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8" r:id="rId3"/>
    <p:sldId id="266" r:id="rId4"/>
    <p:sldId id="257" r:id="rId5"/>
    <p:sldId id="259" r:id="rId6"/>
    <p:sldId id="300" r:id="rId8"/>
    <p:sldId id="299" r:id="rId9"/>
    <p:sldId id="260" r:id="rId10"/>
    <p:sldId id="261" r:id="rId11"/>
    <p:sldId id="312" r:id="rId12"/>
    <p:sldId id="302" r:id="rId13"/>
    <p:sldId id="313" r:id="rId14"/>
    <p:sldId id="314" r:id="rId15"/>
    <p:sldId id="316" r:id="rId16"/>
    <p:sldId id="320" r:id="rId17"/>
    <p:sldId id="317" r:id="rId18"/>
    <p:sldId id="318" r:id="rId19"/>
    <p:sldId id="319" r:id="rId20"/>
    <p:sldId id="315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F81"/>
    <a:srgbClr val="642C8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F7738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8C7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CF477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25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、小程序的</a:t>
            </a:r>
            <a:r>
              <a:rPr lang="en-US" altLang="zh-CN"/>
              <a:t>form</a:t>
            </a:r>
            <a:r>
              <a:rPr lang="zh-CN" altLang="en-US"/>
              <a:t>不属于块级元素，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、小程序的</a:t>
            </a:r>
            <a:r>
              <a:rPr lang="en-US" altLang="zh-CN"/>
              <a:t>form</a:t>
            </a:r>
            <a:r>
              <a:rPr lang="zh-CN" altLang="en-US"/>
              <a:t>不属于块级元素，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通过定位，改变</a:t>
            </a:r>
            <a:r>
              <a:rPr lang="en-US" altLang="zh-CN"/>
              <a:t>z-index</a:t>
            </a:r>
            <a:r>
              <a:rPr lang="zh-CN" altLang="en-US"/>
              <a:t>的层叠顺序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21A3-F15F-48E7-869C-44989B22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18DB-8835-468A-86D2-9D19A09D2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512904"/>
            <a:ext cx="12192000" cy="134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04" y="223787"/>
            <a:ext cx="8549706" cy="64104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810" y="499745"/>
            <a:ext cx="85928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浅析</a:t>
            </a:r>
            <a:r>
              <a:rPr lang="en-US" altLang="zh-CN" sz="5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web</a:t>
            </a:r>
            <a:r>
              <a:rPr lang="zh-CN" altLang="en-US" sz="5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布局</a:t>
            </a:r>
            <a:r>
              <a:rPr lang="en-US" altLang="zh-CN" sz="5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7189" y="2676877"/>
            <a:ext cx="6068695" cy="457200"/>
            <a:chOff x="780674" y="2101567"/>
            <a:chExt cx="6068695" cy="457200"/>
          </a:xfrm>
        </p:grpSpPr>
        <p:sp>
          <p:nvSpPr>
            <p:cNvPr id="9" name="椭圆 8"/>
            <p:cNvSpPr/>
            <p:nvPr/>
          </p:nvSpPr>
          <p:spPr>
            <a:xfrm>
              <a:off x="780674" y="2194026"/>
              <a:ext cx="276748" cy="27674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71859" y="2101567"/>
              <a:ext cx="547751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小程序组件与</a:t>
              </a:r>
              <a:r>
                <a:rPr lang="en-US" altLang="zh-CN" sz="2400" spc="3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html</a:t>
              </a:r>
              <a:r>
                <a:rPr lang="zh-CN" altLang="en-US" sz="2400" spc="3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标签的差异</a:t>
              </a:r>
              <a:endParaRPr lang="zh-CN" altLang="en-US" sz="2400" spc="3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6554" y="3474355"/>
            <a:ext cx="6069330" cy="457200"/>
            <a:chOff x="780674" y="2755651"/>
            <a:chExt cx="6069330" cy="457200"/>
          </a:xfrm>
        </p:grpSpPr>
        <p:sp>
          <p:nvSpPr>
            <p:cNvPr id="11" name="椭圆 10"/>
            <p:cNvSpPr/>
            <p:nvPr/>
          </p:nvSpPr>
          <p:spPr>
            <a:xfrm>
              <a:off x="780674" y="2848110"/>
              <a:ext cx="276748" cy="27674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71859" y="2755651"/>
              <a:ext cx="547814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了解</a:t>
              </a:r>
              <a:r>
                <a:rPr lang="en-US" altLang="zh-CN" sz="2400" spc="3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css</a:t>
              </a:r>
              <a:r>
                <a:rPr lang="zh-CN" altLang="en-US" sz="2400" spc="3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的属性以及相关使用</a:t>
              </a:r>
              <a:endParaRPr lang="zh-CN" altLang="en-US" sz="2400" spc="3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容器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0" y="5512904"/>
            <a:ext cx="12192000" cy="134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注意点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6295" y="1332865"/>
            <a:ext cx="1124077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1.2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justify-content :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 描述：项目在主轴上的对齐方式     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 参数值：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flex-start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flex-end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center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space-between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       space-around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。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880" y="5624830"/>
            <a:ext cx="11733530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注释：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space-between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：两端对齐，项目之间的间隔都相等</a:t>
            </a:r>
            <a:endParaRPr lang="zh-CN" altLang="en-US" sz="14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    space-around  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：每个项目两侧的间隔相等。所以项目之间的间隔比项目与边框的间距大一倍</a:t>
            </a:r>
            <a:r>
              <a:rPr lang="en-US" altLang="zh-CN" sz="16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</a:t>
            </a:r>
            <a:endParaRPr lang="en-US" altLang="zh-CN" sz="16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容器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0" y="5512904"/>
            <a:ext cx="12192000" cy="134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注意点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6295" y="1332865"/>
            <a:ext cx="1124077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1.3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align-item: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 描述：交叉轴上的对齐方式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 参数值：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flex-start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flex-end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center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baseline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       stretch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（默认值）。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880" y="5624830"/>
            <a:ext cx="1173353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注释：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baseline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：项目的第一行文字的基线对齐</a:t>
            </a:r>
            <a:endParaRPr lang="zh-CN" altLang="en-US" sz="14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    stretch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：如果项目为设置高度或设为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auto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，将占满整个容器的高度</a:t>
            </a:r>
            <a:endParaRPr lang="zh-CN" altLang="en-US" sz="14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容器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36295" y="1332865"/>
            <a:ext cx="1124077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1.4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align-content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描述：定义多根轴线的对齐方式。项目只有一根轴线，该属性不起作用。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参数值：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flex-start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flex-end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center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space-between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       space-around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stretch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。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11" name="图片 10" descr="矢量智能对象-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1724660"/>
            <a:ext cx="5390515" cy="513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项目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36295" y="1332865"/>
            <a:ext cx="1124077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2.1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order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描述：属性定义项目的排列顺序（数值越小、排列越靠前，默认为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0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）。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参数值：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&lt;interger&gt;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整数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2" name="图片 1" descr="矢量智能对象-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1724660"/>
            <a:ext cx="5390515" cy="513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项目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36295" y="1332865"/>
            <a:ext cx="1124077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2.2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flex-grow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描述：属性定义项目的放大比例，默认为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0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，所有项目属性为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1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，等分剩余空间。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参数值：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&lt;number&gt; | auto;/*default auto*/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2" name="图片 1" descr="矢量智能对象-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1724660"/>
            <a:ext cx="5390515" cy="513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项目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36295" y="1332865"/>
            <a:ext cx="1124077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2.3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flex-shrink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描述：属性定义了项目的缩小比例，默认为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1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。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参数值：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&lt;number&gt;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2" name="图片 1" descr="矢量智能对象-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1724660"/>
            <a:ext cx="5390515" cy="513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项目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36295" y="1332865"/>
            <a:ext cx="1124077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2.4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flex-basis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描述：属性定义了在分配多余空间之前，项目占据的主轴空间。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参数值：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&lt;length&gt; | auto;/*default auto*/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2" name="图片 1" descr="矢量智能对象-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1724660"/>
            <a:ext cx="5390515" cy="513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项目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36295" y="1332865"/>
            <a:ext cx="1124077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2.6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align-self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描述：允许单个项目与其他项目不一样的对齐方式，可覆盖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align-items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属性，默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    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认为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auto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。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参数值：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auto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flex-start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flex-end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center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baseline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stretch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11" name="图片 10" descr="矢量智能对象-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1724660"/>
            <a:ext cx="5390515" cy="513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49973" y="137084"/>
            <a:ext cx="4416425" cy="932098"/>
            <a:chOff x="549973" y="137084"/>
            <a:chExt cx="4416425" cy="932098"/>
          </a:xfrm>
        </p:grpSpPr>
        <p:sp>
          <p:nvSpPr>
            <p:cNvPr id="7" name="文本框 6"/>
            <p:cNvSpPr txBox="1"/>
            <p:nvPr/>
          </p:nvSpPr>
          <p:spPr>
            <a:xfrm>
              <a:off x="549973" y="137084"/>
              <a:ext cx="4416425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参考链接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9" name="椭圆 8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36295" y="1332865"/>
            <a:ext cx="1124077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1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、http://www.cnblogs.com/webbest/p/5638630.html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2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、http://www.runoob.com/w3cnote/flex-grammar.html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	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14" name="图片 13" descr="矢量智能对象-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1724660"/>
            <a:ext cx="5390515" cy="513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-29486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094621" y="426986"/>
            <a:ext cx="6004029" cy="600402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33672" y="2676239"/>
            <a:ext cx="8924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6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8800" spc="60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-276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512904"/>
            <a:ext cx="12192000" cy="134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99" y="1194048"/>
            <a:ext cx="7028702" cy="527000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49973" y="137084"/>
            <a:ext cx="2397221" cy="932098"/>
            <a:chOff x="549973" y="137084"/>
            <a:chExt cx="2397221" cy="932098"/>
          </a:xfrm>
        </p:grpSpPr>
        <p:sp>
          <p:nvSpPr>
            <p:cNvPr id="7" name="文本框 6"/>
            <p:cNvSpPr txBox="1"/>
            <p:nvPr/>
          </p:nvSpPr>
          <p:spPr>
            <a:xfrm>
              <a:off x="549973" y="137084"/>
              <a:ext cx="2397221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内容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9" name="椭圆 8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94970" y="1806525"/>
            <a:ext cx="914285" cy="3185978"/>
            <a:chOff x="916412" y="1842867"/>
            <a:chExt cx="914285" cy="3185978"/>
          </a:xfrm>
        </p:grpSpPr>
        <p:grpSp>
          <p:nvGrpSpPr>
            <p:cNvPr id="17" name="组合 16"/>
            <p:cNvGrpSpPr/>
            <p:nvPr/>
          </p:nvGrpSpPr>
          <p:grpSpPr>
            <a:xfrm>
              <a:off x="916412" y="1842867"/>
              <a:ext cx="914285" cy="914285"/>
              <a:chOff x="1509485" y="1991188"/>
              <a:chExt cx="986972" cy="98697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509485" y="1991188"/>
                <a:ext cx="986972" cy="98697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861918" y="2380496"/>
                <a:ext cx="282105" cy="208355"/>
                <a:chOff x="2181225" y="2088795"/>
                <a:chExt cx="447560" cy="330555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2181225" y="2299786"/>
                  <a:ext cx="119386" cy="11938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H="1">
                  <a:off x="2298230" y="2088795"/>
                  <a:ext cx="330555" cy="33055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组合 17"/>
            <p:cNvGrpSpPr/>
            <p:nvPr/>
          </p:nvGrpSpPr>
          <p:grpSpPr>
            <a:xfrm>
              <a:off x="916412" y="2600098"/>
              <a:ext cx="914285" cy="914285"/>
              <a:chOff x="1509485" y="1991188"/>
              <a:chExt cx="986972" cy="98697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09485" y="1991188"/>
                <a:ext cx="986972" cy="98697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861918" y="2380496"/>
                <a:ext cx="282105" cy="208355"/>
                <a:chOff x="2181225" y="2088795"/>
                <a:chExt cx="447560" cy="330555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>
                  <a:off x="2181225" y="2299786"/>
                  <a:ext cx="119386" cy="11938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2298230" y="2088795"/>
                  <a:ext cx="330555" cy="33055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组合 22"/>
            <p:cNvGrpSpPr/>
            <p:nvPr/>
          </p:nvGrpSpPr>
          <p:grpSpPr>
            <a:xfrm>
              <a:off x="916412" y="3357329"/>
              <a:ext cx="914285" cy="914285"/>
              <a:chOff x="1509485" y="1991188"/>
              <a:chExt cx="986972" cy="9869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09485" y="1991188"/>
                <a:ext cx="986972" cy="98697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1861918" y="2380496"/>
                <a:ext cx="282105" cy="208355"/>
                <a:chOff x="2181225" y="2088795"/>
                <a:chExt cx="447560" cy="330555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>
                  <a:off x="2181225" y="2299786"/>
                  <a:ext cx="119386" cy="11938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H="1">
                  <a:off x="2298230" y="2088795"/>
                  <a:ext cx="330555" cy="33055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组合 27"/>
            <p:cNvGrpSpPr/>
            <p:nvPr/>
          </p:nvGrpSpPr>
          <p:grpSpPr>
            <a:xfrm>
              <a:off x="916412" y="4114560"/>
              <a:ext cx="914285" cy="914285"/>
              <a:chOff x="1509485" y="1991188"/>
              <a:chExt cx="986972" cy="986972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09485" y="1991188"/>
                <a:ext cx="986972" cy="98697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861918" y="2380496"/>
                <a:ext cx="282105" cy="208355"/>
                <a:chOff x="2181225" y="2088795"/>
                <a:chExt cx="447560" cy="330555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2181225" y="2299786"/>
                  <a:ext cx="119386" cy="11938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2298230" y="2088795"/>
                  <a:ext cx="330555" cy="33055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" name="矩形 37"/>
          <p:cNvSpPr/>
          <p:nvPr/>
        </p:nvSpPr>
        <p:spPr>
          <a:xfrm>
            <a:off x="1757045" y="2100580"/>
            <a:ext cx="545211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小程序尺寸单位</a:t>
            </a:r>
            <a:r>
              <a:rPr lang="en-US" altLang="zh-CN" sz="1400">
                <a:solidFill>
                  <a:schemeClr val="bg1"/>
                </a:solidFill>
              </a:rPr>
              <a:t>rpx(responsive pixel)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48790" y="2836545"/>
            <a:ext cx="5532755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块级元素（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block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）、内联块元素（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inline-block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）、内联元素（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inline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）</a:t>
            </a:r>
            <a:endParaRPr lang="en-US" altLang="zh-CN" sz="14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57045" y="3593465"/>
            <a:ext cx="57092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相对定位（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relative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）、绝对定位（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absolute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）、固定定位（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fixed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48583" y="4407901"/>
            <a:ext cx="4559372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弹性布局（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flex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545" y="5639435"/>
            <a:ext cx="5596255" cy="4114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块元素（</a:t>
            </a:r>
            <a:r>
              <a:rPr lang="en-US" altLang="zh-CN" sz="1400">
                <a:solidFill>
                  <a:schemeClr val="bg1"/>
                </a:solidFill>
              </a:rPr>
              <a:t>inline-block</a:t>
            </a:r>
            <a:r>
              <a:rPr lang="zh-CN" altLang="en-US" sz="1400">
                <a:solidFill>
                  <a:schemeClr val="bg1"/>
                </a:solidFill>
              </a:rPr>
              <a:t>）、行内元素（</a:t>
            </a:r>
            <a:r>
              <a:rPr lang="en-US" altLang="zh-CN" sz="1400">
                <a:solidFill>
                  <a:schemeClr val="bg1"/>
                </a:solidFill>
              </a:rPr>
              <a:t>inline</a:t>
            </a:r>
            <a:r>
              <a:rPr lang="zh-CN" altLang="en-US" sz="1400">
                <a:solidFill>
                  <a:schemeClr val="bg1"/>
                </a:solidFill>
              </a:rPr>
              <a:t>）</a:t>
            </a:r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635" y="0"/>
            <a:ext cx="12302490" cy="68580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19150" y="1525270"/>
            <a:ext cx="107759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rpx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：可以根据屏幕宽度进行自适应，规定屏幕宽度为</a:t>
            </a:r>
            <a:r>
              <a:rPr lang="en-US" altLang="zh-CN" sz="2000" u="sng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750rpx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。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9973" y="137084"/>
            <a:ext cx="6336030" cy="932098"/>
            <a:chOff x="549973" y="137084"/>
            <a:chExt cx="6336030" cy="932098"/>
          </a:xfrm>
        </p:grpSpPr>
        <p:sp>
          <p:nvSpPr>
            <p:cNvPr id="7" name="文本框 6"/>
            <p:cNvSpPr txBox="1"/>
            <p:nvPr/>
          </p:nvSpPr>
          <p:spPr>
            <a:xfrm>
              <a:off x="549973" y="137084"/>
              <a:ext cx="633603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尺寸单位（</a:t>
              </a:r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rpx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）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9" name="椭圆 8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4" name="表格 3"/>
          <p:cNvGraphicFramePr/>
          <p:nvPr/>
        </p:nvGraphicFramePr>
        <p:xfrm>
          <a:off x="916305" y="2529840"/>
          <a:ext cx="10678795" cy="314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0"/>
                <a:gridCol w="2670175"/>
                <a:gridCol w="2669540"/>
                <a:gridCol w="2669540"/>
              </a:tblGrid>
              <a:tr h="77914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设备</a:t>
                      </a:r>
                      <a:r>
                        <a:rPr lang="zh-CN" altLang="en-US" b="0">
                          <a:noFill/>
                        </a:rPr>
                        <a:t>备</a:t>
                      </a:r>
                      <a:endParaRPr lang="zh-CN" altLang="en-US" b="0">
                        <a:noFill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rpx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换算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px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（屏幕宽度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/750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）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px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换算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rpx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（屏幕宽度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/750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sym typeface="+mn-ea"/>
                        </a:rPr>
                        <a:t>）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b="0"/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设备像素比（</a:t>
                      </a:r>
                      <a:r>
                        <a:rPr lang="en-US" altLang="zh-CN" b="1"/>
                        <a:t>dpr</a:t>
                      </a:r>
                      <a:r>
                        <a:rPr lang="zh-CN" altLang="en-US" b="1"/>
                        <a:t>）</a:t>
                      </a:r>
                      <a:endParaRPr lang="zh-CN" altLang="en-US" b="1"/>
                    </a:p>
                  </a:txBody>
                  <a:tcPr anchor="ctr" anchorCtr="0">
                    <a:noFill/>
                  </a:tcPr>
                </a:tc>
              </a:tr>
              <a:tr h="789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iPhone5 (320px)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1rpx = 0.42px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1px = 2.34rpx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2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iPhone6 (375px)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1rpx = 0.5px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1px = 2rpx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2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iPhone6 Plus(414px)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1rpx = 0.552px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1px = 1.81rpx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7F7F7"/>
                          </a:solidFill>
                          <a:uFillTx/>
                        </a:rPr>
                        <a:t>3</a:t>
                      </a:r>
                      <a:endParaRPr lang="en-US" altLang="zh-CN">
                        <a:solidFill>
                          <a:srgbClr val="F7F7F7"/>
                        </a:solidFill>
                        <a:uFillTx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35" y="6585585"/>
            <a:ext cx="12302490" cy="1344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5250" y="6730365"/>
            <a:ext cx="107759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spc="300">
                <a:solidFill>
                  <a:schemeClr val="tx1"/>
                </a:solidFill>
                <a:uFillTx/>
                <a:latin typeface="方正兰亭超细黑简体" panose="02000000000000000000" pitchFamily="2" charset="-122"/>
                <a:ea typeface="方正兰亭黑简体" panose="02000000000000000000" charset="-122"/>
              </a:rPr>
              <a:t>设备像素比（</a:t>
            </a:r>
            <a:r>
              <a:rPr lang="zh-CN" altLang="en-US" sz="1200" spc="300">
                <a:solidFill>
                  <a:schemeClr val="tx1"/>
                </a:solidFill>
                <a:uFillTx/>
                <a:latin typeface="Kozuka Gothic Pro M" panose="020B0700000000000000" charset="-128"/>
                <a:ea typeface="方正兰亭黑简体" panose="02000000000000000000" charset="-122"/>
              </a:rPr>
              <a:t>devicePixelRatio</a:t>
            </a:r>
            <a:r>
              <a:rPr lang="zh-CN" altLang="en-US" sz="1200" spc="300">
                <a:solidFill>
                  <a:schemeClr val="tx1"/>
                </a:solidFill>
                <a:uFillTx/>
                <a:latin typeface="方正兰亭超细黑简体" panose="02000000000000000000" pitchFamily="2" charset="-122"/>
                <a:ea typeface="方正兰亭黑简体" panose="02000000000000000000" charset="-122"/>
              </a:rPr>
              <a:t>），通俗讲指一个</a:t>
            </a:r>
            <a:r>
              <a:rPr lang="en-US" altLang="zh-CN" sz="1200" spc="300">
                <a:solidFill>
                  <a:schemeClr val="tx1"/>
                </a:solidFill>
                <a:uFillTx/>
                <a:latin typeface="方正兰亭超细黑简体" panose="02000000000000000000" pitchFamily="2" charset="-122"/>
                <a:ea typeface="方正兰亭黑简体" panose="02000000000000000000" charset="-122"/>
              </a:rPr>
              <a:t>css</a:t>
            </a:r>
            <a:r>
              <a:rPr lang="zh-CN" altLang="en-US" sz="1200" spc="300">
                <a:solidFill>
                  <a:schemeClr val="tx1"/>
                </a:solidFill>
                <a:uFillTx/>
                <a:latin typeface="方正兰亭超细黑简体" panose="02000000000000000000" pitchFamily="2" charset="-122"/>
                <a:ea typeface="方正兰亭黑简体" panose="02000000000000000000" charset="-122"/>
              </a:rPr>
              <a:t>像素有几个物理像素组成，公式：物理像素</a:t>
            </a:r>
            <a:r>
              <a:rPr lang="en-US" altLang="zh-CN" sz="1200" spc="300">
                <a:solidFill>
                  <a:schemeClr val="tx1"/>
                </a:solidFill>
                <a:uFillTx/>
                <a:latin typeface="方正兰亭超细黑简体" panose="02000000000000000000" pitchFamily="2" charset="-122"/>
                <a:ea typeface="方正兰亭黑简体" panose="02000000000000000000" charset="-122"/>
              </a:rPr>
              <a:t>/</a:t>
            </a:r>
            <a:r>
              <a:rPr lang="zh-CN" altLang="en-US" sz="1200" spc="300">
                <a:solidFill>
                  <a:schemeClr val="tx1"/>
                </a:solidFill>
                <a:uFillTx/>
                <a:latin typeface="方正兰亭超细黑简体" panose="02000000000000000000" pitchFamily="2" charset="-122"/>
                <a:ea typeface="方正兰亭黑简体" panose="02000000000000000000" charset="-122"/>
              </a:rPr>
              <a:t>设备独立像素。</a:t>
            </a:r>
            <a:r>
              <a:rPr lang="en-US" altLang="zh-CN" sz="1200" spc="300">
                <a:solidFill>
                  <a:schemeClr val="tx1"/>
                </a:solidFill>
                <a:uFillTx/>
                <a:latin typeface="Kozuka Gothic Pr6N M" panose="020B0700000000000000" charset="-128"/>
                <a:ea typeface="方正兰亭黑简体" panose="02000000000000000000" charset="-122"/>
              </a:rPr>
              <a:t>javascript</a:t>
            </a:r>
            <a:r>
              <a:rPr lang="zh-CN" altLang="en-US" sz="1200" spc="300">
                <a:solidFill>
                  <a:schemeClr val="tx1"/>
                </a:solidFill>
                <a:uFillTx/>
                <a:latin typeface="方正兰亭超细黑简体" panose="02000000000000000000" pitchFamily="2" charset="-122"/>
                <a:ea typeface="方正兰亭黑简体" panose="02000000000000000000" charset="-122"/>
              </a:rPr>
              <a:t>计算公式：</a:t>
            </a:r>
            <a:r>
              <a:rPr lang="en-US" altLang="zh-CN" sz="1200" spc="300">
                <a:solidFill>
                  <a:schemeClr val="tx1"/>
                </a:solidFill>
                <a:uFillTx/>
                <a:latin typeface="Kozuka Gothic Pro M" panose="020B0700000000000000" charset="-128"/>
                <a:ea typeface="方正兰亭黑简体" panose="02000000000000000000" charset="-122"/>
              </a:rPr>
              <a:t>window.</a:t>
            </a:r>
            <a:r>
              <a:rPr lang="zh-CN" altLang="en-US" sz="1200" spc="300">
                <a:solidFill>
                  <a:schemeClr val="tx1"/>
                </a:solidFill>
                <a:uFillTx/>
                <a:latin typeface="Kozuka Gothic Pro M" panose="020B0700000000000000" charset="-128"/>
                <a:ea typeface="方正兰亭黑简体" panose="02000000000000000000" charset="-122"/>
                <a:sym typeface="+mn-ea"/>
              </a:rPr>
              <a:t>devicePixelRatio</a:t>
            </a:r>
            <a:endParaRPr lang="zh-CN" altLang="en-US" sz="1200" spc="300">
              <a:solidFill>
                <a:schemeClr val="tx1"/>
              </a:solidFill>
              <a:uFillTx/>
              <a:latin typeface="Kozuka Gothic Pro M" panose="020B0700000000000000" charset="-128"/>
              <a:ea typeface="方正兰亭黑简体" panose="02000000000000000000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49973" y="137084"/>
            <a:ext cx="2397221" cy="932098"/>
            <a:chOff x="549973" y="137084"/>
            <a:chExt cx="2397221" cy="932098"/>
          </a:xfrm>
        </p:grpSpPr>
        <p:sp>
          <p:nvSpPr>
            <p:cNvPr id="9" name="文本框 8"/>
            <p:cNvSpPr txBox="1"/>
            <p:nvPr/>
          </p:nvSpPr>
          <p:spPr>
            <a:xfrm>
              <a:off x="549973" y="137084"/>
              <a:ext cx="2397221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>
                  <a:solidFill>
                    <a:srgbClr val="F06F8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元素</a:t>
              </a:r>
              <a:endParaRPr lang="zh-CN" altLang="en-US" sz="4400">
                <a:solidFill>
                  <a:srgbClr val="F06F8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11" name="椭圆 10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819150" y="1430020"/>
            <a:ext cx="10283825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1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、块级元素（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display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：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block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）：独占一行，可以设置宽度（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width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）、高度（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height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）、内边距（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padding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）、外边距（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margin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）。</a:t>
            </a:r>
            <a:endParaRPr lang="zh-CN" altLang="en-US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小程序：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view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scroll-view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swiper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button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input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picker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slider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、navigator</a:t>
            </a:r>
            <a:endParaRPr lang="zh-CN" altLang="en-US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	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 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canvas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map</a:t>
            </a:r>
            <a:endParaRPr lang="en-US" altLang="zh-CN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 lvl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html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： 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section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div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p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h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系列（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1-6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）、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ol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ul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li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table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系列、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dl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dt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dd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	address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form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fieldset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caption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hr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pre</a:t>
            </a:r>
            <a:endParaRPr lang="en-US" altLang="zh-CN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2" name="图片 1" descr="矢量智能对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0365" y="1552575"/>
            <a:ext cx="5447665" cy="52952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49973" y="137084"/>
            <a:ext cx="2397221" cy="932098"/>
            <a:chOff x="549973" y="137084"/>
            <a:chExt cx="2397221" cy="932098"/>
          </a:xfrm>
        </p:grpSpPr>
        <p:sp>
          <p:nvSpPr>
            <p:cNvPr id="9" name="文本框 8"/>
            <p:cNvSpPr txBox="1"/>
            <p:nvPr/>
          </p:nvSpPr>
          <p:spPr>
            <a:xfrm>
              <a:off x="549973" y="137084"/>
              <a:ext cx="2397221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>
                  <a:solidFill>
                    <a:srgbClr val="F06F8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元素</a:t>
              </a:r>
              <a:endParaRPr lang="zh-CN" altLang="en-US" sz="4400">
                <a:solidFill>
                  <a:srgbClr val="F06F8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11" name="椭圆 10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819150" y="1490345"/>
            <a:ext cx="10283825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2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、内联块元素（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display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inline-block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）：独占一行，宽度（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width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）、高度（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height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）、内边距（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padding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）、外边距（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margin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）。</a:t>
            </a:r>
            <a:endParaRPr lang="zh-CN" altLang="en-US" sz="2000" spc="300">
              <a:solidFill>
                <a:schemeClr val="tx1">
                  <a:lumMod val="95000"/>
                  <a:lumOff val="5000"/>
                </a:schemeClr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fontAlgn="auto">
              <a:lnSpc>
                <a:spcPts val="1500"/>
              </a:lnSpc>
            </a:pPr>
            <a:endParaRPr lang="en-US" altLang="zh-CN" sz="2000" spc="300">
              <a:solidFill>
                <a:schemeClr val="tx1">
                  <a:lumMod val="95000"/>
                  <a:lumOff val="5000"/>
                </a:schemeClr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0" fontAlgn="auto">
              <a:lnSpc>
                <a:spcPts val="15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例如：小程序：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checkbox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switch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radio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image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video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audio</a:t>
            </a:r>
            <a:endParaRPr lang="en-US" altLang="zh-CN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0" fontAlgn="auto">
              <a:lnSpc>
                <a:spcPts val="15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    html 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</a:t>
            </a:r>
            <a:r>
              <a:rPr 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input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button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select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textarea</a:t>
            </a:r>
            <a:endParaRPr lang="en-US" altLang="zh-CN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0" fontAlgn="auto">
              <a:lnSpc>
                <a:spcPts val="15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zh-CN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9150" y="3843020"/>
            <a:ext cx="10283825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3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、内联元素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/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行内元素（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display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：</a:t>
            </a:r>
            <a:r>
              <a:rPr lang="en-US" altLang="zh-CN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block</a:t>
            </a:r>
            <a:r>
              <a:rPr lang="zh-CN" altLang="en-US" sz="2000" spc="3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rPr>
              <a:t>）：表现为同行显示，并且可以设置修改宽、高、内外边距。</a:t>
            </a:r>
            <a:endParaRPr lang="zh-CN" altLang="en-US" sz="2000" spc="300">
              <a:solidFill>
                <a:schemeClr val="tx1">
                  <a:lumMod val="95000"/>
                  <a:lumOff val="5000"/>
                </a:schemeClr>
              </a:solidFill>
              <a:uFillTx/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>
              <a:lnSpc>
                <a:spcPct val="150000"/>
              </a:lnSpc>
            </a:pPr>
            <a:endParaRPr lang="zh-CN" altLang="en-US" sz="2000" spc="300">
              <a:solidFill>
                <a:schemeClr val="tx1">
                  <a:lumMod val="95000"/>
                  <a:lumOff val="5000"/>
                </a:schemeClr>
              </a:solidFill>
              <a:uFillTx/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小程序：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text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icon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label</a:t>
            </a:r>
            <a:endParaRPr lang="en-US" altLang="zh-CN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html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  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abbr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b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span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img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i</a:t>
            </a: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em</a:t>
            </a:r>
            <a:endParaRPr lang="zh-CN" altLang="en-US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spc="300">
              <a:solidFill>
                <a:schemeClr val="bg1">
                  <a:lumMod val="6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 descr="矢量智能对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9730" y="1547495"/>
            <a:ext cx="5447665" cy="52952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49973" y="137084"/>
            <a:ext cx="2397221" cy="932098"/>
            <a:chOff x="549973" y="137084"/>
            <a:chExt cx="2397221" cy="932098"/>
          </a:xfrm>
        </p:grpSpPr>
        <p:sp>
          <p:nvSpPr>
            <p:cNvPr id="9" name="文本框 8"/>
            <p:cNvSpPr txBox="1"/>
            <p:nvPr/>
          </p:nvSpPr>
          <p:spPr>
            <a:xfrm>
              <a:off x="549973" y="137084"/>
              <a:ext cx="2397221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>
                  <a:solidFill>
                    <a:srgbClr val="CF477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元素</a:t>
              </a:r>
              <a:endParaRPr lang="zh-CN" altLang="en-US" sz="4400">
                <a:solidFill>
                  <a:srgbClr val="CF477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11" name="椭圆 10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916305" y="1468120"/>
            <a:ext cx="1028382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spc="300">
              <a:solidFill>
                <a:schemeClr val="bg1">
                  <a:lumMod val="6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765" y="1468120"/>
            <a:ext cx="10283825" cy="352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总结：</a:t>
            </a:r>
            <a:endParaRPr lang="zh-CN" altLang="en-US" sz="20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行内和块级：行内元素在一条直线上排列、都是同一行，水平方向排列；</a:t>
            </a:r>
            <a:endParaRPr lang="zh-CN" altLang="en-US" sz="20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块级元素各占据一行，垂直方向排列。块级元素从新行开始接着一个断行。</a:t>
            </a:r>
            <a:endParaRPr lang="zh-CN" altLang="en-US" sz="20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块级元素可以包含行内元素和块级元素；行内元素不能包含块级元素（盒模型）。</a:t>
            </a:r>
            <a:endParaRPr lang="zh-CN" altLang="en-US" sz="20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内联元素设置</a:t>
            </a:r>
            <a:r>
              <a:rPr lang="en-US" altLang="zh-CN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width</a:t>
            </a: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height</a:t>
            </a: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无效（但可以设置行高）、</a:t>
            </a:r>
            <a:r>
              <a:rPr lang="en-US" altLang="zh-CN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margin</a:t>
            </a: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和</a:t>
            </a:r>
            <a:r>
              <a:rPr lang="en-US" altLang="zh-CN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padding</a:t>
            </a:r>
            <a:r>
              <a:rPr lang="zh-CN" altLang="en-US" sz="20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上下无效。</a:t>
            </a:r>
            <a:endParaRPr lang="zh-CN" altLang="en-US" sz="2400" spc="300">
              <a:solidFill>
                <a:schemeClr val="bg1">
                  <a:lumMod val="6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 descr="矢量智能对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0365" y="1553845"/>
            <a:ext cx="5447665" cy="52952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49973" y="137084"/>
            <a:ext cx="4727575" cy="932098"/>
            <a:chOff x="549973" y="137084"/>
            <a:chExt cx="4727575" cy="932098"/>
          </a:xfrm>
        </p:grpSpPr>
        <p:sp>
          <p:nvSpPr>
            <p:cNvPr id="6" name="文本框 5"/>
            <p:cNvSpPr txBox="1"/>
            <p:nvPr/>
          </p:nvSpPr>
          <p:spPr>
            <a:xfrm>
              <a:off x="549973" y="137084"/>
              <a:ext cx="4727575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>
                  <a:solidFill>
                    <a:srgbClr val="CF477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定位（</a:t>
              </a:r>
              <a:r>
                <a:rPr lang="en-US" altLang="zh-CN" sz="4400">
                  <a:solidFill>
                    <a:srgbClr val="CF477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position</a:t>
              </a:r>
              <a:r>
                <a:rPr lang="zh-CN" altLang="en-US" sz="4400">
                  <a:solidFill>
                    <a:srgbClr val="CF477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）</a:t>
              </a:r>
              <a:endParaRPr lang="zh-CN" altLang="en-US" sz="4400">
                <a:solidFill>
                  <a:srgbClr val="CF477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8" name="椭圆 7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3" name="图表 12"/>
          <p:cNvGraphicFramePr/>
          <p:nvPr/>
        </p:nvGraphicFramePr>
        <p:xfrm>
          <a:off x="3062954" y="1406969"/>
          <a:ext cx="6066093" cy="404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椭圆 13"/>
          <p:cNvSpPr/>
          <p:nvPr/>
        </p:nvSpPr>
        <p:spPr>
          <a:xfrm>
            <a:off x="5277757" y="2628901"/>
            <a:ext cx="678543" cy="678543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>
            <a:off x="5457349" y="2795917"/>
            <a:ext cx="323191" cy="323192"/>
          </a:xfrm>
          <a:custGeom>
            <a:avLst/>
            <a:gdLst>
              <a:gd name="T0" fmla="*/ 233 w 233"/>
              <a:gd name="T1" fmla="*/ 132 h 233"/>
              <a:gd name="T2" fmla="*/ 132 w 233"/>
              <a:gd name="T3" fmla="*/ 233 h 233"/>
              <a:gd name="T4" fmla="*/ 0 w 233"/>
              <a:gd name="T5" fmla="*/ 101 h 233"/>
              <a:gd name="T6" fmla="*/ 0 w 233"/>
              <a:gd name="T7" fmla="*/ 0 h 233"/>
              <a:gd name="T8" fmla="*/ 101 w 233"/>
              <a:gd name="T9" fmla="*/ 0 h 233"/>
              <a:gd name="T10" fmla="*/ 233 w 233"/>
              <a:gd name="T11" fmla="*/ 1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233">
                <a:moveTo>
                  <a:pt x="233" y="132"/>
                </a:moveTo>
                <a:lnTo>
                  <a:pt x="132" y="233"/>
                </a:lnTo>
                <a:lnTo>
                  <a:pt x="0" y="101"/>
                </a:lnTo>
                <a:lnTo>
                  <a:pt x="0" y="0"/>
                </a:lnTo>
                <a:lnTo>
                  <a:pt x="101" y="0"/>
                </a:lnTo>
                <a:lnTo>
                  <a:pt x="233" y="132"/>
                </a:ln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6"/>
          <p:cNvSpPr/>
          <p:nvPr/>
        </p:nvSpPr>
        <p:spPr bwMode="auto">
          <a:xfrm>
            <a:off x="5523929" y="2862497"/>
            <a:ext cx="62419" cy="62419"/>
          </a:xfrm>
          <a:custGeom>
            <a:avLst/>
            <a:gdLst>
              <a:gd name="T0" fmla="*/ 19 w 23"/>
              <a:gd name="T1" fmla="*/ 4 h 23"/>
              <a:gd name="T2" fmla="*/ 19 w 23"/>
              <a:gd name="T3" fmla="*/ 19 h 23"/>
              <a:gd name="T4" fmla="*/ 4 w 23"/>
              <a:gd name="T5" fmla="*/ 19 h 23"/>
              <a:gd name="T6" fmla="*/ 4 w 23"/>
              <a:gd name="T7" fmla="*/ 4 h 23"/>
              <a:gd name="T8" fmla="*/ 19 w 23"/>
              <a:gd name="T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3">
                <a:moveTo>
                  <a:pt x="19" y="4"/>
                </a:moveTo>
                <a:cubicBezTo>
                  <a:pt x="23" y="8"/>
                  <a:pt x="23" y="15"/>
                  <a:pt x="19" y="19"/>
                </a:cubicBezTo>
                <a:cubicBezTo>
                  <a:pt x="15" y="23"/>
                  <a:pt x="8" y="23"/>
                  <a:pt x="4" y="19"/>
                </a:cubicBezTo>
                <a:cubicBezTo>
                  <a:pt x="0" y="15"/>
                  <a:pt x="0" y="8"/>
                  <a:pt x="4" y="4"/>
                </a:cubicBezTo>
                <a:cubicBezTo>
                  <a:pt x="8" y="0"/>
                  <a:pt x="15" y="0"/>
                  <a:pt x="19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6235700" y="2628900"/>
            <a:ext cx="678543" cy="678543"/>
            <a:chOff x="6235700" y="2628900"/>
            <a:chExt cx="678543" cy="678543"/>
          </a:xfrm>
        </p:grpSpPr>
        <p:sp>
          <p:nvSpPr>
            <p:cNvPr id="11" name="椭圆 10"/>
            <p:cNvSpPr/>
            <p:nvPr/>
          </p:nvSpPr>
          <p:spPr>
            <a:xfrm>
              <a:off x="6235700" y="2628900"/>
              <a:ext cx="678543" cy="678543"/>
            </a:xfrm>
            <a:prstGeom prst="ellipse">
              <a:avLst/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Group 9"/>
            <p:cNvGrpSpPr>
              <a:grpSpLocks noChangeAspect="1"/>
            </p:cNvGrpSpPr>
            <p:nvPr/>
          </p:nvGrpSpPr>
          <p:grpSpPr>
            <a:xfrm>
              <a:off x="6437652" y="2783227"/>
              <a:ext cx="274637" cy="369887"/>
              <a:chOff x="4057" y="1747"/>
              <a:chExt cx="173" cy="233"/>
            </a:xfrm>
          </p:grpSpPr>
          <p:sp>
            <p:nvSpPr>
              <p:cNvPr id="24" name="Freeform 10"/>
              <p:cNvSpPr/>
              <p:nvPr/>
            </p:nvSpPr>
            <p:spPr bwMode="auto">
              <a:xfrm>
                <a:off x="4057" y="1747"/>
                <a:ext cx="173" cy="233"/>
              </a:xfrm>
              <a:custGeom>
                <a:avLst/>
                <a:gdLst>
                  <a:gd name="T0" fmla="*/ 88 w 88"/>
                  <a:gd name="T1" fmla="*/ 43 h 120"/>
                  <a:gd name="T2" fmla="*/ 44 w 88"/>
                  <a:gd name="T3" fmla="*/ 0 h 120"/>
                  <a:gd name="T4" fmla="*/ 0 w 88"/>
                  <a:gd name="T5" fmla="*/ 43 h 120"/>
                  <a:gd name="T6" fmla="*/ 6 w 88"/>
                  <a:gd name="T7" fmla="*/ 64 h 120"/>
                  <a:gd name="T8" fmla="*/ 44 w 88"/>
                  <a:gd name="T9" fmla="*/ 120 h 120"/>
                  <a:gd name="T10" fmla="*/ 82 w 88"/>
                  <a:gd name="T11" fmla="*/ 64 h 120"/>
                  <a:gd name="T12" fmla="*/ 88 w 88"/>
                  <a:gd name="T13" fmla="*/ 4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20">
                    <a:moveTo>
                      <a:pt x="88" y="43"/>
                    </a:moveTo>
                    <a:cubicBezTo>
                      <a:pt x="88" y="19"/>
                      <a:pt x="68" y="0"/>
                      <a:pt x="44" y="0"/>
                    </a:cubicBez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6" y="64"/>
                    </a:cubicBezTo>
                    <a:cubicBezTo>
                      <a:pt x="44" y="120"/>
                      <a:pt x="44" y="120"/>
                      <a:pt x="44" y="120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6" y="58"/>
                      <a:pt x="88" y="51"/>
                      <a:pt x="88" y="43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bg2">
                    <a:lumMod val="9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4106" y="1793"/>
                <a:ext cx="75" cy="70"/>
              </a:xfrm>
              <a:prstGeom prst="ellipse">
                <a:avLst/>
              </a:prstGeom>
              <a:noFill/>
              <a:ln w="25400" cap="rnd">
                <a:solidFill>
                  <a:schemeClr val="bg2">
                    <a:lumMod val="9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5277757" y="3550558"/>
            <a:ext cx="678543" cy="678543"/>
            <a:chOff x="5277757" y="3550558"/>
            <a:chExt cx="678543" cy="678543"/>
          </a:xfrm>
        </p:grpSpPr>
        <p:sp>
          <p:nvSpPr>
            <p:cNvPr id="12" name="椭圆 11"/>
            <p:cNvSpPr/>
            <p:nvPr/>
          </p:nvSpPr>
          <p:spPr>
            <a:xfrm>
              <a:off x="5277757" y="3550558"/>
              <a:ext cx="678543" cy="678543"/>
            </a:xfrm>
            <a:prstGeom prst="ellipse">
              <a:avLst/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14"/>
            <p:cNvGrpSpPr>
              <a:grpSpLocks noChangeAspect="1"/>
            </p:cNvGrpSpPr>
            <p:nvPr/>
          </p:nvGrpSpPr>
          <p:grpSpPr>
            <a:xfrm>
              <a:off x="5457349" y="3712685"/>
              <a:ext cx="343376" cy="343377"/>
              <a:chOff x="3413" y="2326"/>
              <a:chExt cx="241" cy="241"/>
            </a:xfrm>
          </p:grpSpPr>
          <p:sp>
            <p:nvSpPr>
              <p:cNvPr id="29" name="Freeform 15"/>
              <p:cNvSpPr/>
              <p:nvPr/>
            </p:nvSpPr>
            <p:spPr bwMode="auto">
              <a:xfrm>
                <a:off x="3413" y="2326"/>
                <a:ext cx="187" cy="189"/>
              </a:xfrm>
              <a:custGeom>
                <a:avLst/>
                <a:gdLst>
                  <a:gd name="T0" fmla="*/ 79 w 96"/>
                  <a:gd name="T1" fmla="*/ 17 h 97"/>
                  <a:gd name="T2" fmla="*/ 79 w 96"/>
                  <a:gd name="T3" fmla="*/ 80 h 97"/>
                  <a:gd name="T4" fmla="*/ 17 w 96"/>
                  <a:gd name="T5" fmla="*/ 80 h 97"/>
                  <a:gd name="T6" fmla="*/ 17 w 96"/>
                  <a:gd name="T7" fmla="*/ 17 h 97"/>
                  <a:gd name="T8" fmla="*/ 79 w 96"/>
                  <a:gd name="T9" fmla="*/ 1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7">
                    <a:moveTo>
                      <a:pt x="79" y="17"/>
                    </a:moveTo>
                    <a:cubicBezTo>
                      <a:pt x="96" y="34"/>
                      <a:pt x="96" y="62"/>
                      <a:pt x="79" y="80"/>
                    </a:cubicBezTo>
                    <a:cubicBezTo>
                      <a:pt x="62" y="97"/>
                      <a:pt x="34" y="97"/>
                      <a:pt x="17" y="80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bg2">
                    <a:lumMod val="9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3569" y="2482"/>
                <a:ext cx="85" cy="85"/>
              </a:xfrm>
              <a:prstGeom prst="line">
                <a:avLst/>
              </a:prstGeom>
              <a:noFill/>
              <a:ln w="25400" cap="rnd">
                <a:solidFill>
                  <a:schemeClr val="bg2">
                    <a:lumMod val="9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6235700" y="3550557"/>
            <a:ext cx="678543" cy="678543"/>
            <a:chOff x="6235700" y="3550557"/>
            <a:chExt cx="678543" cy="678543"/>
          </a:xfrm>
        </p:grpSpPr>
        <p:sp>
          <p:nvSpPr>
            <p:cNvPr id="15" name="椭圆 14"/>
            <p:cNvSpPr/>
            <p:nvPr/>
          </p:nvSpPr>
          <p:spPr>
            <a:xfrm>
              <a:off x="6235700" y="3550557"/>
              <a:ext cx="678543" cy="678543"/>
            </a:xfrm>
            <a:prstGeom prst="ellipse">
              <a:avLst/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Group 19"/>
            <p:cNvGrpSpPr>
              <a:grpSpLocks noChangeAspect="1"/>
            </p:cNvGrpSpPr>
            <p:nvPr/>
          </p:nvGrpSpPr>
          <p:grpSpPr>
            <a:xfrm>
              <a:off x="6413442" y="3729681"/>
              <a:ext cx="323055" cy="320294"/>
              <a:chOff x="3722" y="2045"/>
              <a:chExt cx="234" cy="232"/>
            </a:xfrm>
          </p:grpSpPr>
          <p:sp>
            <p:nvSpPr>
              <p:cNvPr id="34" name="Oval 20"/>
              <p:cNvSpPr>
                <a:spLocks noChangeArrowheads="1"/>
              </p:cNvSpPr>
              <p:nvPr/>
            </p:nvSpPr>
            <p:spPr bwMode="auto">
              <a:xfrm>
                <a:off x="3722" y="2045"/>
                <a:ext cx="234" cy="232"/>
              </a:xfrm>
              <a:prstGeom prst="ellipse">
                <a:avLst/>
              </a:prstGeom>
              <a:noFill/>
              <a:ln w="25400" cap="rnd">
                <a:solidFill>
                  <a:schemeClr val="bg2">
                    <a:lumMod val="9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3839" y="2074"/>
                <a:ext cx="49" cy="133"/>
              </a:xfrm>
              <a:custGeom>
                <a:avLst/>
                <a:gdLst>
                  <a:gd name="T0" fmla="*/ 0 w 49"/>
                  <a:gd name="T1" fmla="*/ 0 h 133"/>
                  <a:gd name="T2" fmla="*/ 0 w 49"/>
                  <a:gd name="T3" fmla="*/ 87 h 133"/>
                  <a:gd name="T4" fmla="*/ 49 w 49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33">
                    <a:moveTo>
                      <a:pt x="0" y="0"/>
                    </a:moveTo>
                    <a:lnTo>
                      <a:pt x="0" y="87"/>
                    </a:lnTo>
                    <a:lnTo>
                      <a:pt x="49" y="133"/>
                    </a:lnTo>
                  </a:path>
                </a:pathLst>
              </a:custGeom>
              <a:noFill/>
              <a:ln w="25400" cap="rnd">
                <a:solidFill>
                  <a:schemeClr val="bg2">
                    <a:lumMod val="9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549910" y="1407160"/>
            <a:ext cx="11120755" cy="3798638"/>
            <a:chOff x="549973" y="1993933"/>
            <a:chExt cx="11120747" cy="3424564"/>
          </a:xfrm>
        </p:grpSpPr>
        <p:grpSp>
          <p:nvGrpSpPr>
            <p:cNvPr id="53" name="组合 52"/>
            <p:cNvGrpSpPr/>
            <p:nvPr/>
          </p:nvGrpSpPr>
          <p:grpSpPr>
            <a:xfrm>
              <a:off x="549973" y="1993933"/>
              <a:ext cx="3666833" cy="1033264"/>
              <a:chOff x="549973" y="1993933"/>
              <a:chExt cx="3666833" cy="1033264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549973" y="2450149"/>
                <a:ext cx="3598226" cy="57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默认值。没有定位，元素出现在正常流中。</a:t>
                </a:r>
                <a:endParaRPr lang="zh-CN" altLang="en-US" sz="1200" spc="300">
                  <a:solidFill>
                    <a:schemeClr val="tx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836463" y="1993933"/>
                <a:ext cx="2380343" cy="41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u="sng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static</a:t>
                </a:r>
                <a:endParaRPr lang="en-US" altLang="zh-CN" sz="2400" b="1" u="sng" spc="300">
                  <a:solidFill>
                    <a:schemeClr val="tx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49973" y="4353392"/>
              <a:ext cx="3666833" cy="1033264"/>
              <a:chOff x="549973" y="1993933"/>
              <a:chExt cx="3666833" cy="1033264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549973" y="2450149"/>
                <a:ext cx="3598226" cy="57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生成相对定位的元素，相对于其正常位置进行定位</a:t>
                </a:r>
                <a:endParaRPr lang="zh-CN" altLang="en-US" sz="1200" spc="300">
                  <a:solidFill>
                    <a:schemeClr val="tx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836463" y="1993933"/>
                <a:ext cx="2380343" cy="41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u="sng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relative</a:t>
                </a:r>
                <a:endParaRPr lang="en-US" altLang="zh-CN" sz="2400" b="1" u="sng" spc="300">
                  <a:solidFill>
                    <a:schemeClr val="tx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68191" y="2014876"/>
              <a:ext cx="3602529" cy="3403621"/>
              <a:chOff x="8039498" y="1988484"/>
              <a:chExt cx="3602529" cy="3403621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8039498" y="1988484"/>
                <a:ext cx="3602529" cy="1704453"/>
                <a:chOff x="545670" y="1988484"/>
                <a:chExt cx="3602529" cy="1704453"/>
              </a:xfrm>
            </p:grpSpPr>
            <p:sp>
              <p:nvSpPr>
                <p:cNvPr id="58" name="文本框 57"/>
                <p:cNvSpPr txBox="1"/>
                <p:nvPr/>
              </p:nvSpPr>
              <p:spPr>
                <a:xfrm>
                  <a:off x="549973" y="2450149"/>
                  <a:ext cx="3598226" cy="124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绝对定位，元素通过</a:t>
                  </a:r>
                  <a:r>
                    <a:rPr lang="en-US" altLang="zh-CN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left</a:t>
                  </a:r>
                  <a:r>
                    <a:rPr lang="zh-CN" altLang="en-US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，</a:t>
                  </a:r>
                  <a:r>
                    <a:rPr lang="en-US" altLang="zh-CN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top</a:t>
                  </a:r>
                  <a:r>
                    <a:rPr lang="zh-CN" altLang="en-US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，</a:t>
                  </a:r>
                  <a:r>
                    <a:rPr lang="en-US" altLang="zh-CN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right</a:t>
                  </a:r>
                  <a:r>
                    <a:rPr lang="zh-CN" altLang="en-US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，</a:t>
                  </a:r>
                  <a:endParaRPr lang="zh-CN" altLang="en-US" sz="1200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bottom</a:t>
                  </a:r>
                  <a:r>
                    <a:rPr lang="zh-CN" altLang="en-US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属性进行定位</a:t>
                  </a:r>
                  <a:endParaRPr lang="zh-CN" altLang="en-US" sz="1200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545670" y="1988484"/>
                  <a:ext cx="2380343" cy="412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u="sng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absolute</a:t>
                  </a:r>
                  <a:endParaRPr lang="en-US" altLang="zh-CN" sz="2400" b="1" u="sng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8039498" y="4353392"/>
                <a:ext cx="3602529" cy="1038713"/>
                <a:chOff x="545670" y="1988484"/>
                <a:chExt cx="3602529" cy="1038713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49973" y="2450149"/>
                  <a:ext cx="3598226" cy="577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生成固对定位的元素，相对于浏览器窗口进行定位</a:t>
                  </a:r>
                  <a:endParaRPr lang="zh-CN" altLang="en-US" sz="1200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545670" y="1988484"/>
                  <a:ext cx="2380343" cy="412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u="sng" spc="300">
                      <a:solidFill>
                        <a:schemeClr val="tx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fixed</a:t>
                  </a:r>
                  <a:endParaRPr lang="en-US" altLang="zh-CN" sz="2400" b="1" u="sng" spc="300">
                    <a:solidFill>
                      <a:schemeClr val="tx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819150" y="6050915"/>
            <a:ext cx="102838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spc="300">
                <a:solidFill>
                  <a:srgbClr val="F06F8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注意点：z-index只能在position属性值为relative或absolute或fixed的元素上有效。</a:t>
            </a:r>
            <a:endParaRPr lang="zh-CN" altLang="en-US" sz="1600" spc="300">
              <a:solidFill>
                <a:srgbClr val="F06F8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弹性布局（</a:t>
              </a:r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Flex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）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0" y="5512904"/>
            <a:ext cx="12192000" cy="134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注意点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9150" y="1381125"/>
            <a:ext cx="1028382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 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是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flexible box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的缩写，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“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弹性布局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”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。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布局的容器是一个伸缩容器，首先容器本身根据容器中的子元素动态设置自身大小。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也可以设置伸缩比例和固定宽度，还可以设置容器中元素的排列方向（横向和纵向）和是否支持元素的自动换行。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设置方法：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.box{ display:flex;-webkit-display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-webkit-flex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；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} </a:t>
            </a:r>
            <a:endParaRPr lang="en-US" altLang="zh-CN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880" y="5640705"/>
            <a:ext cx="11867515" cy="1417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注意点：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布局以后，子元素的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float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clear(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清除浮动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)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和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vertical-align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属性都将失效。</a:t>
            </a:r>
            <a:endParaRPr lang="zh-CN" altLang="en-US" sz="14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       （为了兼容老版本样式）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-webkit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代表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Safari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chrome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私有属性、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-ms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代表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ie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浏览器私有属性、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-moz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代表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	firefox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浏览器属性，</a:t>
            </a:r>
            <a:r>
              <a:rPr lang="en-US" altLang="zh-CN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-o	</a:t>
            </a:r>
            <a:r>
              <a:rPr lang="zh-CN" altLang="en-US" sz="1400" spc="300">
                <a:solidFill>
                  <a:schemeClr val="tx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代表opera私有属性。</a:t>
            </a:r>
            <a:endParaRPr lang="zh-CN" altLang="en-US" sz="14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 spc="300">
              <a:solidFill>
                <a:schemeClr val="tx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46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9973" y="137084"/>
            <a:ext cx="4919980" cy="932098"/>
            <a:chOff x="549973" y="137084"/>
            <a:chExt cx="4919980" cy="932098"/>
          </a:xfrm>
        </p:grpSpPr>
        <p:sp>
          <p:nvSpPr>
            <p:cNvPr id="5" name="文本框 4"/>
            <p:cNvSpPr txBox="1"/>
            <p:nvPr/>
          </p:nvSpPr>
          <p:spPr>
            <a:xfrm>
              <a:off x="549973" y="137084"/>
              <a:ext cx="4919980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Flex-</a:t>
              </a:r>
              <a:r>
                <a:rPr lang="zh-CN" altLang="en-US" sz="44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容器</a:t>
              </a:r>
              <a:endParaRPr lang="zh-CN" altLang="en-US" sz="44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4970" y="945007"/>
              <a:ext cx="567059" cy="124175"/>
              <a:chOff x="694970" y="949769"/>
              <a:chExt cx="567059" cy="124175"/>
            </a:xfrm>
            <a:solidFill>
              <a:srgbClr val="CF4777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694970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16412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37854" y="949769"/>
                <a:ext cx="124175" cy="124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19150" y="1235710"/>
            <a:ext cx="11203940" cy="518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1.1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 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flex-direction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flex-wrap</a:t>
            </a:r>
            <a:r>
              <a:rPr lang="zh-CN" altLang="en-US" sz="20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：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1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）、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flex-direction</a:t>
            </a:r>
            <a:endParaRPr lang="en-US" altLang="zh-CN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描述：项目的排列方向</a:t>
            </a:r>
            <a:endParaRPr lang="zh-CN" altLang="en-US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参数值：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column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column-reverse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row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row-reverse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。</a:t>
            </a:r>
            <a:endParaRPr lang="zh-CN" altLang="en-US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marL="0" lvl="1" algn="l" fontAlgn="auto">
              <a:lnSpc>
                <a:spcPct val="100000"/>
              </a:lnSpc>
            </a:pPr>
            <a:endParaRPr lang="zh-CN" altLang="en-US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2)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flex-wrap</a:t>
            </a:r>
            <a:endParaRPr lang="en-US" altLang="zh-CN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描述：项目在一条线上排列不完，是否换行显示</a:t>
            </a:r>
            <a:endParaRPr lang="zh-CN" altLang="en-US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参数值：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wrap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wrap-reverse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、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nowrap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。</a:t>
            </a:r>
            <a:endParaRPr lang="zh-CN" altLang="en-US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endParaRPr lang="zh-CN" altLang="en-US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3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）、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flex-flow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是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flex-direction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属性和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flex-wrap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属性的简写形式，默认值为</a:t>
            </a: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row nowrap</a:t>
            </a: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。</a:t>
            </a:r>
            <a:endParaRPr lang="en-US" altLang="zh-CN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格式：</a:t>
            </a:r>
            <a:endParaRPr lang="zh-CN" altLang="en-US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.box {</a:t>
            </a:r>
            <a:endParaRPr lang="en-US" altLang="zh-CN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  flex-flow: &lt;flex-direction&gt; || &lt;flex-wrap&gt;;</a:t>
            </a:r>
            <a:endParaRPr lang="en-US" altLang="zh-CN" sz="16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600" spc="300">
                <a:solidFill>
                  <a:schemeClr val="bg1"/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}</a:t>
            </a:r>
            <a:endParaRPr lang="zh-CN" altLang="en-US" sz="2000" spc="300">
              <a:solidFill>
                <a:schemeClr val="bg1"/>
              </a:solidFill>
              <a:uFillTx/>
              <a:latin typeface="方正兰亭黑简体" panose="02000000000000000000" charset="-122"/>
              <a:ea typeface="方正兰亭黑简体" panose="02000000000000000000" charset="-122"/>
              <a:sym typeface="+mn-ea"/>
            </a:endParaRPr>
          </a:p>
        </p:txBody>
      </p:sp>
      <p:pic>
        <p:nvPicPr>
          <p:cNvPr id="11" name="图片 10" descr="矢量智能对象-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1724660"/>
            <a:ext cx="5390515" cy="513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3162</Words>
  <Application>WPS 演示</Application>
  <PresentationFormat>宽屏</PresentationFormat>
  <Paragraphs>241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方正兰亭超细黑简体</vt:lpstr>
      <vt:lpstr>方正兰亭黑简体</vt:lpstr>
      <vt:lpstr>Kozuka Gothic Pro M</vt:lpstr>
      <vt:lpstr>Kozuka Gothic Pr6N M</vt:lpstr>
      <vt:lpstr>等线</vt:lpstr>
      <vt:lpstr>微软雅黑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keywords>PPT</cp:keywords>
  <cp:lastModifiedBy>user</cp:lastModifiedBy>
  <cp:revision>130</cp:revision>
  <dcterms:created xsi:type="dcterms:W3CDTF">2016-06-02T11:17:00Z</dcterms:created>
  <dcterms:modified xsi:type="dcterms:W3CDTF">2017-07-14T09:04:34Z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