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73" r:id="rId3"/>
    <p:sldId id="258" r:id="rId4"/>
    <p:sldId id="292" r:id="rId5"/>
    <p:sldId id="331" r:id="rId6"/>
    <p:sldId id="332" r:id="rId7"/>
    <p:sldId id="333" r:id="rId8"/>
    <p:sldId id="334" r:id="rId9"/>
    <p:sldId id="335" r:id="rId10"/>
    <p:sldId id="328" r:id="rId11"/>
    <p:sldId id="329" r:id="rId12"/>
    <p:sldId id="330" r:id="rId13"/>
    <p:sldId id="336" r:id="rId1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918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75DB0-0A25-4252-9075-259F7B6884F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222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59314" y="1586820"/>
            <a:ext cx="647337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59314" y="4066495"/>
            <a:ext cx="6473372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8"/>
            <a:ext cx="10515600" cy="524471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15771" y="563110"/>
            <a:ext cx="6547758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15771" y="3442835"/>
            <a:ext cx="6547758" cy="150018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837701" y="3295381"/>
            <a:ext cx="10516598" cy="267238"/>
            <a:chOff x="837701" y="3295382"/>
            <a:chExt cx="10516598" cy="267238"/>
          </a:xfrm>
        </p:grpSpPr>
        <p:sp>
          <p:nvSpPr>
            <p:cNvPr id="7" name="椭圆 6"/>
            <p:cNvSpPr/>
            <p:nvPr/>
          </p:nvSpPr>
          <p:spPr>
            <a:xfrm rot="10800000">
              <a:off x="2551641" y="3295382"/>
              <a:ext cx="267237" cy="2672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 rot="10800000">
              <a:off x="1913519" y="3328787"/>
              <a:ext cx="200428" cy="200428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 rot="10800000">
              <a:off x="1342205" y="3362192"/>
              <a:ext cx="133619" cy="133619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10800000">
              <a:off x="837701" y="3395597"/>
              <a:ext cx="66809" cy="66809"/>
            </a:xfrm>
            <a:prstGeom prst="ellipse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9373122" y="3295383"/>
              <a:ext cx="267237" cy="2672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0078054" y="3328787"/>
              <a:ext cx="200428" cy="200428"/>
            </a:xfrm>
            <a:prstGeom prst="ellipse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0716177" y="3362192"/>
              <a:ext cx="133619" cy="133619"/>
            </a:xfrm>
            <a:prstGeom prst="ellipse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1287490" y="3395597"/>
              <a:ext cx="66809" cy="66809"/>
            </a:xfrm>
            <a:prstGeom prst="ellipse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62800" y="2768400"/>
            <a:ext cx="6264000" cy="1324800"/>
          </a:xfrm>
        </p:spPr>
        <p:txBody>
          <a:bodyPr>
            <a:normAutofit/>
          </a:bodyPr>
          <a:lstStyle>
            <a:lvl1pPr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D7E32B8C-E81A-4559-905F-EA468C4AE0F6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/>
          <a:lstStyle>
            <a:lvl1pPr algn="l">
              <a:defRPr sz="3200" b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09760" y="365125"/>
            <a:ext cx="1844040" cy="5513161"/>
          </a:xfrm>
        </p:spPr>
        <p:txBody>
          <a:bodyPr vert="eaVert"/>
          <a:lstStyle>
            <a:lvl1pPr algn="l">
              <a:defRPr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384177" cy="5513161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32B8C-E81A-4559-905F-EA468C4AE0F6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2249714" y="333829"/>
            <a:ext cx="7692572" cy="1178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32B8C-E81A-4559-905F-EA468C4AE0F6}" type="datetimeFigureOut">
              <a:rPr lang="zh-CN" altLang="en-US" smtClean="0"/>
              <a:t>2018/7/1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302A8-733F-4FC4-86EA-56C9498006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45" indent="-360045" algn="just" defTabSz="914400" rtl="0" eaLnBrk="1" latinLnBrk="0" hangingPunct="1">
        <a:lnSpc>
          <a:spcPct val="130000"/>
        </a:lnSpc>
        <a:spcBef>
          <a:spcPts val="12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02945" indent="-342900" algn="just" defTabSz="91440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0" y="980069"/>
            <a:ext cx="12191999" cy="635087"/>
          </a:xfrm>
        </p:spPr>
        <p:txBody>
          <a:bodyPr>
            <a:normAutofit fontScale="90000"/>
          </a:bodyPr>
          <a:lstStyle/>
          <a:p>
            <a:r>
              <a:rPr lang="zh-CN" altLang="en-US" sz="4000" dirty="0" smtClean="0"/>
              <a:t>转正答辩</a:t>
            </a:r>
            <a:endParaRPr lang="zh-CN" altLang="en-US" sz="4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0" t="35032" r="6618" b="38390"/>
          <a:stretch>
            <a:fillRect/>
          </a:stretch>
        </p:blipFill>
        <p:spPr>
          <a:xfrm>
            <a:off x="97111" y="75134"/>
            <a:ext cx="2160240" cy="648072"/>
          </a:xfrm>
          <a:prstGeom prst="rect">
            <a:avLst/>
          </a:prstGeom>
        </p:spPr>
      </p:pic>
      <p:sp>
        <p:nvSpPr>
          <p:cNvPr id="5" name="Text Box 2"/>
          <p:cNvSpPr txBox="1">
            <a:spLocks/>
          </p:cNvSpPr>
          <p:nvPr/>
        </p:nvSpPr>
        <p:spPr bwMode="auto">
          <a:xfrm>
            <a:off x="2837204" y="2021323"/>
            <a:ext cx="6528988" cy="2872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 defTabSz="5842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FFFFFF"/>
                </a:solidFill>
                <a:latin typeface="Helvetica Light" charset="0"/>
                <a:ea typeface="宋体" panose="02010600030101010101" pitchFamily="2" charset="-122"/>
                <a:sym typeface="Helvetica Light" charset="0"/>
              </a:rPr>
              <a:t>姓名：</a:t>
            </a:r>
            <a:r>
              <a:rPr lang="zh-CN" altLang="en-US" sz="2400" dirty="0">
                <a:solidFill>
                  <a:srgbClr val="FFFFFF"/>
                </a:solidFill>
                <a:latin typeface="Helvetica Light" charset="0"/>
                <a:ea typeface="宋体" panose="02010600030101010101" pitchFamily="2" charset="-122"/>
                <a:sym typeface="Helvetica Light" charset="0"/>
              </a:rPr>
              <a:t>陈宇</a:t>
            </a:r>
            <a:endParaRPr lang="zh-CN" altLang="en-US" sz="2400" dirty="0" smtClean="0">
              <a:solidFill>
                <a:srgbClr val="FFFFFF"/>
              </a:solidFill>
              <a:latin typeface="Helvetica Light" charset="0"/>
              <a:ea typeface="宋体" panose="02010600030101010101" pitchFamily="2" charset="-122"/>
              <a:sym typeface="Helvetica Light" charset="0"/>
            </a:endParaRPr>
          </a:p>
          <a:p>
            <a:pPr algn="ctr" defTabSz="5842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FFFFFF"/>
                </a:solidFill>
                <a:latin typeface="Helvetica Light" charset="0"/>
                <a:ea typeface="宋体" panose="02010600030101010101" pitchFamily="2" charset="-122"/>
                <a:sym typeface="Helvetica Light" charset="0"/>
              </a:rPr>
              <a:t>工号：</a:t>
            </a:r>
            <a:r>
              <a:rPr lang="zh-CN" altLang="zh-CN" sz="2400" dirty="0" smtClean="0">
                <a:solidFill>
                  <a:srgbClr val="FFFFFF"/>
                </a:solidFill>
                <a:latin typeface="Helvetica Light" charset="0"/>
                <a:sym typeface="Helvetica Light" charset="0"/>
              </a:rPr>
              <a:t>OF</a:t>
            </a:r>
            <a:r>
              <a:rPr lang="en-US" altLang="zh-CN" sz="2400" dirty="0" smtClean="0">
                <a:solidFill>
                  <a:srgbClr val="FFFFFF"/>
                </a:solidFill>
                <a:latin typeface="Helvetica Light" charset="0"/>
                <a:sym typeface="Helvetica Light" charset="0"/>
              </a:rPr>
              <a:t>2762</a:t>
            </a:r>
            <a:endParaRPr lang="zh-CN" altLang="zh-CN" sz="2400" dirty="0" smtClean="0">
              <a:solidFill>
                <a:srgbClr val="FFFFFF"/>
              </a:solidFill>
              <a:latin typeface="Helvetica Light" charset="0"/>
              <a:sym typeface="Helvetica Light" charset="0"/>
            </a:endParaRPr>
          </a:p>
          <a:p>
            <a:pPr algn="ctr" defTabSz="5842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FFFFFF"/>
                </a:solidFill>
                <a:latin typeface="Helvetica Light" charset="0"/>
                <a:ea typeface="宋体" panose="02010600030101010101" pitchFamily="2" charset="-122"/>
                <a:sym typeface="Helvetica Light" charset="0"/>
              </a:rPr>
              <a:t>入职时间：</a:t>
            </a:r>
            <a:r>
              <a:rPr lang="zh-CN" altLang="zh-CN" sz="2400" dirty="0" smtClean="0">
                <a:solidFill>
                  <a:srgbClr val="FFFFFF"/>
                </a:solidFill>
                <a:latin typeface="Helvetica Light" charset="0"/>
                <a:sym typeface="Helvetica Light" charset="0"/>
              </a:rPr>
              <a:t>2017</a:t>
            </a:r>
            <a:r>
              <a:rPr lang="zh-CN" altLang="en-US" sz="2400" dirty="0" smtClean="0">
                <a:solidFill>
                  <a:srgbClr val="FFFFFF"/>
                </a:solidFill>
                <a:latin typeface="Helvetica Light" charset="0"/>
                <a:ea typeface="宋体" panose="02010600030101010101" pitchFamily="2" charset="-122"/>
                <a:sym typeface="Helvetica Light" charset="0"/>
              </a:rPr>
              <a:t>年</a:t>
            </a:r>
            <a:r>
              <a:rPr lang="en-US" altLang="zh-CN" sz="2400" dirty="0">
                <a:solidFill>
                  <a:srgbClr val="FFFFFF"/>
                </a:solidFill>
                <a:latin typeface="Helvetica Light" charset="0"/>
                <a:sym typeface="Helvetica Light" charset="0"/>
              </a:rPr>
              <a:t>8</a:t>
            </a:r>
            <a:r>
              <a:rPr lang="zh-CN" altLang="en-US" sz="2400" dirty="0" smtClean="0">
                <a:solidFill>
                  <a:srgbClr val="FFFFFF"/>
                </a:solidFill>
                <a:latin typeface="Helvetica Light" charset="0"/>
                <a:ea typeface="宋体" panose="02010600030101010101" pitchFamily="2" charset="-122"/>
                <a:sym typeface="Helvetica Light" charset="0"/>
              </a:rPr>
              <a:t>月</a:t>
            </a:r>
            <a:r>
              <a:rPr lang="zh-CN" altLang="zh-CN" sz="2400" dirty="0" smtClean="0">
                <a:solidFill>
                  <a:srgbClr val="FFFFFF"/>
                </a:solidFill>
                <a:latin typeface="Helvetica Light" charset="0"/>
                <a:sym typeface="Helvetica Light" charset="0"/>
              </a:rPr>
              <a:t>1</a:t>
            </a:r>
            <a:r>
              <a:rPr lang="en-US" altLang="zh-CN" sz="2400" dirty="0" smtClean="0">
                <a:solidFill>
                  <a:srgbClr val="FFFFFF"/>
                </a:solidFill>
                <a:latin typeface="Helvetica Light" charset="0"/>
                <a:sym typeface="Helvetica Light" charset="0"/>
              </a:rPr>
              <a:t>4</a:t>
            </a:r>
            <a:r>
              <a:rPr lang="zh-CN" altLang="en-US" sz="2400" dirty="0" smtClean="0">
                <a:solidFill>
                  <a:srgbClr val="FFFFFF"/>
                </a:solidFill>
                <a:latin typeface="Helvetica Light" charset="0"/>
                <a:ea typeface="宋体" panose="02010600030101010101" pitchFamily="2" charset="-122"/>
                <a:sym typeface="Helvetica Light" charset="0"/>
              </a:rPr>
              <a:t>日</a:t>
            </a:r>
          </a:p>
          <a:p>
            <a:pPr algn="ctr" defTabSz="5842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FFFFFF"/>
                </a:solidFill>
                <a:latin typeface="Helvetica Light" charset="0"/>
                <a:ea typeface="宋体" panose="02010600030101010101" pitchFamily="2" charset="-122"/>
                <a:sym typeface="Helvetica Light" charset="0"/>
              </a:rPr>
              <a:t>所属部门：研发中心</a:t>
            </a:r>
          </a:p>
          <a:p>
            <a:pPr algn="ctr" defTabSz="5842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 smtClean="0">
                <a:solidFill>
                  <a:srgbClr val="FFFFFF"/>
                </a:solidFill>
                <a:latin typeface="Helvetica Light" charset="0"/>
                <a:ea typeface="宋体" panose="02010600030101010101" pitchFamily="2" charset="-122"/>
                <a:sym typeface="Helvetica Light" charset="0"/>
              </a:rPr>
              <a:t>职位：</a:t>
            </a:r>
            <a:r>
              <a:rPr lang="en-US" altLang="zh-CN" sz="2400" dirty="0" smtClean="0">
                <a:solidFill>
                  <a:srgbClr val="FFFFFF"/>
                </a:solidFill>
                <a:latin typeface="Helvetica Light" charset="0"/>
                <a:ea typeface="宋体" panose="02010600030101010101" pitchFamily="2" charset="-122"/>
                <a:sym typeface="Helvetica Light" charset="0"/>
              </a:rPr>
              <a:t>Java</a:t>
            </a:r>
            <a:r>
              <a:rPr lang="zh-CN" altLang="en-US" sz="2400" dirty="0" smtClean="0">
                <a:solidFill>
                  <a:srgbClr val="FFFFFF"/>
                </a:solidFill>
                <a:latin typeface="Helvetica Light" charset="0"/>
                <a:ea typeface="宋体" panose="02010600030101010101" pitchFamily="2" charset="-122"/>
                <a:sym typeface="Helvetica Light" charset="0"/>
              </a:rPr>
              <a:t>工程师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二、试用期内的收获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 defTabSz="5842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000" dirty="0" smtClean="0">
                <a:solidFill>
                  <a:srgbClr val="FFFFFF"/>
                </a:solidFill>
                <a:latin typeface="Helvetica Light" charset="0"/>
                <a:sym typeface="Helvetica Light" charset="0"/>
              </a:rPr>
              <a:t>1</a:t>
            </a:r>
            <a:r>
              <a:rPr lang="zh-CN" altLang="en-US" sz="2000" dirty="0">
                <a:solidFill>
                  <a:srgbClr val="FFFFFF"/>
                </a:solidFill>
                <a:latin typeface="Helvetica Light" charset="0"/>
                <a:ea typeface="宋体" panose="02010600030101010101" pitchFamily="2" charset="-122"/>
                <a:sym typeface="Helvetica Light" charset="0"/>
              </a:rPr>
              <a:t>、</a:t>
            </a:r>
            <a:r>
              <a:rPr lang="zh-CN" altLang="en-US" sz="2000" dirty="0" smtClean="0">
                <a:solidFill>
                  <a:srgbClr val="FFFFFF"/>
                </a:solidFill>
                <a:latin typeface="Helvetica Light" charset="0"/>
                <a:ea typeface="宋体" panose="02010600030101010101" pitchFamily="2" charset="-122"/>
                <a:sym typeface="Helvetica Light" charset="0"/>
              </a:rPr>
              <a:t>了解了斑马</a:t>
            </a:r>
            <a:r>
              <a:rPr lang="zh-CN" altLang="en-US" sz="2000" dirty="0">
                <a:solidFill>
                  <a:srgbClr val="FFFFFF"/>
                </a:solidFill>
                <a:latin typeface="Helvetica Light" charset="0"/>
                <a:ea typeface="宋体" panose="02010600030101010101" pitchFamily="2" charset="-122"/>
                <a:sym typeface="Helvetica Light" charset="0"/>
              </a:rPr>
              <a:t>家政</a:t>
            </a:r>
            <a:r>
              <a:rPr lang="zh-CN" altLang="zh-CN" sz="2000" dirty="0">
                <a:solidFill>
                  <a:srgbClr val="FFFFFF"/>
                </a:solidFill>
                <a:latin typeface="Helvetica Light" charset="0"/>
                <a:sym typeface="Helvetica Light" charset="0"/>
              </a:rPr>
              <a:t>SAC</a:t>
            </a:r>
            <a:r>
              <a:rPr lang="zh-CN" altLang="en-US" sz="2000" dirty="0" smtClean="0">
                <a:solidFill>
                  <a:srgbClr val="FFFFFF"/>
                </a:solidFill>
                <a:latin typeface="Helvetica Light" charset="0"/>
                <a:ea typeface="宋体" panose="02010600030101010101" pitchFamily="2" charset="-122"/>
                <a:sym typeface="Helvetica Light" charset="0"/>
              </a:rPr>
              <a:t>体系和项目工作流程</a:t>
            </a:r>
            <a:endParaRPr lang="zh-CN" altLang="en-US" sz="2000" dirty="0">
              <a:solidFill>
                <a:srgbClr val="FFFFFF"/>
              </a:solidFill>
              <a:latin typeface="Helvetica Light" charset="0"/>
              <a:ea typeface="宋体" panose="02010600030101010101" pitchFamily="2" charset="-122"/>
              <a:sym typeface="Helvetica Light" charset="0"/>
            </a:endParaRPr>
          </a:p>
          <a:p>
            <a:pPr marL="0" lvl="0" indent="0" algn="l" defTabSz="5842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000" dirty="0">
                <a:solidFill>
                  <a:srgbClr val="FFFFFF"/>
                </a:solidFill>
                <a:latin typeface="Helvetica Light" charset="0"/>
                <a:sym typeface="Helvetica Light" charset="0"/>
              </a:rPr>
              <a:t>2</a:t>
            </a:r>
            <a:r>
              <a:rPr lang="zh-CN" altLang="en-US" sz="2000" dirty="0">
                <a:solidFill>
                  <a:srgbClr val="FFFFFF"/>
                </a:solidFill>
                <a:latin typeface="Helvetica Light" charset="0"/>
                <a:ea typeface="宋体" panose="02010600030101010101" pitchFamily="2" charset="-122"/>
                <a:sym typeface="Helvetica Light" charset="0"/>
              </a:rPr>
              <a:t>、参与了</a:t>
            </a:r>
            <a:r>
              <a:rPr lang="en-US" altLang="zh-CN" sz="2000" dirty="0">
                <a:solidFill>
                  <a:srgbClr val="FFFFFF"/>
                </a:solidFill>
                <a:latin typeface="Helvetica Light" charset="0"/>
                <a:ea typeface="宋体" panose="02010600030101010101" pitchFamily="2" charset="-122"/>
                <a:sym typeface="Helvetica Light" charset="0"/>
              </a:rPr>
              <a:t>java8</a:t>
            </a:r>
            <a:r>
              <a:rPr lang="zh-CN" altLang="en-US" sz="2000" dirty="0">
                <a:solidFill>
                  <a:srgbClr val="FFFFFF"/>
                </a:solidFill>
                <a:latin typeface="Helvetica Light" charset="0"/>
                <a:ea typeface="宋体" panose="02010600030101010101" pitchFamily="2" charset="-122"/>
                <a:sym typeface="Helvetica Light" charset="0"/>
              </a:rPr>
              <a:t>特性、</a:t>
            </a:r>
            <a:r>
              <a:rPr lang="en-US" altLang="zh-CN" sz="2000" dirty="0">
                <a:solidFill>
                  <a:srgbClr val="FFFFFF"/>
                </a:solidFill>
                <a:latin typeface="Helvetica Light" charset="0"/>
                <a:ea typeface="宋体" panose="02010600030101010101" pitchFamily="2" charset="-122"/>
                <a:sym typeface="Helvetica Light" charset="0"/>
              </a:rPr>
              <a:t>monkey</a:t>
            </a:r>
            <a:r>
              <a:rPr lang="zh-CN" altLang="en-US" sz="2000" dirty="0">
                <a:solidFill>
                  <a:srgbClr val="FFFFFF"/>
                </a:solidFill>
                <a:latin typeface="Helvetica Light" charset="0"/>
                <a:ea typeface="宋体" panose="02010600030101010101" pitchFamily="2" charset="-122"/>
                <a:sym typeface="Helvetica Light" charset="0"/>
              </a:rPr>
              <a:t>测试等各种不同技术类型的分享会</a:t>
            </a:r>
            <a:r>
              <a:rPr lang="en-US" altLang="zh-CN" sz="2000" dirty="0">
                <a:solidFill>
                  <a:srgbClr val="FFFFFF"/>
                </a:solidFill>
                <a:latin typeface="Helvetica Light" charset="0"/>
                <a:ea typeface="宋体" panose="02010600030101010101" pitchFamily="2" charset="-122"/>
                <a:sym typeface="Helvetica Light" charset="0"/>
              </a:rPr>
              <a:t>,</a:t>
            </a:r>
            <a:r>
              <a:rPr lang="zh-CN" altLang="en-US" sz="2000" dirty="0">
                <a:solidFill>
                  <a:srgbClr val="FFFFFF"/>
                </a:solidFill>
                <a:latin typeface="Helvetica Light" charset="0"/>
                <a:ea typeface="宋体" panose="02010600030101010101" pitchFamily="2" charset="-122"/>
                <a:sym typeface="Helvetica Light" charset="0"/>
              </a:rPr>
              <a:t>拓展了</a:t>
            </a:r>
            <a:r>
              <a:rPr lang="zh-CN" altLang="en-US" sz="2000" dirty="0" smtClean="0">
                <a:solidFill>
                  <a:srgbClr val="FFFFFF"/>
                </a:solidFill>
                <a:latin typeface="Helvetica Light" charset="0"/>
                <a:ea typeface="宋体" panose="02010600030101010101" pitchFamily="2" charset="-122"/>
                <a:sym typeface="Helvetica Light" charset="0"/>
              </a:rPr>
              <a:t>知识面</a:t>
            </a:r>
            <a:endParaRPr lang="en-US" altLang="zh-CN" sz="2000" smtClean="0">
              <a:solidFill>
                <a:srgbClr val="FFFFFF"/>
              </a:solidFill>
              <a:latin typeface="Helvetica Light" charset="0"/>
              <a:ea typeface="宋体" panose="02010600030101010101" pitchFamily="2" charset="-122"/>
              <a:sym typeface="Helvetica Light" charset="0"/>
            </a:endParaRPr>
          </a:p>
          <a:p>
            <a:pPr marL="0" lvl="0" indent="0" algn="l" defTabSz="5842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000" smtClean="0">
                <a:solidFill>
                  <a:srgbClr val="FFFFFF"/>
                </a:solidFill>
                <a:latin typeface="Helvetica Light" charset="0"/>
                <a:sym typeface="Helvetica Light" charset="0"/>
              </a:rPr>
              <a:t>3</a:t>
            </a:r>
            <a:r>
              <a:rPr lang="zh-CN" altLang="en-US" sz="2000" dirty="0" smtClean="0">
                <a:solidFill>
                  <a:srgbClr val="FFFFFF"/>
                </a:solidFill>
                <a:latin typeface="Helvetica Light" charset="0"/>
                <a:ea typeface="宋体" panose="02010600030101010101" pitchFamily="2" charset="-122"/>
                <a:sym typeface="Helvetica Light" charset="0"/>
              </a:rPr>
              <a:t>、组件的封装和复用，对外暴露接口</a:t>
            </a:r>
            <a:endParaRPr lang="zh-CN" altLang="en-US" sz="2000" dirty="0">
              <a:solidFill>
                <a:srgbClr val="FFFFFF"/>
              </a:solidFill>
              <a:latin typeface="Helvetica Light" charset="0"/>
              <a:ea typeface="宋体" panose="02010600030101010101" pitchFamily="2" charset="-122"/>
              <a:sym typeface="Helvetica Light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0" t="35032" r="6618" b="38390"/>
          <a:stretch>
            <a:fillRect/>
          </a:stretch>
        </p:blipFill>
        <p:spPr>
          <a:xfrm>
            <a:off x="89491" y="37034"/>
            <a:ext cx="2160240" cy="6480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三</a:t>
            </a:r>
            <a:r>
              <a:rPr lang="zh-CN" altLang="en-US" sz="3200" dirty="0" smtClean="0"/>
              <a:t>、不足与改善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7797"/>
            <a:ext cx="10515600" cy="4351338"/>
          </a:xfrm>
        </p:spPr>
        <p:txBody>
          <a:bodyPr>
            <a:normAutofit/>
          </a:bodyPr>
          <a:lstStyle/>
          <a:p>
            <a:pPr marL="0" lvl="0" indent="0" algn="l" defTabSz="5842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dirty="0" smtClean="0">
                <a:solidFill>
                  <a:srgbClr val="FFFFFF"/>
                </a:solidFill>
                <a:latin typeface="Helvetica Light" charset="0"/>
                <a:sym typeface="Helvetica Light" charset="0"/>
              </a:rPr>
              <a:t>不足</a:t>
            </a:r>
            <a:r>
              <a:rPr lang="zh-CN" altLang="en-US" sz="2000" dirty="0">
                <a:solidFill>
                  <a:srgbClr val="FFFFFF"/>
                </a:solidFill>
                <a:latin typeface="Helvetica Light" charset="0"/>
                <a:sym typeface="Helvetica Light" charset="0"/>
              </a:rPr>
              <a:t>：</a:t>
            </a:r>
            <a:endParaRPr lang="en-US" altLang="zh-CN" sz="2000" dirty="0" smtClean="0">
              <a:solidFill>
                <a:srgbClr val="FFFFFF"/>
              </a:solidFill>
              <a:latin typeface="Helvetica Light" charset="0"/>
              <a:sym typeface="Helvetica Light" charset="0"/>
            </a:endParaRPr>
          </a:p>
          <a:p>
            <a:pPr marL="0" lvl="0" indent="0" algn="l" defTabSz="5842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000" dirty="0" smtClean="0">
                <a:solidFill>
                  <a:srgbClr val="FFFFFF"/>
                </a:solidFill>
                <a:latin typeface="Helvetica Light" charset="0"/>
                <a:sym typeface="Helvetica Light" charset="0"/>
              </a:rPr>
              <a:t>1</a:t>
            </a:r>
            <a:r>
              <a:rPr lang="zh-CN" altLang="en-US" sz="2000" dirty="0">
                <a:solidFill>
                  <a:srgbClr val="FFFFFF"/>
                </a:solidFill>
                <a:latin typeface="Helvetica Light" charset="0"/>
                <a:ea typeface="宋体" panose="02010600030101010101" pitchFamily="2" charset="-122"/>
                <a:sym typeface="Helvetica Light" charset="0"/>
              </a:rPr>
              <a:t>、</a:t>
            </a:r>
            <a:r>
              <a:rPr lang="zh-CN" altLang="en-US" sz="2000" dirty="0" smtClean="0">
                <a:solidFill>
                  <a:srgbClr val="FFFFFF"/>
                </a:solidFill>
                <a:latin typeface="Helvetica Light" charset="0"/>
                <a:ea typeface="宋体" panose="02010600030101010101" pitchFamily="2" charset="-122"/>
                <a:sym typeface="Helvetica Light" charset="0"/>
              </a:rPr>
              <a:t>处理</a:t>
            </a:r>
            <a:r>
              <a:rPr lang="zh-CN" altLang="en-US" sz="2000" dirty="0">
                <a:solidFill>
                  <a:srgbClr val="FFFFFF"/>
                </a:solidFill>
                <a:latin typeface="Helvetica Light" charset="0"/>
                <a:ea typeface="宋体" panose="02010600030101010101" pitchFamily="2" charset="-122"/>
                <a:sym typeface="Helvetica Light" charset="0"/>
              </a:rPr>
              <a:t>问题的经验方面有待</a:t>
            </a:r>
            <a:r>
              <a:rPr lang="zh-CN" altLang="en-US" sz="2000" dirty="0" smtClean="0">
                <a:solidFill>
                  <a:srgbClr val="FFFFFF"/>
                </a:solidFill>
                <a:latin typeface="Helvetica Light" charset="0"/>
                <a:ea typeface="宋体" panose="02010600030101010101" pitchFamily="2" charset="-122"/>
                <a:sym typeface="Helvetica Light" charset="0"/>
              </a:rPr>
              <a:t>提高</a:t>
            </a:r>
            <a:endParaRPr lang="zh-CN" altLang="en-US" sz="2000" dirty="0">
              <a:solidFill>
                <a:srgbClr val="FFFFFF"/>
              </a:solidFill>
              <a:latin typeface="Helvetica Light" charset="0"/>
              <a:ea typeface="宋体" panose="02010600030101010101" pitchFamily="2" charset="-122"/>
              <a:sym typeface="Helvetica Light" charset="0"/>
            </a:endParaRPr>
          </a:p>
          <a:p>
            <a:pPr marL="0" lvl="0" indent="0" algn="l" defTabSz="5842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000" dirty="0">
                <a:solidFill>
                  <a:srgbClr val="FFFFFF"/>
                </a:solidFill>
                <a:latin typeface="Helvetica Light" charset="0"/>
                <a:sym typeface="Helvetica Light" charset="0"/>
              </a:rPr>
              <a:t>2</a:t>
            </a:r>
            <a:r>
              <a:rPr lang="zh-CN" altLang="en-US" sz="2000" dirty="0" smtClean="0">
                <a:solidFill>
                  <a:srgbClr val="FFFFFF"/>
                </a:solidFill>
                <a:latin typeface="Helvetica Light" charset="0"/>
                <a:ea typeface="宋体" panose="02010600030101010101" pitchFamily="2" charset="-122"/>
                <a:sym typeface="Helvetica Light" charset="0"/>
              </a:rPr>
              <a:t>、</a:t>
            </a:r>
            <a:r>
              <a:rPr lang="zh-CN" altLang="zh-CN" sz="2000" dirty="0">
                <a:ea typeface="宋体" panose="02010600030101010101" pitchFamily="2" charset="-122"/>
              </a:rPr>
              <a:t>工作不够</a:t>
            </a:r>
            <a:r>
              <a:rPr lang="zh-CN" altLang="zh-CN" sz="2000" dirty="0" smtClean="0">
                <a:ea typeface="宋体" panose="02010600030101010101" pitchFamily="2" charset="-122"/>
              </a:rPr>
              <a:t>细致</a:t>
            </a:r>
            <a:endParaRPr lang="zh-CN" altLang="en-US" sz="2000" dirty="0">
              <a:solidFill>
                <a:srgbClr val="FFFFFF"/>
              </a:solidFill>
              <a:latin typeface="Helvetica Light" charset="0"/>
              <a:ea typeface="宋体" panose="02010600030101010101" pitchFamily="2" charset="-122"/>
              <a:sym typeface="Helvetica Light" charset="0"/>
            </a:endParaRPr>
          </a:p>
          <a:p>
            <a:pPr marL="0" lvl="0" indent="0" algn="l" defTabSz="5842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000" dirty="0">
                <a:solidFill>
                  <a:srgbClr val="FFFFFF"/>
                </a:solidFill>
                <a:latin typeface="Helvetica Light" charset="0"/>
                <a:sym typeface="Helvetica Light" charset="0"/>
              </a:rPr>
              <a:t>3</a:t>
            </a:r>
            <a:r>
              <a:rPr lang="zh-CN" altLang="en-US" sz="2000" dirty="0" smtClean="0">
                <a:solidFill>
                  <a:srgbClr val="FFFFFF"/>
                </a:solidFill>
                <a:latin typeface="Helvetica Light" charset="0"/>
                <a:ea typeface="宋体" panose="02010600030101010101" pitchFamily="2" charset="-122"/>
                <a:sym typeface="Helvetica Light" charset="0"/>
              </a:rPr>
              <a:t>、偏腼腆，沟通交流比较少</a:t>
            </a:r>
            <a:endParaRPr lang="en-US" altLang="zh-CN" sz="2000" dirty="0" smtClean="0">
              <a:solidFill>
                <a:srgbClr val="FFFFFF"/>
              </a:solidFill>
              <a:latin typeface="Helvetica Light" charset="0"/>
              <a:ea typeface="宋体" panose="02010600030101010101" pitchFamily="2" charset="-122"/>
              <a:sym typeface="Helvetica Light" charset="0"/>
            </a:endParaRPr>
          </a:p>
          <a:p>
            <a:pPr marL="0" lvl="0" indent="0" algn="l" defTabSz="5842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2000" dirty="0">
              <a:solidFill>
                <a:srgbClr val="FFFFFF"/>
              </a:solidFill>
              <a:latin typeface="Helvetica Light" charset="0"/>
              <a:ea typeface="宋体" panose="02010600030101010101" pitchFamily="2" charset="-122"/>
              <a:sym typeface="Helvetica Light" charset="0"/>
            </a:endParaRPr>
          </a:p>
          <a:p>
            <a:pPr marL="0" lvl="0" indent="0" algn="l" defTabSz="5842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000" dirty="0" smtClean="0">
                <a:solidFill>
                  <a:srgbClr val="FFFFFF"/>
                </a:solidFill>
                <a:latin typeface="Helvetica Light" charset="0"/>
                <a:ea typeface="宋体" panose="02010600030101010101" pitchFamily="2" charset="-122"/>
                <a:sym typeface="Helvetica Light" charset="0"/>
              </a:rPr>
              <a:t>改善计划：</a:t>
            </a:r>
            <a:endParaRPr lang="en-US" altLang="zh-CN" sz="2000" dirty="0" smtClean="0">
              <a:solidFill>
                <a:srgbClr val="FFFFFF"/>
              </a:solidFill>
              <a:latin typeface="Helvetica Light" charset="0"/>
              <a:ea typeface="宋体" panose="02010600030101010101" pitchFamily="2" charset="-122"/>
              <a:sym typeface="Helvetica Light" charset="0"/>
            </a:endParaRPr>
          </a:p>
          <a:p>
            <a:pPr marL="0" lvl="0" indent="0" algn="l" defTabSz="5842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000" dirty="0">
                <a:solidFill>
                  <a:srgbClr val="FFFFFF"/>
                </a:solidFill>
                <a:latin typeface="Helvetica Light" charset="0"/>
                <a:sym typeface="Helvetica Light" charset="0"/>
              </a:rPr>
              <a:t>1</a:t>
            </a:r>
            <a:r>
              <a:rPr lang="zh-CN" altLang="en-US" sz="2000" dirty="0">
                <a:solidFill>
                  <a:srgbClr val="FFFFFF"/>
                </a:solidFill>
                <a:latin typeface="Helvetica Light" charset="0"/>
                <a:ea typeface="宋体" panose="02010600030101010101" pitchFamily="2" charset="-122"/>
                <a:sym typeface="Helvetica Light" charset="0"/>
              </a:rPr>
              <a:t>、不断充电提高相关</a:t>
            </a:r>
            <a:r>
              <a:rPr lang="zh-CN" altLang="en-US" sz="2000" dirty="0" smtClean="0">
                <a:solidFill>
                  <a:srgbClr val="FFFFFF"/>
                </a:solidFill>
                <a:latin typeface="Helvetica Light" charset="0"/>
                <a:ea typeface="宋体" panose="02010600030101010101" pitchFamily="2" charset="-122"/>
                <a:sym typeface="Helvetica Light" charset="0"/>
              </a:rPr>
              <a:t>技术水平，</a:t>
            </a:r>
            <a:r>
              <a:rPr lang="zh-CN" altLang="en-US" sz="2000" dirty="0">
                <a:solidFill>
                  <a:srgbClr val="FFFFFF"/>
                </a:solidFill>
                <a:latin typeface="Helvetica Light" charset="0"/>
                <a:ea typeface="宋体" panose="02010600030101010101" pitchFamily="2" charset="-122"/>
                <a:sym typeface="Helvetica Light" charset="0"/>
              </a:rPr>
              <a:t>专心做好</a:t>
            </a:r>
            <a:r>
              <a:rPr lang="zh-CN" altLang="en-US" sz="2000" dirty="0" smtClean="0">
                <a:solidFill>
                  <a:srgbClr val="FFFFFF"/>
                </a:solidFill>
                <a:latin typeface="Helvetica Light" charset="0"/>
                <a:ea typeface="宋体" panose="02010600030101010101" pitchFamily="2" charset="-122"/>
                <a:sym typeface="Helvetica Light" charset="0"/>
              </a:rPr>
              <a:t>本职工作</a:t>
            </a:r>
            <a:endParaRPr lang="zh-CN" altLang="en-US" sz="2000" dirty="0">
              <a:solidFill>
                <a:srgbClr val="FFFFFF"/>
              </a:solidFill>
              <a:latin typeface="Helvetica Light" charset="0"/>
              <a:ea typeface="宋体" panose="02010600030101010101" pitchFamily="2" charset="-122"/>
              <a:sym typeface="Helvetica Light" charset="0"/>
            </a:endParaRPr>
          </a:p>
          <a:p>
            <a:pPr marL="0" lvl="0" indent="0" algn="l" defTabSz="5842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000" dirty="0">
                <a:solidFill>
                  <a:srgbClr val="FFFFFF"/>
                </a:solidFill>
                <a:latin typeface="Helvetica Light" charset="0"/>
                <a:sym typeface="Helvetica Light" charset="0"/>
              </a:rPr>
              <a:t>2</a:t>
            </a:r>
            <a:r>
              <a:rPr lang="zh-CN" altLang="en-US" sz="2000" dirty="0" smtClean="0">
                <a:solidFill>
                  <a:srgbClr val="FFFFFF"/>
                </a:solidFill>
                <a:latin typeface="Helvetica Light" charset="0"/>
                <a:ea typeface="宋体" panose="02010600030101010101" pitchFamily="2" charset="-122"/>
                <a:sym typeface="Helvetica Light" charset="0"/>
              </a:rPr>
              <a:t>、</a:t>
            </a:r>
            <a:r>
              <a:rPr lang="zh-CN" altLang="en-US" sz="2000" dirty="0">
                <a:ea typeface="宋体" panose="02010600030101010101" pitchFamily="2" charset="-122"/>
              </a:rPr>
              <a:t>细心处理工作中的每个点，规范化代码，提高代码严谨度，积累更多的代码量和编程</a:t>
            </a:r>
            <a:r>
              <a:rPr lang="zh-CN" altLang="en-US" sz="2000" dirty="0" smtClean="0">
                <a:ea typeface="宋体" panose="02010600030101010101" pitchFamily="2" charset="-122"/>
              </a:rPr>
              <a:t>经验</a:t>
            </a:r>
            <a:endParaRPr lang="en-US" altLang="zh-CN" sz="2000" dirty="0" smtClean="0">
              <a:solidFill>
                <a:srgbClr val="FFFFFF"/>
              </a:solidFill>
              <a:latin typeface="Helvetica Light" charset="0"/>
              <a:ea typeface="宋体" panose="02010600030101010101" pitchFamily="2" charset="-122"/>
              <a:sym typeface="Helvetica Light" charset="0"/>
            </a:endParaRPr>
          </a:p>
          <a:p>
            <a:pPr marL="0" lvl="0" indent="0" algn="l" defTabSz="5842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dirty="0" smtClean="0">
                <a:solidFill>
                  <a:srgbClr val="FFFFFF"/>
                </a:solidFill>
                <a:latin typeface="Helvetica Light" charset="0"/>
                <a:ea typeface="宋体" panose="02010600030101010101" pitchFamily="2" charset="-122"/>
                <a:sym typeface="Helvetica Light" charset="0"/>
              </a:rPr>
              <a:t>3</a:t>
            </a:r>
            <a:r>
              <a:rPr lang="zh-CN" altLang="en-US" sz="2000" dirty="0">
                <a:solidFill>
                  <a:srgbClr val="FFFFFF"/>
                </a:solidFill>
                <a:latin typeface="Helvetica Light" charset="0"/>
                <a:ea typeface="宋体" panose="02010600030101010101" pitchFamily="2" charset="-122"/>
                <a:sym typeface="Helvetica Light" charset="0"/>
              </a:rPr>
              <a:t>、努力提高自己的日常交际</a:t>
            </a:r>
            <a:r>
              <a:rPr lang="zh-CN" altLang="en-US" sz="2000" dirty="0" smtClean="0">
                <a:solidFill>
                  <a:srgbClr val="FFFFFF"/>
                </a:solidFill>
                <a:latin typeface="Helvetica Light" charset="0"/>
                <a:ea typeface="宋体" panose="02010600030101010101" pitchFamily="2" charset="-122"/>
                <a:sym typeface="Helvetica Light" charset="0"/>
              </a:rPr>
              <a:t>能力，加强团队协作</a:t>
            </a:r>
            <a:endParaRPr lang="zh-CN" altLang="en-US" sz="2000" dirty="0">
              <a:solidFill>
                <a:srgbClr val="FFFFFF"/>
              </a:solidFill>
              <a:latin typeface="Helvetica Light" charset="0"/>
              <a:ea typeface="宋体" panose="02010600030101010101" pitchFamily="2" charset="-122"/>
              <a:sym typeface="Helvetica Light" charset="0"/>
            </a:endParaRPr>
          </a:p>
          <a:p>
            <a:pPr marL="0" lvl="0" indent="0" algn="l" defTabSz="5842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2000" b="1" dirty="0">
              <a:solidFill>
                <a:srgbClr val="FFFFFF"/>
              </a:solidFill>
              <a:latin typeface="Helvetica Light" charset="0"/>
              <a:ea typeface="宋体" panose="02010600030101010101" pitchFamily="2" charset="-122"/>
              <a:sym typeface="Helvetica Light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0" t="35032" r="6618" b="38390"/>
          <a:stretch>
            <a:fillRect/>
          </a:stretch>
        </p:blipFill>
        <p:spPr>
          <a:xfrm>
            <a:off x="89491" y="37034"/>
            <a:ext cx="2160240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7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四</a:t>
            </a:r>
            <a:r>
              <a:rPr lang="zh-CN" altLang="en-US" sz="3200" dirty="0" smtClean="0"/>
              <a:t>、未来发展规划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 defTabSz="5842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000" dirty="0" smtClean="0">
                <a:solidFill>
                  <a:srgbClr val="FFFFFF"/>
                </a:solidFill>
                <a:latin typeface="Helvetica Light" charset="0"/>
                <a:sym typeface="Helvetica Light" charset="0"/>
              </a:rPr>
              <a:t>1</a:t>
            </a:r>
            <a:r>
              <a:rPr lang="zh-CN" altLang="en-US" sz="2000" dirty="0">
                <a:solidFill>
                  <a:srgbClr val="FFFFFF"/>
                </a:solidFill>
                <a:latin typeface="Helvetica Light" charset="0"/>
                <a:ea typeface="宋体" panose="02010600030101010101" pitchFamily="2" charset="-122"/>
                <a:sym typeface="Helvetica Light" charset="0"/>
              </a:rPr>
              <a:t>、目前处于实现功能的阶段，需要多</a:t>
            </a:r>
            <a:r>
              <a:rPr lang="zh-CN" altLang="en-US" sz="2000" dirty="0" smtClean="0">
                <a:solidFill>
                  <a:srgbClr val="FFFFFF"/>
                </a:solidFill>
                <a:latin typeface="Helvetica Light" charset="0"/>
                <a:ea typeface="宋体" panose="02010600030101010101" pitchFamily="2" charset="-122"/>
                <a:sym typeface="Helvetica Light" charset="0"/>
              </a:rPr>
              <a:t>了解</a:t>
            </a:r>
            <a:r>
              <a:rPr lang="zh-CN" altLang="en-US" sz="2000" dirty="0">
                <a:solidFill>
                  <a:srgbClr val="FFFFFF"/>
                </a:solidFill>
                <a:latin typeface="Helvetica Light" charset="0"/>
                <a:ea typeface="宋体" panose="02010600030101010101" pitchFamily="2" charset="-122"/>
                <a:sym typeface="Helvetica Light" charset="0"/>
              </a:rPr>
              <a:t>，</a:t>
            </a:r>
            <a:r>
              <a:rPr lang="zh-CN" altLang="en-US" sz="2000" smtClean="0">
                <a:solidFill>
                  <a:srgbClr val="FFFFFF"/>
                </a:solidFill>
                <a:latin typeface="Helvetica Light" charset="0"/>
                <a:ea typeface="宋体" panose="02010600030101010101" pitchFamily="2" charset="-122"/>
                <a:sym typeface="Helvetica Light" charset="0"/>
              </a:rPr>
              <a:t>多实现</a:t>
            </a:r>
            <a:r>
              <a:rPr lang="zh-CN" altLang="en-US" sz="2000" dirty="0">
                <a:solidFill>
                  <a:srgbClr val="FFFFFF"/>
                </a:solidFill>
                <a:latin typeface="Helvetica Light" charset="0"/>
                <a:ea typeface="宋体" panose="02010600030101010101" pitchFamily="2" charset="-122"/>
                <a:sym typeface="Helvetica Light" charset="0"/>
              </a:rPr>
              <a:t>，</a:t>
            </a:r>
            <a:r>
              <a:rPr lang="zh-CN" altLang="en-US" sz="2000" smtClean="0">
                <a:solidFill>
                  <a:srgbClr val="FFFFFF"/>
                </a:solidFill>
                <a:latin typeface="Helvetica Light" charset="0"/>
                <a:ea typeface="宋体" panose="02010600030101010101" pitchFamily="2" charset="-122"/>
                <a:sym typeface="Helvetica Light" charset="0"/>
              </a:rPr>
              <a:t>获得</a:t>
            </a:r>
            <a:r>
              <a:rPr lang="zh-CN" altLang="en-US" sz="2000" dirty="0" smtClean="0">
                <a:solidFill>
                  <a:srgbClr val="FFFFFF"/>
                </a:solidFill>
                <a:latin typeface="Helvetica Light" charset="0"/>
                <a:ea typeface="宋体" panose="02010600030101010101" pitchFamily="2" charset="-122"/>
                <a:sym typeface="Helvetica Light" charset="0"/>
              </a:rPr>
              <a:t>成就感</a:t>
            </a:r>
          </a:p>
          <a:p>
            <a:pPr marL="0" lvl="0" indent="0" algn="l" defTabSz="5842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2000" dirty="0" smtClean="0">
                <a:solidFill>
                  <a:srgbClr val="FFFFFF"/>
                </a:solidFill>
                <a:latin typeface="Helvetica Light" charset="0"/>
                <a:sym typeface="Helvetica Light" charset="0"/>
              </a:rPr>
              <a:t>2</a:t>
            </a:r>
            <a:r>
              <a:rPr lang="zh-CN" altLang="en-US" sz="2000" dirty="0">
                <a:solidFill>
                  <a:srgbClr val="FFFFFF"/>
                </a:solidFill>
                <a:latin typeface="Helvetica Light" charset="0"/>
                <a:ea typeface="宋体" panose="02010600030101010101" pitchFamily="2" charset="-122"/>
                <a:sym typeface="Helvetica Light" charset="0"/>
              </a:rPr>
              <a:t>、根据技术路线，不断</a:t>
            </a:r>
            <a:r>
              <a:rPr lang="zh-CN" altLang="en-US" sz="2000" dirty="0" smtClean="0">
                <a:solidFill>
                  <a:srgbClr val="FFFFFF"/>
                </a:solidFill>
                <a:latin typeface="Helvetica Light" charset="0"/>
                <a:ea typeface="宋体" panose="02010600030101010101" pitchFamily="2" charset="-122"/>
                <a:sym typeface="Helvetica Light" charset="0"/>
              </a:rPr>
              <a:t>拓宽拓</a:t>
            </a:r>
            <a:r>
              <a:rPr lang="zh-CN" altLang="en-US" sz="2000" dirty="0">
                <a:solidFill>
                  <a:srgbClr val="FFFFFF"/>
                </a:solidFill>
                <a:latin typeface="Helvetica Light" charset="0"/>
                <a:ea typeface="宋体" panose="02010600030101010101" pitchFamily="2" charset="-122"/>
                <a:sym typeface="Helvetica Light" charset="0"/>
              </a:rPr>
              <a:t>深自己的技术栈，</a:t>
            </a:r>
            <a:r>
              <a:rPr lang="zh-CN" altLang="en-US" sz="2000" dirty="0" smtClean="0">
                <a:solidFill>
                  <a:srgbClr val="FFFFFF"/>
                </a:solidFill>
                <a:latin typeface="Helvetica Light" charset="0"/>
                <a:ea typeface="宋体" panose="02010600030101010101" pitchFamily="2" charset="-122"/>
                <a:sym typeface="Helvetica Light" charset="0"/>
              </a:rPr>
              <a:t>更好地完成项目工作</a:t>
            </a:r>
            <a:endParaRPr lang="zh-CN" altLang="en-US" sz="2000" dirty="0">
              <a:solidFill>
                <a:srgbClr val="FFFFFF"/>
              </a:solidFill>
              <a:latin typeface="Helvetica Light" charset="0"/>
              <a:ea typeface="宋体" panose="02010600030101010101" pitchFamily="2" charset="-122"/>
              <a:sym typeface="Helvetica Light" charset="0"/>
            </a:endParaRPr>
          </a:p>
          <a:p>
            <a:pPr marL="0" lvl="0" indent="0" algn="l" defTabSz="58420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en-US" sz="2000" dirty="0">
              <a:solidFill>
                <a:srgbClr val="FFFFFF"/>
              </a:solidFill>
              <a:latin typeface="Helvetica Light" charset="0"/>
              <a:ea typeface="宋体" panose="02010600030101010101" pitchFamily="2" charset="-122"/>
              <a:sym typeface="Helvetica Light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0" t="35032" r="6618" b="38390"/>
          <a:stretch>
            <a:fillRect/>
          </a:stretch>
        </p:blipFill>
        <p:spPr>
          <a:xfrm>
            <a:off x="89491" y="37034"/>
            <a:ext cx="2160240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0" t="35032" r="6618" b="38390"/>
          <a:stretch>
            <a:fillRect/>
          </a:stretch>
        </p:blipFill>
        <p:spPr>
          <a:xfrm>
            <a:off x="89491" y="37034"/>
            <a:ext cx="2160240" cy="648072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760292" y="1808533"/>
            <a:ext cx="6033330" cy="2327631"/>
          </a:xfrm>
        </p:spPr>
        <p:txBody>
          <a:bodyPr/>
          <a:lstStyle/>
          <a:p>
            <a:pPr marL="0" indent="0" algn="ctr">
              <a:buNone/>
            </a:pPr>
            <a:endParaRPr lang="zh-CN" altLang="en-US" dirty="0"/>
          </a:p>
          <a:p>
            <a:pPr marL="0" indent="0" algn="ctr">
              <a:buNone/>
            </a:pPr>
            <a:r>
              <a:rPr lang="zh-CN" altLang="en-US" sz="6600" dirty="0" smtClean="0"/>
              <a:t>谢谢聆听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82210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49731" y="1767760"/>
            <a:ext cx="7702137" cy="4351338"/>
          </a:xfrm>
        </p:spPr>
        <p:txBody>
          <a:bodyPr>
            <a:normAutofit fontScale="97500"/>
          </a:bodyPr>
          <a:lstStyle/>
          <a:p>
            <a:pPr algn="ctr" fontAlgn="base" hangingPunct="0"/>
            <a:r>
              <a:rPr lang="zh-CN" altLang="zh-CN" dirty="0"/>
              <a:t>一、试用期工作内容</a:t>
            </a:r>
          </a:p>
          <a:p>
            <a:pPr algn="ctr" fontAlgn="base" hangingPunct="0"/>
            <a:r>
              <a:rPr lang="zh-CN" altLang="zh-CN" dirty="0"/>
              <a:t>二、试用期内的收获</a:t>
            </a:r>
          </a:p>
          <a:p>
            <a:pPr algn="ctr" fontAlgn="base" hangingPunct="0"/>
            <a:r>
              <a:rPr lang="zh-CN" altLang="zh-CN" dirty="0"/>
              <a:t>三、不足与改善计划</a:t>
            </a:r>
          </a:p>
          <a:p>
            <a:pPr algn="ctr" fontAlgn="base" hangingPunct="0"/>
            <a:r>
              <a:rPr lang="zh-CN" altLang="zh-CN" dirty="0"/>
              <a:t>四、未来的发展规划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0" t="35032" r="6618" b="38390"/>
          <a:stretch>
            <a:fillRect/>
          </a:stretch>
        </p:blipFill>
        <p:spPr>
          <a:xfrm>
            <a:off x="89491" y="37034"/>
            <a:ext cx="2160240" cy="6480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49805" y="397510"/>
            <a:ext cx="7692390" cy="836295"/>
          </a:xfrm>
        </p:spPr>
        <p:txBody>
          <a:bodyPr/>
          <a:lstStyle/>
          <a:p>
            <a:pPr fontAlgn="base" hangingPunct="0"/>
            <a:r>
              <a:rPr lang="zh-CN" altLang="zh-CN" sz="3200" dirty="0"/>
              <a:t>一、试用期工作内容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636669" y="2156968"/>
            <a:ext cx="78744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1.</a:t>
            </a:r>
            <a:r>
              <a:rPr lang="zh-CN" altLang="en-US" sz="2400" b="1" dirty="0"/>
              <a:t> </a:t>
            </a:r>
            <a:r>
              <a:rPr lang="zh-CN" altLang="en-US" sz="2400" b="1" dirty="0" smtClean="0"/>
              <a:t>修改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端</a:t>
            </a:r>
            <a:r>
              <a:rPr lang="en-US" altLang="zh-CN" sz="2400" dirty="0" smtClean="0"/>
              <a:t>Bug</a:t>
            </a:r>
            <a:r>
              <a:rPr lang="zh-CN" altLang="en-US" sz="2400" dirty="0" smtClean="0"/>
              <a:t>、了解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端的</a:t>
            </a:r>
            <a:r>
              <a:rPr lang="zh-CN" altLang="en-US" sz="2400" dirty="0"/>
              <a:t>部分</a:t>
            </a:r>
            <a:r>
              <a:rPr lang="zh-CN" altLang="en-US" sz="2400" dirty="0" smtClean="0"/>
              <a:t>业务流程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2.</a:t>
            </a:r>
            <a:r>
              <a:rPr lang="zh-CN" altLang="en-US" sz="2400" dirty="0"/>
              <a:t>熟悉斑马家政主要使用的技术及相关开发</a:t>
            </a:r>
            <a:r>
              <a:rPr lang="zh-CN" altLang="en-US" sz="2400" dirty="0" smtClean="0"/>
              <a:t>框架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3.</a:t>
            </a:r>
            <a:r>
              <a:rPr lang="zh-CN" altLang="en-US" sz="2400" dirty="0" smtClean="0"/>
              <a:t>家政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端基线商品改造实现商品自定义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4.</a:t>
            </a:r>
            <a:r>
              <a:rPr lang="zh-CN" altLang="en-US" sz="2400" dirty="0" smtClean="0"/>
              <a:t>云培训咨询记录和财务记录模块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5.</a:t>
            </a:r>
            <a:r>
              <a:rPr lang="zh-CN" altLang="en-US" sz="2400" dirty="0" smtClean="0"/>
              <a:t>媒体管理活动报名流程、订单支付、票管理模块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0" t="35032" r="6618" b="38390"/>
          <a:stretch>
            <a:fillRect/>
          </a:stretch>
        </p:blipFill>
        <p:spPr>
          <a:xfrm>
            <a:off x="89491" y="37034"/>
            <a:ext cx="2160240" cy="6480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1080" y="1224949"/>
            <a:ext cx="916114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 sz="1400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0" t="35032" r="6618" b="38390"/>
          <a:stretch>
            <a:fillRect/>
          </a:stretch>
        </p:blipFill>
        <p:spPr>
          <a:xfrm>
            <a:off x="89491" y="37034"/>
            <a:ext cx="2160240" cy="648072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249805" y="397510"/>
            <a:ext cx="7692390" cy="836295"/>
          </a:xfrm>
        </p:spPr>
        <p:txBody>
          <a:bodyPr/>
          <a:lstStyle/>
          <a:p>
            <a:r>
              <a:rPr lang="zh-CN" altLang="en-US" sz="3200" dirty="0" smtClean="0"/>
              <a:t>工作流程</a:t>
            </a:r>
            <a:endParaRPr lang="zh-CN" altLang="en-US" sz="3200" dirty="0"/>
          </a:p>
        </p:txBody>
      </p:sp>
      <p:sp>
        <p:nvSpPr>
          <p:cNvPr id="26" name="Rectangle 2"/>
          <p:cNvSpPr>
            <a:spLocks/>
          </p:cNvSpPr>
          <p:nvPr/>
        </p:nvSpPr>
        <p:spPr bwMode="auto">
          <a:xfrm>
            <a:off x="5041900" y="3275007"/>
            <a:ext cx="1568450" cy="746125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zh-CN" altLang="zh-CN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" name="Text Box 3"/>
          <p:cNvSpPr txBox="1">
            <a:spLocks/>
          </p:cNvSpPr>
          <p:nvPr/>
        </p:nvSpPr>
        <p:spPr bwMode="auto">
          <a:xfrm>
            <a:off x="5311775" y="3438520"/>
            <a:ext cx="10287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sz="1800" dirty="0">
                <a:solidFill>
                  <a:srgbClr val="FFF885"/>
                </a:solidFill>
                <a:ea typeface="宋体" panose="02010600030101010101" pitchFamily="2" charset="-122"/>
              </a:rPr>
              <a:t>斑马家政</a:t>
            </a:r>
          </a:p>
        </p:txBody>
      </p:sp>
      <p:sp>
        <p:nvSpPr>
          <p:cNvPr id="28" name="Rectangle 4"/>
          <p:cNvSpPr>
            <a:spLocks/>
          </p:cNvSpPr>
          <p:nvPr/>
        </p:nvSpPr>
        <p:spPr bwMode="auto">
          <a:xfrm>
            <a:off x="9067800" y="1158870"/>
            <a:ext cx="1568450" cy="747712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zh-CN" altLang="zh-CN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" name="Text Box 5"/>
          <p:cNvSpPr txBox="1">
            <a:spLocks/>
          </p:cNvSpPr>
          <p:nvPr/>
        </p:nvSpPr>
        <p:spPr bwMode="auto">
          <a:xfrm>
            <a:off x="9372600" y="1356075"/>
            <a:ext cx="961802" cy="379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zh-CN" sz="1800" dirty="0" smtClean="0">
                <a:solidFill>
                  <a:srgbClr val="FFF590"/>
                </a:solidFill>
              </a:rPr>
              <a:t>C</a:t>
            </a:r>
            <a:r>
              <a:rPr lang="zh-CN" altLang="en-US" sz="1800" dirty="0" smtClean="0">
                <a:solidFill>
                  <a:srgbClr val="FFF590"/>
                </a:solidFill>
              </a:rPr>
              <a:t>端</a:t>
            </a:r>
            <a:r>
              <a:rPr lang="zh-CN" sz="1800" dirty="0" smtClean="0">
                <a:solidFill>
                  <a:srgbClr val="FFF590"/>
                </a:solidFill>
                <a:ea typeface="宋体" panose="02010600030101010101" pitchFamily="2" charset="-122"/>
              </a:rPr>
              <a:t>用户</a:t>
            </a:r>
            <a:endParaRPr lang="zh-CN" sz="1800" dirty="0">
              <a:solidFill>
                <a:srgbClr val="FFF590"/>
              </a:solidFill>
              <a:ea typeface="宋体" panose="02010600030101010101" pitchFamily="2" charset="-122"/>
            </a:endParaRPr>
          </a:p>
        </p:txBody>
      </p:sp>
      <p:sp>
        <p:nvSpPr>
          <p:cNvPr id="30" name="Rectangle 6"/>
          <p:cNvSpPr>
            <a:spLocks/>
          </p:cNvSpPr>
          <p:nvPr/>
        </p:nvSpPr>
        <p:spPr bwMode="auto">
          <a:xfrm>
            <a:off x="5086350" y="5845169"/>
            <a:ext cx="1568450" cy="746125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zh-CN" altLang="zh-CN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" name="Text Box 7"/>
          <p:cNvSpPr txBox="1">
            <a:spLocks/>
          </p:cNvSpPr>
          <p:nvPr/>
        </p:nvSpPr>
        <p:spPr bwMode="auto">
          <a:xfrm>
            <a:off x="5400675" y="6027732"/>
            <a:ext cx="9398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zh-CN" sz="1800" dirty="0">
                <a:solidFill>
                  <a:srgbClr val="EFFF90"/>
                </a:solidFill>
              </a:rPr>
              <a:t>S</a:t>
            </a:r>
            <a:r>
              <a:rPr lang="zh-CN" sz="1800" dirty="0">
                <a:solidFill>
                  <a:srgbClr val="EFFF90"/>
                </a:solidFill>
                <a:ea typeface="宋体" panose="02010600030101010101" pitchFamily="2" charset="-122"/>
              </a:rPr>
              <a:t>端阿姨</a:t>
            </a:r>
          </a:p>
        </p:txBody>
      </p:sp>
      <p:sp>
        <p:nvSpPr>
          <p:cNvPr id="32" name="Rectangle 8"/>
          <p:cNvSpPr>
            <a:spLocks/>
          </p:cNvSpPr>
          <p:nvPr/>
        </p:nvSpPr>
        <p:spPr bwMode="auto">
          <a:xfrm>
            <a:off x="1231900" y="1158870"/>
            <a:ext cx="1689100" cy="747712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zh-CN" altLang="zh-CN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" name="Text Box 9"/>
          <p:cNvSpPr txBox="1">
            <a:spLocks/>
          </p:cNvSpPr>
          <p:nvPr/>
        </p:nvSpPr>
        <p:spPr bwMode="auto">
          <a:xfrm>
            <a:off x="1370013" y="1323970"/>
            <a:ext cx="1411287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altLang="zh-CN" sz="1800" dirty="0">
                <a:solidFill>
                  <a:srgbClr val="FFE26C"/>
                </a:solidFill>
              </a:rPr>
              <a:t>A</a:t>
            </a:r>
            <a:r>
              <a:rPr lang="zh-CN" sz="1800" dirty="0">
                <a:solidFill>
                  <a:srgbClr val="FFE26C"/>
                </a:solidFill>
                <a:ea typeface="宋体" panose="02010600030101010101" pitchFamily="2" charset="-122"/>
              </a:rPr>
              <a:t>端家政公司</a:t>
            </a:r>
          </a:p>
        </p:txBody>
      </p:sp>
      <p:sp>
        <p:nvSpPr>
          <p:cNvPr id="34" name="Text Box 10"/>
          <p:cNvSpPr txBox="1">
            <a:spLocks/>
          </p:cNvSpPr>
          <p:nvPr/>
        </p:nvSpPr>
        <p:spPr bwMode="auto">
          <a:xfrm rot="2100000">
            <a:off x="3225800" y="2635245"/>
            <a:ext cx="18002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lang="zh-CN" sz="1800" dirty="0">
                <a:ea typeface="宋体" panose="02010600030101010101" pitchFamily="2" charset="-122"/>
              </a:rPr>
              <a:t>提供云服务</a:t>
            </a:r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 flipH="1" flipV="1">
            <a:off x="3605213" y="1709732"/>
            <a:ext cx="4703762" cy="0"/>
          </a:xfrm>
          <a:prstGeom prst="line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zh-CN" altLang="zh-CN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6" name="Text Box 12"/>
          <p:cNvSpPr txBox="1">
            <a:spLocks/>
          </p:cNvSpPr>
          <p:nvPr/>
        </p:nvSpPr>
        <p:spPr bwMode="auto">
          <a:xfrm>
            <a:off x="3984625" y="1323086"/>
            <a:ext cx="3334246" cy="379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sz="1800" dirty="0">
                <a:ea typeface="宋体" panose="02010600030101010101" pitchFamily="2" charset="-122"/>
              </a:rPr>
              <a:t>客户有需求</a:t>
            </a:r>
            <a:r>
              <a:rPr lang="zh-CN" sz="1800" dirty="0" smtClean="0">
                <a:ea typeface="宋体" panose="02010600030101010101" pitchFamily="2" charset="-122"/>
              </a:rPr>
              <a:t>，</a:t>
            </a:r>
            <a:r>
              <a:rPr lang="zh-CN" altLang="en-US" dirty="0" smtClean="0">
                <a:ea typeface="宋体" panose="02010600030101010101" pitchFamily="2" charset="-122"/>
              </a:rPr>
              <a:t>选择</a:t>
            </a:r>
            <a:r>
              <a:rPr lang="zh-CN" altLang="en-US" dirty="0">
                <a:ea typeface="宋体" panose="02010600030101010101" pitchFamily="2" charset="-122"/>
              </a:rPr>
              <a:t>商品</a:t>
            </a:r>
            <a:r>
              <a:rPr lang="zh-CN" sz="1800" dirty="0" smtClean="0">
                <a:ea typeface="宋体" panose="02010600030101010101" pitchFamily="2" charset="-122"/>
              </a:rPr>
              <a:t>产生</a:t>
            </a:r>
            <a:r>
              <a:rPr lang="zh-CN" sz="1800" dirty="0">
                <a:ea typeface="宋体" panose="02010600030101010101" pitchFamily="2" charset="-122"/>
              </a:rPr>
              <a:t>订单</a:t>
            </a:r>
          </a:p>
        </p:txBody>
      </p:sp>
      <p:sp>
        <p:nvSpPr>
          <p:cNvPr id="37" name="Text Box 13"/>
          <p:cNvSpPr txBox="1">
            <a:spLocks/>
          </p:cNvSpPr>
          <p:nvPr/>
        </p:nvSpPr>
        <p:spPr bwMode="auto">
          <a:xfrm rot="19732183">
            <a:off x="7138031" y="2518646"/>
            <a:ext cx="1277042" cy="379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zh-CN" sz="1800" dirty="0">
                <a:ea typeface="宋体" panose="02010600030101010101" pitchFamily="2" charset="-122"/>
              </a:rPr>
              <a:t>提供云服务</a:t>
            </a:r>
          </a:p>
        </p:txBody>
      </p:sp>
      <p:sp>
        <p:nvSpPr>
          <p:cNvPr id="38" name="Text Box 14"/>
          <p:cNvSpPr txBox="1">
            <a:spLocks/>
          </p:cNvSpPr>
          <p:nvPr/>
        </p:nvSpPr>
        <p:spPr bwMode="auto">
          <a:xfrm rot="16200000">
            <a:off x="5223532" y="4514051"/>
            <a:ext cx="12573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sz="1800" dirty="0">
                <a:ea typeface="宋体" panose="02010600030101010101" pitchFamily="2" charset="-122"/>
              </a:rPr>
              <a:t>提供云服务</a:t>
            </a:r>
          </a:p>
        </p:txBody>
      </p:sp>
      <p:sp>
        <p:nvSpPr>
          <p:cNvPr id="39" name="Line 15"/>
          <p:cNvSpPr>
            <a:spLocks noChangeShapeType="1"/>
          </p:cNvSpPr>
          <p:nvPr/>
        </p:nvSpPr>
        <p:spPr bwMode="auto">
          <a:xfrm>
            <a:off x="2249731" y="2190195"/>
            <a:ext cx="2571233" cy="3555286"/>
          </a:xfrm>
          <a:prstGeom prst="line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zh-CN" altLang="zh-CN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" name="Text Box 16"/>
          <p:cNvSpPr txBox="1">
            <a:spLocks/>
          </p:cNvSpPr>
          <p:nvPr/>
        </p:nvSpPr>
        <p:spPr bwMode="auto">
          <a:xfrm rot="3260655">
            <a:off x="1338073" y="4005902"/>
            <a:ext cx="4165020" cy="379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lang="zh-CN" sz="1800" dirty="0" smtClean="0">
                <a:ea typeface="宋体" panose="02010600030101010101" pitchFamily="2" charset="-122"/>
              </a:rPr>
              <a:t>通过家政</a:t>
            </a:r>
            <a:r>
              <a:rPr lang="zh-CN" sz="1800" dirty="0">
                <a:ea typeface="宋体" panose="02010600030101010101" pitchFamily="2" charset="-122"/>
              </a:rPr>
              <a:t>平台分派订单，管理</a:t>
            </a:r>
            <a:r>
              <a:rPr lang="zh-CN" sz="1800" dirty="0" smtClean="0">
                <a:ea typeface="宋体" panose="02010600030101010101" pitchFamily="2" charset="-122"/>
              </a:rPr>
              <a:t>阿姨</a:t>
            </a:r>
            <a:r>
              <a:rPr lang="zh-CN" altLang="en-US" sz="1800" dirty="0" smtClean="0">
                <a:ea typeface="宋体" panose="02010600030101010101" pitchFamily="2" charset="-122"/>
              </a:rPr>
              <a:t>雇主</a:t>
            </a:r>
            <a:endParaRPr lang="zh-CN" sz="1800" dirty="0">
              <a:ea typeface="宋体" panose="02010600030101010101" pitchFamily="2" charset="-122"/>
            </a:endParaRPr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 flipV="1">
            <a:off x="6887232" y="2156857"/>
            <a:ext cx="3054963" cy="3588623"/>
          </a:xfrm>
          <a:prstGeom prst="line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zh-CN" altLang="zh-CN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2" name="Text Box 18"/>
          <p:cNvSpPr txBox="1">
            <a:spLocks/>
          </p:cNvSpPr>
          <p:nvPr/>
        </p:nvSpPr>
        <p:spPr bwMode="auto">
          <a:xfrm rot="18600000">
            <a:off x="6729164" y="4236149"/>
            <a:ext cx="3334246" cy="379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zh-CN" sz="1800" dirty="0" smtClean="0">
                <a:ea typeface="宋体" panose="02010600030101010101" pitchFamily="2" charset="-122"/>
              </a:rPr>
              <a:t>在家政</a:t>
            </a:r>
            <a:r>
              <a:rPr lang="zh-CN" sz="1800" dirty="0">
                <a:ea typeface="宋体" panose="02010600030101010101" pitchFamily="2" charset="-122"/>
              </a:rPr>
              <a:t>平台</a:t>
            </a:r>
            <a:r>
              <a:rPr lang="zh-CN" sz="1800" dirty="0" smtClean="0">
                <a:ea typeface="宋体" panose="02010600030101010101" pitchFamily="2" charset="-122"/>
              </a:rPr>
              <a:t>接</a:t>
            </a:r>
            <a:r>
              <a:rPr lang="zh-CN" altLang="en-US" dirty="0">
                <a:ea typeface="宋体" panose="02010600030101010101" pitchFamily="2" charset="-122"/>
              </a:rPr>
              <a:t>收</a:t>
            </a:r>
            <a:r>
              <a:rPr lang="zh-CN" sz="1800" dirty="0" smtClean="0">
                <a:ea typeface="宋体" panose="02010600030101010101" pitchFamily="2" charset="-122"/>
              </a:rPr>
              <a:t>订单</a:t>
            </a:r>
            <a:r>
              <a:rPr lang="zh-CN" sz="1800" dirty="0">
                <a:ea typeface="宋体" panose="02010600030101010101" pitchFamily="2" charset="-122"/>
              </a:rPr>
              <a:t>，提供服务</a:t>
            </a:r>
          </a:p>
        </p:txBody>
      </p:sp>
      <p:sp>
        <p:nvSpPr>
          <p:cNvPr id="46" name="Line 15"/>
          <p:cNvSpPr>
            <a:spLocks noChangeShapeType="1"/>
          </p:cNvSpPr>
          <p:nvPr/>
        </p:nvSpPr>
        <p:spPr bwMode="auto">
          <a:xfrm flipH="1" flipV="1">
            <a:off x="2942727" y="2207705"/>
            <a:ext cx="1936702" cy="1358363"/>
          </a:xfrm>
          <a:prstGeom prst="line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zh-CN" altLang="zh-CN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7" name="Line 15"/>
          <p:cNvSpPr>
            <a:spLocks noChangeShapeType="1"/>
          </p:cNvSpPr>
          <p:nvPr/>
        </p:nvSpPr>
        <p:spPr bwMode="auto">
          <a:xfrm flipV="1">
            <a:off x="6763973" y="2033368"/>
            <a:ext cx="2467961" cy="1528101"/>
          </a:xfrm>
          <a:prstGeom prst="line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zh-CN" altLang="zh-CN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8" name="Line 15"/>
          <p:cNvSpPr>
            <a:spLocks noChangeShapeType="1"/>
          </p:cNvSpPr>
          <p:nvPr/>
        </p:nvSpPr>
        <p:spPr bwMode="auto">
          <a:xfrm>
            <a:off x="6053622" y="4203695"/>
            <a:ext cx="8110" cy="1516062"/>
          </a:xfrm>
          <a:prstGeom prst="line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zh-CN" altLang="zh-CN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49805" y="397510"/>
            <a:ext cx="7692390" cy="836295"/>
          </a:xfrm>
        </p:spPr>
        <p:txBody>
          <a:bodyPr/>
          <a:lstStyle/>
          <a:p>
            <a:pPr fontAlgn="base" hangingPunct="0"/>
            <a:r>
              <a:rPr lang="zh-CN" altLang="en-US" sz="3200" dirty="0" smtClean="0"/>
              <a:t>熟悉相关技术点和框架</a:t>
            </a:r>
            <a:endParaRPr lang="zh-CN" altLang="zh-CN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0" t="35032" r="6618" b="38390"/>
          <a:stretch>
            <a:fillRect/>
          </a:stretch>
        </p:blipFill>
        <p:spPr>
          <a:xfrm>
            <a:off x="89491" y="37034"/>
            <a:ext cx="2160240" cy="648072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013362" y="1835279"/>
            <a:ext cx="4165276" cy="599235"/>
            <a:chOff x="3710491" y="1059582"/>
            <a:chExt cx="4165276" cy="599235"/>
          </a:xfrm>
        </p:grpSpPr>
        <p:grpSp>
          <p:nvGrpSpPr>
            <p:cNvPr id="7" name="组合 6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9" name="圆角矩形 8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rgbClr val="1C9494"/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TextBox 48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1C9494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1C9494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" name="TextBox 45"/>
            <p:cNvSpPr txBox="1"/>
            <p:nvPr/>
          </p:nvSpPr>
          <p:spPr>
            <a:xfrm>
              <a:off x="4510286" y="1188565"/>
              <a:ext cx="33654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React+Iflux+Ant</a:t>
              </a:r>
              <a:r>
                <a:rPr kumimoji="0" lang="en-US" altLang="zh-CN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 Design</a:t>
              </a:r>
              <a:endPara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013361" y="4416181"/>
            <a:ext cx="4101695" cy="599235"/>
            <a:chOff x="3720963" y="2324915"/>
            <a:chExt cx="4101695" cy="599235"/>
          </a:xfrm>
        </p:grpSpPr>
        <p:grpSp>
          <p:nvGrpSpPr>
            <p:cNvPr id="13" name="组合 12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15" name="圆角矩形 14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rgbClr val="FAC14D"/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TextBox 54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AC14D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AC14D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TextBox 51"/>
            <p:cNvSpPr txBox="1"/>
            <p:nvPr/>
          </p:nvSpPr>
          <p:spPr>
            <a:xfrm>
              <a:off x="4520759" y="2462346"/>
              <a:ext cx="32001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七牛对象存储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+RSA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加密</a:t>
              </a:r>
              <a:r>
                <a:rPr lang="en-US" altLang="zh-CN" sz="16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1600" b="1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验证码</a:t>
              </a:r>
              <a:endPara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013362" y="2701460"/>
            <a:ext cx="4220635" cy="599235"/>
            <a:chOff x="3710491" y="1059582"/>
            <a:chExt cx="4220635" cy="599235"/>
          </a:xfrm>
        </p:grpSpPr>
        <p:grpSp>
          <p:nvGrpSpPr>
            <p:cNvPr id="19" name="组合 18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21" name="圆角矩形 20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rgbClr val="7CB554"/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TextBox 66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7CB554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7CB554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TextBox 63"/>
            <p:cNvSpPr txBox="1"/>
            <p:nvPr/>
          </p:nvSpPr>
          <p:spPr>
            <a:xfrm>
              <a:off x="4510288" y="1197013"/>
              <a:ext cx="34208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kern="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Spring-boot+jwt+Swagger</a:t>
              </a:r>
              <a:endParaRPr lang="zh-CN" altLang="en-US" sz="16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013362" y="3578289"/>
            <a:ext cx="4220635" cy="599235"/>
            <a:chOff x="3710491" y="1059582"/>
            <a:chExt cx="4220635" cy="599235"/>
          </a:xfrm>
        </p:grpSpPr>
        <p:grpSp>
          <p:nvGrpSpPr>
            <p:cNvPr id="25" name="组合 2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27" name="圆角矩形 2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ysClr val="window" lastClr="FFFFFF"/>
                  </a:gs>
                  <a:gs pos="100000">
                    <a:sysClr val="window" lastClr="FFFFFF">
                      <a:lumMod val="85000"/>
                    </a:sysClr>
                  </a:gs>
                </a:gsLst>
                <a:lin ang="18000000" scaled="0"/>
                <a:tileRect/>
              </a:gradFill>
              <a:ln w="6350" cap="flat" cmpd="sng" algn="ctr">
                <a:gradFill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17400000" scaled="0"/>
                </a:gradFill>
                <a:prstDash val="solid"/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rgbClr val="7CB554"/>
              </a:solidFill>
              <a:ln w="6350" cap="flat" cmpd="sng" algn="ctr">
                <a:noFill/>
                <a:prstDash val="solid"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TextBox 66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7CB554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7CB554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6" name="TextBox 63"/>
            <p:cNvSpPr txBox="1"/>
            <p:nvPr/>
          </p:nvSpPr>
          <p:spPr>
            <a:xfrm>
              <a:off x="4510288" y="1197013"/>
              <a:ext cx="34208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b="1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React </a:t>
              </a:r>
              <a:r>
                <a:rPr lang="en-US" altLang="zh-CN" sz="1600" b="1" kern="0" dirty="0" err="1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Native+Node-webkit</a:t>
              </a:r>
              <a:endParaRPr lang="zh-CN" altLang="en-US" sz="16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806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49805" y="397510"/>
            <a:ext cx="7692390" cy="836295"/>
          </a:xfrm>
        </p:spPr>
        <p:txBody>
          <a:bodyPr/>
          <a:lstStyle/>
          <a:p>
            <a:pPr fontAlgn="base" hangingPunct="0"/>
            <a:r>
              <a:rPr lang="zh-CN" altLang="en-US" sz="3200" dirty="0" smtClean="0"/>
              <a:t>商品自定义</a:t>
            </a:r>
            <a:endParaRPr lang="zh-CN" altLang="zh-CN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0" t="35032" r="6618" b="38390"/>
          <a:stretch>
            <a:fillRect/>
          </a:stretch>
        </p:blipFill>
        <p:spPr>
          <a:xfrm>
            <a:off x="89491" y="37034"/>
            <a:ext cx="2160240" cy="6480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11" y="1476992"/>
            <a:ext cx="10058400" cy="392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2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49805" y="397510"/>
            <a:ext cx="7692390" cy="836295"/>
          </a:xfrm>
        </p:spPr>
        <p:txBody>
          <a:bodyPr/>
          <a:lstStyle/>
          <a:p>
            <a:pPr fontAlgn="base" hangingPunct="0"/>
            <a:r>
              <a:rPr lang="zh-CN" altLang="en-US" sz="3200" dirty="0" smtClean="0"/>
              <a:t>云培训</a:t>
            </a:r>
            <a:endParaRPr lang="zh-CN" altLang="zh-CN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0" t="35032" r="6618" b="38390"/>
          <a:stretch>
            <a:fillRect/>
          </a:stretch>
        </p:blipFill>
        <p:spPr>
          <a:xfrm>
            <a:off x="89491" y="37034"/>
            <a:ext cx="2160240" cy="6480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90796"/>
            <a:ext cx="10058400" cy="463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3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49805" y="397510"/>
            <a:ext cx="7692390" cy="836295"/>
          </a:xfrm>
        </p:spPr>
        <p:txBody>
          <a:bodyPr/>
          <a:lstStyle/>
          <a:p>
            <a:pPr fontAlgn="base" hangingPunct="0"/>
            <a:r>
              <a:rPr lang="zh-CN" altLang="en-US" sz="3200" dirty="0" smtClean="0"/>
              <a:t>媒体管理</a:t>
            </a:r>
            <a:endParaRPr lang="zh-CN" altLang="zh-CN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0" t="35032" r="6618" b="38390"/>
          <a:stretch>
            <a:fillRect/>
          </a:stretch>
        </p:blipFill>
        <p:spPr>
          <a:xfrm>
            <a:off x="89491" y="37034"/>
            <a:ext cx="2160240" cy="6480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94281"/>
            <a:ext cx="10058400" cy="46483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81149"/>
            <a:ext cx="10058400" cy="46746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81149"/>
            <a:ext cx="10058400" cy="465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5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49805" y="397510"/>
            <a:ext cx="7692390" cy="836295"/>
          </a:xfrm>
        </p:spPr>
        <p:txBody>
          <a:bodyPr/>
          <a:lstStyle/>
          <a:p>
            <a:pPr fontAlgn="base" hangingPunct="0"/>
            <a:r>
              <a:rPr lang="zh-CN" altLang="en-US" sz="3200" dirty="0" smtClean="0"/>
              <a:t>报名支付流程</a:t>
            </a:r>
            <a:endParaRPr lang="zh-CN" altLang="zh-CN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0" t="35032" r="6618" b="38390"/>
          <a:stretch>
            <a:fillRect/>
          </a:stretch>
        </p:blipFill>
        <p:spPr>
          <a:xfrm>
            <a:off x="89491" y="37034"/>
            <a:ext cx="2160240" cy="6480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39" y="4332719"/>
            <a:ext cx="4980425" cy="22360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39" y="1153683"/>
            <a:ext cx="4068515" cy="29312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255" y="1029768"/>
            <a:ext cx="3499489" cy="317903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879" y="1844239"/>
            <a:ext cx="3857881" cy="175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0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512"/>
  <p:tag name="KSO_WM_TAG_VERSION" val="1.0"/>
  <p:tag name="KSO_WM_SLIDE_ID" val="custom160512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9、12、17、22、25、26、27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12"/>
  <p:tag name="KSO_WM_UNIT_TYPE" val="a"/>
  <p:tag name="KSO_WM_UNIT_INDEX" val="1"/>
  <p:tag name="KSO_WM_UNIT_ID" val="custom160512_1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2"/>
</p:tagLst>
</file>

<file path=ppt/theme/theme1.xml><?xml version="1.0" encoding="utf-8"?>
<a:theme xmlns:a="http://schemas.openxmlformats.org/drawingml/2006/main" name="1_Office 主题">
  <a:themeElements>
    <a:clrScheme name="自定义 59">
      <a:dk1>
        <a:srgbClr val="FFFFFF"/>
      </a:dk1>
      <a:lt1>
        <a:srgbClr val="5F5F5F"/>
      </a:lt1>
      <a:dk2>
        <a:srgbClr val="FFFFFF"/>
      </a:dk2>
      <a:lt2>
        <a:srgbClr val="5F5F5F"/>
      </a:lt2>
      <a:accent1>
        <a:srgbClr val="628EE3"/>
      </a:accent1>
      <a:accent2>
        <a:srgbClr val="2BC3B5"/>
      </a:accent2>
      <a:accent3>
        <a:srgbClr val="92D050"/>
      </a:accent3>
      <a:accent4>
        <a:srgbClr val="CEB9A3"/>
      </a:accent4>
      <a:accent5>
        <a:srgbClr val="776C6D"/>
      </a:accent5>
      <a:accent6>
        <a:srgbClr val="FFC00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379</Words>
  <Application>Microsoft Office PowerPoint</Application>
  <PresentationFormat>宽屏</PresentationFormat>
  <Paragraphs>60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Helvetica Light</vt:lpstr>
      <vt:lpstr>黑体</vt:lpstr>
      <vt:lpstr>宋体</vt:lpstr>
      <vt:lpstr>微软雅黑</vt:lpstr>
      <vt:lpstr>Arial</vt:lpstr>
      <vt:lpstr>Calibri</vt:lpstr>
      <vt:lpstr>Wingdings</vt:lpstr>
      <vt:lpstr>1_Office 主题</vt:lpstr>
      <vt:lpstr>转正答辩</vt:lpstr>
      <vt:lpstr>PowerPoint 演示文稿</vt:lpstr>
      <vt:lpstr>一、试用期工作内容</vt:lpstr>
      <vt:lpstr>工作流程</vt:lpstr>
      <vt:lpstr>熟悉相关技术点和框架</vt:lpstr>
      <vt:lpstr>商品自定义</vt:lpstr>
      <vt:lpstr>云培训</vt:lpstr>
      <vt:lpstr>媒体管理</vt:lpstr>
      <vt:lpstr>报名支付流程</vt:lpstr>
      <vt:lpstr>二、试用期内的收获</vt:lpstr>
      <vt:lpstr>三、不足与改善</vt:lpstr>
      <vt:lpstr>四、未来发展规划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陈 宇</cp:lastModifiedBy>
  <cp:revision>93</cp:revision>
  <dcterms:created xsi:type="dcterms:W3CDTF">2016-12-27T05:48:00Z</dcterms:created>
  <dcterms:modified xsi:type="dcterms:W3CDTF">2018-07-01T09:11:06Z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