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1" r:id="rId2"/>
    <p:sldId id="377" r:id="rId3"/>
    <p:sldId id="356" r:id="rId4"/>
    <p:sldId id="302" r:id="rId5"/>
    <p:sldId id="384" r:id="rId6"/>
    <p:sldId id="385" r:id="rId7"/>
    <p:sldId id="386" r:id="rId8"/>
    <p:sldId id="387" r:id="rId9"/>
    <p:sldId id="305" r:id="rId10"/>
    <p:sldId id="380" r:id="rId11"/>
    <p:sldId id="381" r:id="rId12"/>
    <p:sldId id="350" r:id="rId13"/>
    <p:sldId id="388" r:id="rId14"/>
    <p:sldId id="341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>
      <p:cViewPr varScale="1">
        <p:scale>
          <a:sx n="117" d="100"/>
          <a:sy n="117" d="100"/>
        </p:scale>
        <p:origin x="629" y="8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2018/3/8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99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076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692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46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71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15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89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89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118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71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434798" y="418478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17510" y="2269981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4370" y="717810"/>
            <a:ext cx="2862054" cy="28620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79512" y="827880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8061" y="4084256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3989434" y="1917779"/>
            <a:ext cx="4824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 smtClean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2400" b="1" dirty="0" smtClean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新特性</a:t>
            </a:r>
            <a:endParaRPr lang="zh-CN" altLang="en-US" sz="2400" b="1" dirty="0">
              <a:gradFill>
                <a:gsLst>
                  <a:gs pos="44000">
                    <a:schemeClr val="accent3"/>
                  </a:gs>
                  <a:gs pos="0">
                    <a:schemeClr val="accent1"/>
                  </a:gs>
                  <a:gs pos="93750">
                    <a:schemeClr val="accent5"/>
                  </a:gs>
                  <a:gs pos="74000">
                    <a:schemeClr val="accent4"/>
                  </a:gs>
                </a:gsLst>
                <a:lin ang="27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1253691" y="1731372"/>
            <a:ext cx="2160240" cy="6480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23418" y="4615192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陈宇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OF2762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91159"/>
      </p:ext>
    </p:extLst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203420"/>
            <a:ext cx="9144000" cy="0"/>
          </a:xfrm>
          <a:prstGeom prst="line">
            <a:avLst/>
          </a:prstGeom>
          <a:ln w="1905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896788" y="4064650"/>
            <a:ext cx="235292" cy="2352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55339" y="4064650"/>
            <a:ext cx="235292" cy="2352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13893" y="4064650"/>
            <a:ext cx="235292" cy="2352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72448" y="4064650"/>
            <a:ext cx="235292" cy="2352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船票爬虫示例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48704" y="1629103"/>
            <a:ext cx="5046591" cy="13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45" lvl="0" indent="-360045" algn="just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分析页面特征结构，确定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队列和爬取内容。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0045" lvl="0" indent="-360045" algn="just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主体，解析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处理字段。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0045" lvl="0" indent="-360045" algn="just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保存数据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4274539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7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46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3" name="Rectangle 4"/>
          <p:cNvSpPr/>
          <p:nvPr/>
        </p:nvSpPr>
        <p:spPr>
          <a:xfrm>
            <a:off x="0" y="1059582"/>
            <a:ext cx="9144000" cy="73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381000" y="1111265"/>
            <a:ext cx="7391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defTabSz="1088232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某些网站（一般是比较大的网站）会提供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API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接口供开发者调用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，所谓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网站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API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，通俗来说就是一个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url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。带上身份验证数据和一些参数，访问这个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url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，即可获得想要的数据。通常，网站在提供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API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的同时也会提供实现好的类库供我们使用，帮助我们摆脱烦人的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http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请求操作。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Semibold" pitchFamily="34" charset="0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50704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选择？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77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56534" y="1203598"/>
            <a:ext cx="5958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选用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哪种爬虫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取决于想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要爬的东西。如果要爬的是整个网站的话，别无选择，那就选网页爬虫。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否则，就是爬部分网页数据了（比如用户数据等）。如果要爬的网站提供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调用的话，那肯定首先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爬虫了，因为调用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或者类库比手写网页爬虫通常更简单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。如果网站不提供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或者要爬的数据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中没有，那么就只好选网页爬虫了。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7462147" y="411512"/>
            <a:ext cx="803282" cy="792086"/>
            <a:chOff x="5305424" y="2638424"/>
            <a:chExt cx="1579563" cy="1577975"/>
          </a:xfrm>
          <a:solidFill>
            <a:srgbClr val="000000">
              <a:alpha val="60000"/>
            </a:srgbClr>
          </a:solidFill>
          <a:effectLst>
            <a:outerShdw blurRad="190500" dir="2700000" algn="tl" rotWithShape="0">
              <a:prstClr val="black">
                <a:alpha val="41000"/>
              </a:prstClr>
            </a:outerShdw>
          </a:effectLst>
        </p:grpSpPr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5305424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61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>
                    <a:lumMod val="50000"/>
                  </a:schemeClr>
                </a:solidFill>
                <a:effectLst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5274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6400000">
                                      <p:cBhvr>
                                        <p:cTn id="10" dur="6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常见问题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46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876300" y="1059582"/>
            <a:ext cx="7391400" cy="269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marL="360045" lvl="0" indent="-360045" algn="just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网页是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gbk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编码，解析时出现乱码。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400" dirty="0" err="1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</a:t>
            </a:r>
            <a:r>
              <a:rPr lang="en-US" altLang="zh-CN" sz="1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 = </a:t>
            </a:r>
            <a:r>
              <a:rPr lang="en-US" altLang="zh-CN" sz="14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iconv.decode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(body, </a:t>
            </a:r>
            <a:r>
              <a:rPr lang="en-US" altLang="zh-CN" sz="1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‘gb2312’)</a:t>
            </a:r>
            <a:r>
              <a:rPr lang="zh-CN" altLang="en-US" sz="1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0045" lvl="0" indent="-360045" algn="just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cheerio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并不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支持所有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的查询语法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1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比如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$(‘</a:t>
            </a:r>
            <a:r>
              <a:rPr lang="en-US" altLang="zh-CN" sz="14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a:first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’)</a:t>
            </a:r>
            <a:r>
              <a:rPr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会报错，只能写成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$(‘a’).first</a:t>
            </a:r>
            <a:r>
              <a:rPr lang="en-US" altLang="zh-CN" sz="1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1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0045" lvl="0" indent="-360045" algn="just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请求时数据大，出现丢包。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Response</a:t>
            </a:r>
            <a:r>
              <a:rPr lang="zh-CN" altLang="en-US" sz="1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r>
              <a:rPr lang="en-US" altLang="zh-CN" sz="1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，每次取一块数据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16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时获取完毕再执行回调。</a:t>
            </a:r>
            <a:endParaRPr lang="zh-CN" altLang="en-US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2307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4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454437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11760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谢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462549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419872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谢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398652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355976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聆</a:t>
            </a:r>
            <a:endParaRPr lang="zh-CN" altLang="en-US" sz="44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406765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364088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听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46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资源整合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0" y="699542"/>
            <a:ext cx="7918720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933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3808" y="339502"/>
            <a:ext cx="27363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1560" y="987574"/>
            <a:ext cx="81369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err="1"/>
              <a:t>webpack</a:t>
            </a:r>
            <a:r>
              <a:rPr lang="en-US" altLang="zh-CN" sz="1600" dirty="0"/>
              <a:t> </a:t>
            </a:r>
            <a:r>
              <a:rPr lang="zh-CN" altLang="en-US" sz="1600" dirty="0"/>
              <a:t>运行环境升级。已经不支持 </a:t>
            </a:r>
            <a:r>
              <a:rPr lang="en-US" altLang="zh-CN" sz="1600" dirty="0"/>
              <a:t>Node.js 4 </a:t>
            </a:r>
            <a:r>
              <a:rPr lang="zh-CN" altLang="en-US" sz="1600" dirty="0"/>
              <a:t>版本。源码升级到更高的 </a:t>
            </a:r>
            <a:r>
              <a:rPr lang="en-US" altLang="zh-CN" sz="1600" dirty="0"/>
              <a:t>ECMAScript </a:t>
            </a:r>
            <a:r>
              <a:rPr lang="zh-CN" altLang="en-US" sz="1600" dirty="0"/>
              <a:t>版本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根据 </a:t>
            </a:r>
            <a:r>
              <a:rPr lang="en-US" altLang="zh-CN" sz="1600" dirty="0" err="1"/>
              <a:t>webpack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package.json</a:t>
            </a:r>
            <a:r>
              <a:rPr lang="en-US" altLang="zh-CN" sz="1600" dirty="0"/>
              <a:t> </a:t>
            </a:r>
            <a:r>
              <a:rPr lang="zh-CN" altLang="en-US" sz="1600" dirty="0"/>
              <a:t>配置中显示 </a:t>
            </a:r>
            <a:r>
              <a:rPr lang="en-US" altLang="zh-CN" sz="1600" dirty="0"/>
              <a:t>Node.js </a:t>
            </a:r>
            <a:r>
              <a:rPr lang="zh-CN" altLang="en-US" sz="1600" dirty="0"/>
              <a:t>最低支持版本：”</a:t>
            </a:r>
            <a:r>
              <a:rPr lang="en-US" altLang="zh-CN" sz="1600" dirty="0"/>
              <a:t>node”: “&gt;=6.11.5”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84757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628189" y="1129586"/>
            <a:ext cx="4165276" cy="599235"/>
            <a:chOff x="3710491" y="1059582"/>
            <a:chExt cx="4165276" cy="599235"/>
          </a:xfrm>
        </p:grpSpPr>
        <p:grpSp>
          <p:nvGrpSpPr>
            <p:cNvPr id="45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510286" y="1188565"/>
              <a:ext cx="3365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28188" y="3505006"/>
            <a:ext cx="4101695" cy="599235"/>
            <a:chOff x="3720963" y="2324915"/>
            <a:chExt cx="4101695" cy="599235"/>
          </a:xfrm>
        </p:grpSpPr>
        <p:grpSp>
          <p:nvGrpSpPr>
            <p:cNvPr id="51" name="组合 50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chemeClr val="accent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4520759" y="2462346"/>
              <a:ext cx="2646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网络抓包和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28188" y="2317296"/>
            <a:ext cx="4101695" cy="599235"/>
            <a:chOff x="3710491" y="1059582"/>
            <a:chExt cx="4101695" cy="599235"/>
          </a:xfrm>
        </p:grpSpPr>
        <p:grpSp>
          <p:nvGrpSpPr>
            <p:cNvPr id="63" name="组合 62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3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accent3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510288" y="1197013"/>
              <a:ext cx="2146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简单的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NodeJs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302305" y="2020643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50153" y="2483921"/>
            <a:ext cx="12573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endParaRPr lang="zh-CN" altLang="en-US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2699792" y="1130176"/>
            <a:ext cx="651442" cy="2953742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15566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模块类型及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mjs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的支持：  长久以来，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webapck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中唯一的模块类型。正因此，开发者无法有效地打包其它类型的文件。目前，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实现了五种模块类型，它们各有自己的优势，可按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需使用。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/auto : (webpack3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中默认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支持所有的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模块系统：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CommonJS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ESM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esm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模块，所有其他模块系统不可用（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文件中默认）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/dynamic :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不支持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CommonJS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: JSON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数据，可以通过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require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导入（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文件默认）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webassembly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/experimental :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WebAssembly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模式（目前处于实验性阶段，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wasm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文件默认）。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43808" y="339502"/>
            <a:ext cx="27363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2243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552" y="1419622"/>
            <a:ext cx="8136904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必须在 “开发或者生产” 中选择一种模式（这里有一种隐藏模式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none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，可以禁用一切功能）。  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）生产模式不支持监听，开发模式针对快速增量重建进行了优化。  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）生产模式同样支持模块串联，即变量提升（此功能在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3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中已经实现）。 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）开发模式下支持注释和提示，并且支持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eval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source map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 将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移动到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-cli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，需要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通过安装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-cli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43808" y="339502"/>
            <a:ext cx="27363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用法</a:t>
            </a:r>
            <a:endParaRPr lang="zh-CN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141453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7544" y="843558"/>
            <a:ext cx="813690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更好的默认值 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直到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总是要求显式地设置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entry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output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4.0.0-beta.0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会自动设定你的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entry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属性为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./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output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的属性为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./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dist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43808" y="339502"/>
            <a:ext cx="27363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重点更新</a:t>
            </a:r>
            <a:endParaRPr lang="zh-CN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666587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1560" y="915566"/>
            <a:ext cx="8136904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定时任务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node-schedule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rule = new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schedule.RecurrenceRule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定时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执行任务 　　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rule.dayOfWeek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[0, new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schedule.Range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(1, 6)];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rule.hour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hour;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rule.minute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minute;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j =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schedule.scheduleJob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(rule, function () {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console.log("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开始爬取：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" +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taskname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);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&amp;&amp;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});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95849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网页爬虫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46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3" name="Rectangle 4"/>
          <p:cNvSpPr/>
          <p:nvPr/>
        </p:nvSpPr>
        <p:spPr>
          <a:xfrm>
            <a:off x="0" y="1059582"/>
            <a:ext cx="9144000" cy="73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381000" y="1295931"/>
            <a:ext cx="83674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algn="ctr" defTabSz="1088232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       模拟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浏览器的行为访问网页，并从获得的页面的源代码中解析出需要的数据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。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Semibold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7784" y="2202123"/>
            <a:ext cx="554461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      首先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爬虫程序要发起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请求得到页面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，进而获取到你希望得到的信息，例如正文或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图片，然后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爬虫要捕获页面间的链接关系，通常是”上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一页下一页”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这种外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链。通过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外链继续重复第一步，从而实现自动化抓取，这里注意需要给程序设定一个退出边界，比如当找不到下一篇的时候，或者总抓取次数达到多少的时候，防止陷入死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循环。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4736"/>
            <a:ext cx="2498711" cy="1803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0" y="8966"/>
            <a:ext cx="216024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8837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7559d6ebfe3399475faf050899225724546a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11803</TotalTime>
  <Words>791</Words>
  <Application>Microsoft Office PowerPoint</Application>
  <PresentationFormat>全屏显示(16:9)</PresentationFormat>
  <Paragraphs>78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Open Sans Semibold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陈宇</cp:lastModifiedBy>
  <cp:revision>1036</cp:revision>
  <dcterms:created xsi:type="dcterms:W3CDTF">2015-04-24T01:01:13Z</dcterms:created>
  <dcterms:modified xsi:type="dcterms:W3CDTF">2018-03-07T16:26:29Z</dcterms:modified>
</cp:coreProperties>
</file>