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9" r:id="rId3"/>
    <p:sldId id="260" r:id="rId4"/>
    <p:sldId id="269" r:id="rId5"/>
    <p:sldId id="271" r:id="rId6"/>
    <p:sldId id="1796" r:id="rId7"/>
    <p:sldId id="1797" r:id="rId8"/>
    <p:sldId id="1798" r:id="rId9"/>
    <p:sldId id="1799" r:id="rId10"/>
    <p:sldId id="1801" r:id="rId11"/>
    <p:sldId id="1802" r:id="rId12"/>
    <p:sldId id="1803" r:id="rId13"/>
    <p:sldId id="1804" r:id="rId14"/>
    <p:sldId id="1806" r:id="rId15"/>
    <p:sldId id="1808" r:id="rId16"/>
    <p:sldId id="1805" r:id="rId17"/>
    <p:sldId id="1809" r:id="rId18"/>
    <p:sldId id="1810" r:id="rId19"/>
    <p:sldId id="264" r:id="rId20"/>
    <p:sldId id="265" r:id="rId21"/>
    <p:sldId id="266" r:id="rId22"/>
    <p:sldId id="267" r:id="rId23"/>
    <p:sldId id="268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solar engenharia" userId="78c94df2aff30031" providerId="LiveId" clId="{0990E9E6-91A6-40B5-924F-ECE04220CD04}"/>
    <pc:docChg chg="undo custSel modSld">
      <pc:chgData name="Gransolar engenharia" userId="78c94df2aff30031" providerId="LiveId" clId="{0990E9E6-91A6-40B5-924F-ECE04220CD04}" dt="2023-07-13T19:19:55.485" v="11" actId="2710"/>
      <pc:docMkLst>
        <pc:docMk/>
      </pc:docMkLst>
      <pc:sldChg chg="modSp mod">
        <pc:chgData name="Gransolar engenharia" userId="78c94df2aff30031" providerId="LiveId" clId="{0990E9E6-91A6-40B5-924F-ECE04220CD04}" dt="2023-07-13T19:19:37.708" v="9" actId="255"/>
        <pc:sldMkLst>
          <pc:docMk/>
          <pc:sldMk cId="2266648842" sldId="1805"/>
        </pc:sldMkLst>
        <pc:spChg chg="mod">
          <ac:chgData name="Gransolar engenharia" userId="78c94df2aff30031" providerId="LiveId" clId="{0990E9E6-91A6-40B5-924F-ECE04220CD04}" dt="2023-07-13T19:19:37.708" v="9" actId="255"/>
          <ac:spMkLst>
            <pc:docMk/>
            <pc:sldMk cId="2266648842" sldId="1805"/>
            <ac:spMk id="3" creationId="{4D021F22-A4AF-A8F3-9ADF-68413EE2DD8C}"/>
          </ac:spMkLst>
        </pc:spChg>
      </pc:sldChg>
      <pc:sldChg chg="modSp mod">
        <pc:chgData name="Gransolar engenharia" userId="78c94df2aff30031" providerId="LiveId" clId="{0990E9E6-91A6-40B5-924F-ECE04220CD04}" dt="2023-07-13T19:19:55.485" v="11" actId="2710"/>
        <pc:sldMkLst>
          <pc:docMk/>
          <pc:sldMk cId="3984652140" sldId="1806"/>
        </pc:sldMkLst>
        <pc:spChg chg="mod">
          <ac:chgData name="Gransolar engenharia" userId="78c94df2aff30031" providerId="LiveId" clId="{0990E9E6-91A6-40B5-924F-ECE04220CD04}" dt="2023-07-13T19:19:55.485" v="11" actId="2710"/>
          <ac:spMkLst>
            <pc:docMk/>
            <pc:sldMk cId="3984652140" sldId="1806"/>
            <ac:spMk id="3" creationId="{68E73DBC-B3C0-2DE2-A9E9-13BB34A23845}"/>
          </ac:spMkLst>
        </pc:spChg>
      </pc:sldChg>
      <pc:sldChg chg="modSp mod">
        <pc:chgData name="Gransolar engenharia" userId="78c94df2aff30031" providerId="LiveId" clId="{0990E9E6-91A6-40B5-924F-ECE04220CD04}" dt="2023-07-13T19:19:50.639" v="10" actId="2710"/>
        <pc:sldMkLst>
          <pc:docMk/>
          <pc:sldMk cId="1877567696" sldId="1808"/>
        </pc:sldMkLst>
        <pc:spChg chg="mod">
          <ac:chgData name="Gransolar engenharia" userId="78c94df2aff30031" providerId="LiveId" clId="{0990E9E6-91A6-40B5-924F-ECE04220CD04}" dt="2023-07-13T19:19:50.639" v="10" actId="2710"/>
          <ac:spMkLst>
            <pc:docMk/>
            <pc:sldMk cId="1877567696" sldId="1808"/>
            <ac:spMk id="3" creationId="{68E73DBC-B3C0-2DE2-A9E9-13BB34A23845}"/>
          </ac:spMkLst>
        </pc:spChg>
      </pc:sldChg>
      <pc:sldChg chg="modSp mod">
        <pc:chgData name="Gransolar engenharia" userId="78c94df2aff30031" providerId="LiveId" clId="{0990E9E6-91A6-40B5-924F-ECE04220CD04}" dt="2023-07-13T19:19:24.017" v="6" actId="27636"/>
        <pc:sldMkLst>
          <pc:docMk/>
          <pc:sldMk cId="4057063816" sldId="1809"/>
        </pc:sldMkLst>
        <pc:spChg chg="mod">
          <ac:chgData name="Gransolar engenharia" userId="78c94df2aff30031" providerId="LiveId" clId="{0990E9E6-91A6-40B5-924F-ECE04220CD04}" dt="2023-07-13T19:19:24.017" v="6" actId="27636"/>
          <ac:spMkLst>
            <pc:docMk/>
            <pc:sldMk cId="4057063816" sldId="1809"/>
            <ac:spMk id="3" creationId="{4D021F22-A4AF-A8F3-9ADF-68413EE2DD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07DC9E-0E4F-4D74-B92B-9E01A41FFCAB}" type="datetime1">
              <a:rPr lang="pt-BR" smtClean="0"/>
              <a:t>13/07/2023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F549D09-BC25-4C97-96A8-65BE1F242155}" type="datetime1">
              <a:rPr lang="pt-BR" smtClean="0"/>
              <a:t>13/07/2023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E3AE6-37AE-4177-841C-DF7141C253FA}" type="datetime1">
              <a:rPr lang="pt-BR" smtClean="0"/>
              <a:t>13/07/2023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78B0EB-2AA2-4BC4-A761-F912DACBAB7B}" type="datetime1">
              <a:rPr lang="pt-BR" smtClean="0"/>
              <a:t>13/07/2023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E8DDD-7456-4AA3-ACEA-F08ECCB33A38}" type="datetime1">
              <a:rPr lang="pt-BR" smtClean="0"/>
              <a:t>13/07/2023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867B63-2444-458C-A9F3-837A0521F3C4}" type="datetime1">
              <a:rPr lang="pt-BR" smtClean="0"/>
              <a:t>13/07/2023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C37E6-679B-477A-B804-5B580C520D5E}" type="datetime1">
              <a:rPr lang="pt-BR" smtClean="0"/>
              <a:t>13/07/2023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F47DE-65B9-404B-BD65-CB16F773A895}" type="datetime1">
              <a:rPr lang="pt-BR" smtClean="0"/>
              <a:t>13/07/2023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E571E7-941A-40F8-AC19-9B711C7E0425}" type="datetime1">
              <a:rPr lang="pt-BR" smtClean="0"/>
              <a:t>13/07/2023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F8391-8E8C-452D-B7B8-2F8FA9238034}" type="datetime1">
              <a:rPr lang="pt-BR" smtClean="0"/>
              <a:t>13/07/2023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7D36DA-1626-44D4-85F5-E6B5973E0EDD}" type="datetime1">
              <a:rPr lang="pt-BR" smtClean="0"/>
              <a:t>13/07/2023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1E4E2835-E527-45FA-9784-DA494B5C2E2D}" type="datetime1">
              <a:rPr lang="pt-BR" smtClean="0"/>
              <a:t>13/07/2023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DC8F11-8330-4BFB-8030-071366799901}" type="datetime1">
              <a:rPr lang="pt-BR" smtClean="0"/>
              <a:t>13/07/2023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51C31EA-1972-4341-A1BE-2DC5429D9AE0}" type="datetime1">
              <a:rPr lang="pt-BR" smtClean="0"/>
              <a:t>13/07/2023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P9ERyc96ZGstzZdIpT79o8C-XpIPPAhLF2d93hOksVY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PROJETO DO MUNDO DE WUMPUS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INTELIGÊNCIA COMPUTACIONAL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8A20-BD07-5E48-8630-F39459E7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D082F0-60B2-1BBB-DF9C-D635A43F5A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800" b="1" dirty="0">
                <a:solidFill>
                  <a:srgbClr val="404040"/>
                </a:solidFill>
                <a:latin typeface="Lato" panose="020F0502020204030203" pitchFamily="34" charset="0"/>
              </a:rPr>
              <a:t>Etapa 2 - Agente reativo (versão 1)</a:t>
            </a:r>
            <a:endParaRPr lang="pt-BR" sz="1800" dirty="0"/>
          </a:p>
          <a:p>
            <a:r>
              <a:rPr lang="pt-B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funcionalidades presentes nesta etapa são as seguintes:</a:t>
            </a:r>
          </a:p>
          <a:p>
            <a:pPr lvl="1"/>
            <a:r>
              <a:rPr lang="pt-BR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Parâmetros do Tabuleiro;</a:t>
            </a:r>
          </a:p>
          <a:p>
            <a:pPr lvl="1"/>
            <a:r>
              <a:rPr lang="pt-BR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Variáveis Contadoras;</a:t>
            </a:r>
          </a:p>
          <a:p>
            <a:pPr lvl="1"/>
            <a:r>
              <a:rPr lang="pt-BR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Loop Principal dos Jogos;</a:t>
            </a:r>
          </a:p>
          <a:p>
            <a:pPr lvl="1"/>
            <a:r>
              <a:rPr lang="pt-BR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Reinicialização do Jogo;</a:t>
            </a:r>
          </a:p>
          <a:p>
            <a:pPr lvl="1"/>
            <a:r>
              <a:rPr lang="pt-BR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Loop Principal;</a:t>
            </a:r>
          </a:p>
          <a:p>
            <a:pPr lvl="1"/>
            <a:r>
              <a:rPr lang="pt-BR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Verificação de Vitórias; e</a:t>
            </a:r>
          </a:p>
          <a:p>
            <a:pPr lvl="1"/>
            <a:r>
              <a:rPr lang="pt-BR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Exibição dos Resultados.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593BB8-D8DF-4C15-6A50-809B37107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pt-BR" b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 agente realiza ações de acordo com a estratégia adotada, como atirar aleatoriamente ou se mover aleatoriamente. Os resultados são contabilizados e exibidos ao final do teste de validação.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1CF2DE-2E84-76E2-AEA2-4B3ACE02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92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B8AD7-25B0-0CEE-FB08-BB3CE7AC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7457BB-B88C-1324-8628-89BDE683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Etapa 3 - Agente reativo (versão 2)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Nesta etapa do projeto, apresentamos um agente reativo melhorado que utiliza uma memória para tomar decisões mais informadas. A memória do agente é atualizada a cada jogada com as percepções do ambiente e armazena informações relevantes para tomar decisões futuras.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principal funcionalidade implementada nesta etapa foi a classe </a:t>
            </a:r>
            <a:r>
              <a:rPr lang="pt-BR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</a:t>
            </a:r>
            <a:r>
              <a:rPr lang="pt-BR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que será responsável por armazenar as informações relevantes sobre o ambiente.</a:t>
            </a:r>
            <a:endParaRPr lang="pt-BR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5E8C42-9415-A0D4-3B8E-9FCB97E7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4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D9C19-8DA3-FAAB-FDC1-0752BEDB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AF3FF2-FD92-C8F0-BCE2-23A4CD71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Etapa 3 - Agente reativo (versão 2)</a:t>
            </a:r>
            <a:endParaRPr lang="pt-BR" sz="1800" dirty="0"/>
          </a:p>
          <a:p>
            <a:pPr algn="just">
              <a:lnSpc>
                <a:spcPct val="150000"/>
              </a:lnSpc>
            </a:pPr>
            <a:r>
              <a:rPr lang="pt-BR" dirty="0"/>
              <a:t>Também foram realizadas melhorias no que diz respeito a decisão das ações do agente. Pois, dependendo da percepção ele terá a seguinte ordem de prioridade: pegar, atirar e mover.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E quando ele consegue pegar o ouro o objetivo do jogo muda para sair do tabuleiro, utilizando os passos guardados anteriormente para voltar a saída.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0D8B44-DBDC-960C-C72E-733BCA8B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4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24246-6DC7-123B-41F6-B2CAB4B4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9DF7F-5AFC-4890-0E34-96615DA2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Etapa 4 - Agente de aprendizagem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 última etapa do projeto, deveria ter sido desenvolvido um agente de aprendizagem. Esse agente é capaz de aprender e aprimorar seu desempenho ao longo do tempo por meio de técnicas de aprendizado de máquina ou algoritmos de inteligência artificial. 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 agente utiliza dados coletados do ambiente para ajustar suas estratégias e otimizar suas decisões. No entanto, esta parte não foi codificada, permanecendo apenas no projeto.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1F1CCE-43EC-6C34-A1D1-AE806FAE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8722-94D0-4AC5-6491-7C7FA2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73DBC-B3C0-2DE2-A9E9-13BB34A238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sz="1800" b="1" dirty="0">
                <a:solidFill>
                  <a:srgbClr val="404040"/>
                </a:solidFill>
                <a:latin typeface="Lato" panose="020F0502020204030203" pitchFamily="34" charset="0"/>
              </a:rPr>
              <a:t>Etapa 1 - Gerador aleatório de ambientes do Mundo de </a:t>
            </a:r>
            <a:r>
              <a:rPr lang="pt-BR" sz="1800" b="1" dirty="0" err="1">
                <a:solidFill>
                  <a:srgbClr val="404040"/>
                </a:solidFill>
                <a:latin typeface="Lato" panose="020F0502020204030203" pitchFamily="34" charset="0"/>
              </a:rPr>
              <a:t>Wumpus</a:t>
            </a:r>
            <a:endParaRPr lang="pt-BR" sz="1800" b="1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Nessa etapa, foi permitido ao usuário definir a quantidade de objetos presentes no ambiente, como ouros, buracos e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Wumpus</a:t>
            </a: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 </a:t>
            </a:r>
            <a:endParaRPr lang="pt-B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B35C0A-C4C9-75C8-C460-DBA0B432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7742CF7-1128-AEA8-91D1-83516A4C8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063" y="2660072"/>
            <a:ext cx="3671154" cy="273278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514445-8A10-6108-2DA4-0CEDE301D845}"/>
              </a:ext>
            </a:extLst>
          </p:cNvPr>
          <p:cNvSpPr txBox="1"/>
          <p:nvPr/>
        </p:nvSpPr>
        <p:spPr>
          <a:xfrm>
            <a:off x="7832333" y="2283420"/>
            <a:ext cx="2720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4040"/>
                </a:solidFill>
                <a:latin typeface="Lato" panose="020F0502020204030203" pitchFamily="34" charset="0"/>
              </a:rPr>
              <a:t>Figura 2 </a:t>
            </a:r>
            <a:r>
              <a:rPr lang="pt-BR" sz="1400" dirty="0">
                <a:solidFill>
                  <a:srgbClr val="404040"/>
                </a:solidFill>
                <a:latin typeface="Lato" panose="020F0502020204030203" pitchFamily="34" charset="0"/>
              </a:rPr>
              <a:t>– Tabuleiro de ordem 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B98A49E-5585-31EB-23C5-B6465C9D45B6}"/>
              </a:ext>
            </a:extLst>
          </p:cNvPr>
          <p:cNvSpPr txBox="1"/>
          <p:nvPr/>
        </p:nvSpPr>
        <p:spPr>
          <a:xfrm>
            <a:off x="6740036" y="5461734"/>
            <a:ext cx="490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4040"/>
                </a:solidFill>
                <a:latin typeface="Lato" panose="020F0502020204030203" pitchFamily="34" charset="0"/>
              </a:rPr>
              <a:t>Fonte</a:t>
            </a:r>
            <a:r>
              <a:rPr lang="pt-BR" sz="1400" dirty="0">
                <a:solidFill>
                  <a:srgbClr val="404040"/>
                </a:solidFill>
                <a:latin typeface="Lato" panose="020F0502020204030203" pitchFamily="34" charset="0"/>
              </a:rPr>
              <a:t> – Autores</a:t>
            </a:r>
          </a:p>
        </p:txBody>
      </p:sp>
    </p:spTree>
    <p:extLst>
      <p:ext uri="{BB962C8B-B14F-4D97-AF65-F5344CB8AC3E}">
        <p14:creationId xmlns:p14="http://schemas.microsoft.com/office/powerpoint/2010/main" val="3984652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8722-94D0-4AC5-6491-7C7FA2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73DBC-B3C0-2DE2-A9E9-13BB34A238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sz="1800" b="1" dirty="0">
                <a:solidFill>
                  <a:srgbClr val="404040"/>
                </a:solidFill>
                <a:latin typeface="Lato" panose="020F0502020204030203" pitchFamily="34" charset="0"/>
              </a:rPr>
              <a:t>Etapa 1 - Gerador aleatório de ambientes do Mundo de </a:t>
            </a:r>
            <a:r>
              <a:rPr lang="pt-BR" sz="1800" b="1" dirty="0" err="1">
                <a:solidFill>
                  <a:srgbClr val="404040"/>
                </a:solidFill>
                <a:latin typeface="Lato" panose="020F0502020204030203" pitchFamily="34" charset="0"/>
              </a:rPr>
              <a:t>Wumpus</a:t>
            </a:r>
            <a:endParaRPr lang="pt-BR" sz="1800" b="1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 decorrer do jogo, o agente recebe percepções do ambiente que o cercam. Essas percepções incluem informações sobre a presença de ouros, buracos e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Wumpus</a:t>
            </a: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nas salas adjacentes ao agente. 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B35C0A-C4C9-75C8-C460-DBA0B432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514445-8A10-6108-2DA4-0CEDE301D845}"/>
              </a:ext>
            </a:extLst>
          </p:cNvPr>
          <p:cNvSpPr txBox="1"/>
          <p:nvPr/>
        </p:nvSpPr>
        <p:spPr>
          <a:xfrm>
            <a:off x="7789204" y="2543406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4040"/>
                </a:solidFill>
                <a:latin typeface="Lato" panose="020F0502020204030203" pitchFamily="34" charset="0"/>
              </a:rPr>
              <a:t>Figura 3 </a:t>
            </a:r>
            <a:r>
              <a:rPr lang="pt-BR" sz="1400" dirty="0">
                <a:solidFill>
                  <a:srgbClr val="404040"/>
                </a:solidFill>
                <a:latin typeface="Lato" panose="020F0502020204030203" pitchFamily="34" charset="0"/>
              </a:rPr>
              <a:t>– Percepções do Agente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B98A49E-5585-31EB-23C5-B6465C9D45B6}"/>
              </a:ext>
            </a:extLst>
          </p:cNvPr>
          <p:cNvSpPr txBox="1"/>
          <p:nvPr/>
        </p:nvSpPr>
        <p:spPr>
          <a:xfrm>
            <a:off x="8411671" y="4832234"/>
            <a:ext cx="155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4040"/>
                </a:solidFill>
                <a:latin typeface="Lato" panose="020F0502020204030203" pitchFamily="34" charset="0"/>
              </a:rPr>
              <a:t>Fonte</a:t>
            </a:r>
            <a:r>
              <a:rPr lang="pt-BR" sz="1400" dirty="0">
                <a:solidFill>
                  <a:srgbClr val="404040"/>
                </a:solidFill>
                <a:latin typeface="Lato" panose="020F0502020204030203" pitchFamily="34" charset="0"/>
              </a:rPr>
              <a:t> – Autores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F82137-80BB-2749-F3DC-9E3870B4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60" y="2939093"/>
            <a:ext cx="3156242" cy="18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67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A55B3-C86F-C05B-83CB-0895D3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21F22-A4AF-A8F3-9ADF-68413EE2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79702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solidFill>
                  <a:srgbClr val="404040"/>
                </a:solidFill>
                <a:latin typeface="Lato" panose="020F0502020204030203" pitchFamily="34" charset="0"/>
              </a:rPr>
              <a:t>Etapa 2 - Agente reativo (versão 1)</a:t>
            </a:r>
          </a:p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Na etapa 2 do projeto, foi implementada a movimentação do agente pelo tabuleiro do Mundo de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Wumpus</a:t>
            </a: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Nessa etapa inicial, as ações do agente eram definidas de forma aleatória, ou seja, o agente realizava movimentos com base em regras pré-estabelecidas, mas sem avaliar as consequências daquela ação.</a:t>
            </a:r>
            <a:endParaRPr lang="pt-B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1586D0-C313-5246-D121-2C3F9CA2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A71CD603-98D4-3BD7-B86A-DA50CD5FD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73785"/>
              </p:ext>
            </p:extLst>
          </p:nvPr>
        </p:nvGraphicFramePr>
        <p:xfrm>
          <a:off x="2031998" y="4312610"/>
          <a:ext cx="8128002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187317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70165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37628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91945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86035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1617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Nº de Jogos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Movimentos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Mortes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Ouros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Wumpus</a:t>
                      </a:r>
                      <a:r>
                        <a:rPr lang="pt-BR" sz="1400" dirty="0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 Mortos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Vitórias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28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38264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D950CCF-05D3-9D9E-B07B-3B28BD04ADD2}"/>
              </a:ext>
            </a:extLst>
          </p:cNvPr>
          <p:cNvSpPr txBox="1"/>
          <p:nvPr/>
        </p:nvSpPr>
        <p:spPr>
          <a:xfrm>
            <a:off x="4140179" y="3935945"/>
            <a:ext cx="391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4040"/>
                </a:solidFill>
                <a:latin typeface="Lato" panose="020F0502020204030203" pitchFamily="34" charset="0"/>
              </a:rPr>
              <a:t>Tabela 2 </a:t>
            </a:r>
            <a:r>
              <a:rPr lang="pt-BR" sz="1400" dirty="0">
                <a:solidFill>
                  <a:srgbClr val="404040"/>
                </a:solidFill>
                <a:latin typeface="Lato" panose="020F0502020204030203" pitchFamily="34" charset="0"/>
              </a:rPr>
              <a:t>– </a:t>
            </a:r>
            <a:r>
              <a:rPr lang="pt-BR" sz="1400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pt-BR" sz="140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Resultados para 30, 50 e 100 jogos.</a:t>
            </a:r>
            <a:endParaRPr lang="pt-BR" sz="1400" dirty="0">
              <a:solidFill>
                <a:srgbClr val="404040"/>
              </a:solidFill>
              <a:latin typeface="Lato" panose="020F050202020403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5B9E9B-873F-A2A7-CF37-A3CCB0F85503}"/>
              </a:ext>
            </a:extLst>
          </p:cNvPr>
          <p:cNvSpPr txBox="1"/>
          <p:nvPr/>
        </p:nvSpPr>
        <p:spPr>
          <a:xfrm>
            <a:off x="5360054" y="5956066"/>
            <a:ext cx="1471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4040"/>
                </a:solidFill>
                <a:latin typeface="Lato" panose="020F0502020204030203" pitchFamily="34" charset="0"/>
              </a:rPr>
              <a:t>Fonte </a:t>
            </a:r>
            <a:r>
              <a:rPr lang="pt-BR" sz="1400" dirty="0">
                <a:solidFill>
                  <a:srgbClr val="404040"/>
                </a:solidFill>
                <a:latin typeface="Lato" panose="020F0502020204030203" pitchFamily="34" charset="0"/>
              </a:rPr>
              <a:t>– Autores</a:t>
            </a:r>
          </a:p>
        </p:txBody>
      </p:sp>
    </p:spTree>
    <p:extLst>
      <p:ext uri="{BB962C8B-B14F-4D97-AF65-F5344CB8AC3E}">
        <p14:creationId xmlns:p14="http://schemas.microsoft.com/office/powerpoint/2010/main" val="2266648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A55B3-C86F-C05B-83CB-0895D3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21F22-A4AF-A8F3-9ADF-68413EE2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7418"/>
            <a:ext cx="11029615" cy="205047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solidFill>
                  <a:srgbClr val="404040"/>
                </a:solidFill>
                <a:latin typeface="Lato" panose="020F0502020204030203" pitchFamily="34" charset="0"/>
              </a:rPr>
              <a:t>Etapa 3 - Agente reativo (versão 2)</a:t>
            </a:r>
          </a:p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Com o objetivo de aprimorar as chances de sucesso do agente no mundo do jogo do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Wumpus</a:t>
            </a: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foram implementadas melhorias significativas na etapa 3, conforme detalhado na Metodologia do trabalho. Essas melhorias visavam proporcionar ao agente uma maior capacidade de tomar decisões mais inteligentes e estratégicas.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1586D0-C313-5246-D121-2C3F9CA2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A71CD603-98D4-3BD7-B86A-DA50CD5FD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60806"/>
              </p:ext>
            </p:extLst>
          </p:nvPr>
        </p:nvGraphicFramePr>
        <p:xfrm>
          <a:off x="2031998" y="4469622"/>
          <a:ext cx="8128002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187317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70165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37628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91945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86035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1617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Nº de Jogos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Movimentos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Mortes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Ouros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Wumpus</a:t>
                      </a:r>
                      <a:r>
                        <a:rPr lang="pt-BR" sz="1400" dirty="0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 Mortos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Vitórias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28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38264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D950CCF-05D3-9D9E-B07B-3B28BD04ADD2}"/>
              </a:ext>
            </a:extLst>
          </p:cNvPr>
          <p:cNvSpPr txBox="1"/>
          <p:nvPr/>
        </p:nvSpPr>
        <p:spPr>
          <a:xfrm>
            <a:off x="4140179" y="4092957"/>
            <a:ext cx="391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4040"/>
                </a:solidFill>
                <a:latin typeface="Lato" panose="020F0502020204030203" pitchFamily="34" charset="0"/>
              </a:rPr>
              <a:t>Tabela 3 </a:t>
            </a:r>
            <a:r>
              <a:rPr lang="pt-BR" sz="1400" dirty="0">
                <a:solidFill>
                  <a:srgbClr val="404040"/>
                </a:solidFill>
                <a:latin typeface="Lato" panose="020F0502020204030203" pitchFamily="34" charset="0"/>
              </a:rPr>
              <a:t>– </a:t>
            </a:r>
            <a:r>
              <a:rPr lang="pt-BR" sz="1400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pt-BR" sz="140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Resultados para 30, 50 e 100 jogos.</a:t>
            </a:r>
            <a:endParaRPr lang="pt-BR" sz="1400" dirty="0">
              <a:solidFill>
                <a:srgbClr val="404040"/>
              </a:solidFill>
              <a:latin typeface="Lato" panose="020F050202020403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5B9E9B-873F-A2A7-CF37-A3CCB0F85503}"/>
              </a:ext>
            </a:extLst>
          </p:cNvPr>
          <p:cNvSpPr txBox="1"/>
          <p:nvPr/>
        </p:nvSpPr>
        <p:spPr>
          <a:xfrm>
            <a:off x="5360054" y="6113078"/>
            <a:ext cx="1471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4040"/>
                </a:solidFill>
                <a:latin typeface="Lato" panose="020F0502020204030203" pitchFamily="34" charset="0"/>
              </a:rPr>
              <a:t>Fonte </a:t>
            </a:r>
            <a:r>
              <a:rPr lang="pt-BR" sz="1400" dirty="0">
                <a:solidFill>
                  <a:srgbClr val="404040"/>
                </a:solidFill>
                <a:latin typeface="Lato" panose="020F0502020204030203" pitchFamily="34" charset="0"/>
              </a:rPr>
              <a:t>– Autores</a:t>
            </a:r>
          </a:p>
        </p:txBody>
      </p:sp>
    </p:spTree>
    <p:extLst>
      <p:ext uri="{BB962C8B-B14F-4D97-AF65-F5344CB8AC3E}">
        <p14:creationId xmlns:p14="http://schemas.microsoft.com/office/powerpoint/2010/main" val="4057063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A55B3-C86F-C05B-83CB-0895D3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21F22-A4AF-A8F3-9ADF-68413EE2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2194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solidFill>
                  <a:srgbClr val="404040"/>
                </a:solidFill>
                <a:latin typeface="Lato" panose="020F0502020204030203" pitchFamily="34" charset="0"/>
              </a:rPr>
              <a:t>Etapa 3 - Agente reativo (versão 2)</a:t>
            </a:r>
          </a:p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 agente da Etapa 3 pode ser classificado como um agente baseado em modelo, dentro do framework de estruturas de agente proposto por Russell e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Norvig</a:t>
            </a: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Essa classificação se baseia nas características do agente, que incluem percepção, ação, estado interno e modelo do ambiente. O agente da Etapa 3 possui percepção por meio das informações obtidas do ambiente, como a presença de brisa, fedor ou brilho. Ele toma decisões com base nessas percepções, utilizando um modelo interno para armazenar as salas visitadas e as ações realizadas.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1586D0-C313-5246-D121-2C3F9CA2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71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EB5FA-E958-7B3D-E40F-D02B7838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E57913-F321-BEEE-B983-512F7593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Neste trabalho, desenvolvemos um agente inteligente para o jogo Mundo de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Wumpus</a:t>
            </a: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aplicando estratégias de navegação, tomada de decisões e aprendizado. O objetivo era criar um agente capaz de explorar o ambiente em grade, evitar armadilhas, derrotar monstros e coletar tesouros, com o objetivo final de encontrar a saída.</a:t>
            </a:r>
          </a:p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Este projeto proporcionou uma visão abrangente do desenvolvimento de um agente inteligente para o jogo Mundo de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Wumpus</a:t>
            </a: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Ao implementar estratégias de percepção, tomada de decisões e memória, pudemos explorar o potencial do agente para navegar no ambiente, evitar perigos e coletar tesouros.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DB21FE-566E-92A9-B45C-3BAFBE4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BB564-7ECC-2BCE-443B-24AFE126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1C31E-C898-0A23-E9DA-5298E5A4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Faculdade: </a:t>
            </a:r>
            <a:r>
              <a:rPr lang="pt-BR" dirty="0"/>
              <a:t>Universidade Federal do Pará – Campus Tucuruí</a:t>
            </a:r>
          </a:p>
          <a:p>
            <a:r>
              <a:rPr lang="pt-BR" b="1" dirty="0"/>
              <a:t>Disciplina:</a:t>
            </a:r>
            <a:r>
              <a:rPr lang="pt-BR" dirty="0"/>
              <a:t> Inteligência Computacional</a:t>
            </a:r>
          </a:p>
          <a:p>
            <a:r>
              <a:rPr lang="pt-BR" b="1" dirty="0"/>
              <a:t>Docente Responsável: </a:t>
            </a:r>
            <a:r>
              <a:rPr lang="pt-BR" dirty="0"/>
              <a:t>Dr. Otávio </a:t>
            </a:r>
            <a:r>
              <a:rPr lang="pt-BR" dirty="0" err="1"/>
              <a:t>Noura</a:t>
            </a:r>
            <a:r>
              <a:rPr lang="pt-BR" dirty="0"/>
              <a:t> Teixeira</a:t>
            </a:r>
          </a:p>
          <a:p>
            <a:r>
              <a:rPr lang="pt-BR" b="1" dirty="0"/>
              <a:t>Turma:</a:t>
            </a:r>
            <a:r>
              <a:rPr lang="pt-BR" dirty="0"/>
              <a:t> FEE19</a:t>
            </a:r>
          </a:p>
          <a:p>
            <a:r>
              <a:rPr lang="pt-BR" b="1" dirty="0"/>
              <a:t>Discentes:</a:t>
            </a:r>
            <a:r>
              <a:rPr lang="pt-BR" dirty="0"/>
              <a:t> </a:t>
            </a:r>
            <a:r>
              <a:rPr lang="pt-BR" dirty="0" err="1"/>
              <a:t>Denilson</a:t>
            </a:r>
            <a:r>
              <a:rPr lang="pt-BR" dirty="0"/>
              <a:t> Silva (201933940021)</a:t>
            </a:r>
          </a:p>
          <a:p>
            <a:pPr marL="1368000" lvl="4" indent="0">
              <a:buNone/>
            </a:pPr>
            <a:r>
              <a:rPr lang="pt-BR" sz="1700" dirty="0" err="1"/>
              <a:t>Itallo</a:t>
            </a:r>
            <a:r>
              <a:rPr lang="pt-BR" sz="1700" dirty="0"/>
              <a:t> Tenório (201933940041)</a:t>
            </a:r>
          </a:p>
          <a:p>
            <a:pPr marL="1368000" lvl="4" indent="0">
              <a:buNone/>
            </a:pPr>
            <a:r>
              <a:rPr lang="pt-BR" sz="1700" dirty="0"/>
              <a:t>Yuri Cota (201933940045)</a:t>
            </a:r>
          </a:p>
          <a:p>
            <a:pPr marL="357750" indent="-285750"/>
            <a:r>
              <a:rPr lang="pt-BR" b="1" dirty="0"/>
              <a:t>Tema: </a:t>
            </a:r>
            <a:r>
              <a:rPr lang="pt-BR" dirty="0"/>
              <a:t>Projeto de Desenvolvimento – Mundo de </a:t>
            </a:r>
            <a:r>
              <a:rPr lang="pt-BR" dirty="0" err="1"/>
              <a:t>Wumpus</a:t>
            </a:r>
            <a:endParaRPr lang="pt-BR" dirty="0"/>
          </a:p>
          <a:p>
            <a:pPr marL="357750" indent="-285750"/>
            <a:r>
              <a:rPr lang="pt-BR" b="1" dirty="0"/>
              <a:t>Data:</a:t>
            </a:r>
            <a:r>
              <a:rPr lang="pt-BR" dirty="0"/>
              <a:t> 13/07/2023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49C520-3487-7724-E115-3113057F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344B7-3572-340C-9166-A145DD20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CD91E-38FE-9FDB-DF12-4652B56A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MARTINS, Victor S. et al. </a:t>
            </a:r>
            <a:r>
              <a:rPr lang="pt-BR" b="1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Algoritmos Genéticos aplicado ao mundo de Wumpus: uma comparação entre agentes baseados em regras e agentes inteligentes</a:t>
            </a:r>
            <a:r>
              <a:rPr lang="pt-BR" b="0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In: Anais da I Escola Regional de Alto Desempenho Norte 2 e I Escola Regional de Aprendizado de Máquina e Inteligência Artificial Norte 2. SBC, 2021. p. 33-36.</a:t>
            </a:r>
          </a:p>
          <a:p>
            <a:pPr algn="l"/>
            <a:r>
              <a:rPr lang="pt-BR" b="0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DAUDT, Guilherme NM; OKUYAMA¹, Fábio Y. </a:t>
            </a:r>
            <a:r>
              <a:rPr lang="pt-BR" b="1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Hidra: uma Inteligência Artificial Solucionadora de Labirintos</a:t>
            </a:r>
            <a:r>
              <a:rPr lang="pt-BR" b="0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/>
            <a:r>
              <a:rPr lang="pt-BR" b="0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ARAÚJO, Natália Freitas et al. </a:t>
            </a:r>
            <a:r>
              <a:rPr lang="pt-BR" b="1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Algoritmo genético como mecanismo de aprendizagem do agente na resolução do Mundo de Wumpus</a:t>
            </a:r>
            <a:r>
              <a:rPr lang="pt-BR" b="0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2019.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3F8347-33F5-CE6D-83C9-31CCCD37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6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3A840D-53C8-0D79-FB49-2FCBDBD7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93513-A61C-A52C-82F0-F993FD5A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86" y="1037488"/>
            <a:ext cx="8484428" cy="52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73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8EE92A4-27EA-8E0B-569B-119E7A7E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63D0D-DDE6-E66D-D608-65ED5341A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51" y="1866866"/>
            <a:ext cx="7608298" cy="31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PROJETO DO MUNDO DE WUMPUS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INTELIGÊNCIA COMPUTACIONAL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68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38489-3CC4-5ECF-A48A-B0E2814D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48585-8860-B1CB-4933-7E3842B3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INTRODUÇÃO</a:t>
            </a:r>
          </a:p>
          <a:p>
            <a:r>
              <a:rPr lang="pt-BR" sz="2000" dirty="0"/>
              <a:t>METODOLOGIA</a:t>
            </a:r>
          </a:p>
          <a:p>
            <a:r>
              <a:rPr lang="pt-BR" sz="2000" dirty="0"/>
              <a:t>RESULTADOS</a:t>
            </a:r>
          </a:p>
          <a:p>
            <a:r>
              <a:rPr lang="pt-BR" sz="2000" dirty="0"/>
              <a:t>CONCLUSÃO </a:t>
            </a:r>
          </a:p>
          <a:p>
            <a:r>
              <a:rPr lang="pt-BR" sz="2000" dirty="0"/>
              <a:t>REFERÊNCIAS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273C7-0ADD-4EA4-AD82-F6FF30B6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31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807BE-E5CD-0A52-10C3-39440F0B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098A6-D34C-484F-4B73-4F83BC8182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Contextualização</a:t>
            </a:r>
          </a:p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 projeto foi desenvolvido com base no clássico jogo de computador chamado Mundo de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Wumpus</a:t>
            </a: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Neste jogo, o agente explora uma caverna composta por compartimentos conectados por passagens.</a:t>
            </a:r>
            <a:endParaRPr lang="pt-BR" b="1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7B52810-1475-3701-D1CD-D45D345E6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400538"/>
            <a:ext cx="5194300" cy="3287236"/>
          </a:xfr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1F372A-AE8B-90CF-F4B9-E1DABA9E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D8C6D4-4155-22E9-E829-E49208A5C494}"/>
              </a:ext>
            </a:extLst>
          </p:cNvPr>
          <p:cNvSpPr txBox="1"/>
          <p:nvPr/>
        </p:nvSpPr>
        <p:spPr>
          <a:xfrm>
            <a:off x="7196661" y="1975056"/>
            <a:ext cx="3634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4040"/>
                </a:solidFill>
                <a:latin typeface="Lato" panose="020F0502020204030203" pitchFamily="34" charset="0"/>
              </a:rPr>
              <a:t>Figura 1 </a:t>
            </a:r>
            <a:r>
              <a:rPr lang="pt-BR" sz="1400" dirty="0">
                <a:solidFill>
                  <a:srgbClr val="404040"/>
                </a:solidFill>
                <a:latin typeface="Lato" panose="020F0502020204030203" pitchFamily="34" charset="0"/>
              </a:rPr>
              <a:t>– Tabuleiro do Mundo de </a:t>
            </a:r>
            <a:r>
              <a:rPr lang="pt-BR" sz="1400" dirty="0" err="1">
                <a:solidFill>
                  <a:srgbClr val="404040"/>
                </a:solidFill>
                <a:latin typeface="Lato" panose="020F0502020204030203" pitchFamily="34" charset="0"/>
              </a:rPr>
              <a:t>Wumpus</a:t>
            </a:r>
            <a:endParaRPr lang="pt-BR" sz="1400" dirty="0">
              <a:solidFill>
                <a:srgbClr val="404040"/>
              </a:solidFill>
              <a:latin typeface="Lato" panose="020F050202020403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71F9A6-3373-A795-C486-66EF6833DED3}"/>
              </a:ext>
            </a:extLst>
          </p:cNvPr>
          <p:cNvSpPr txBox="1"/>
          <p:nvPr/>
        </p:nvSpPr>
        <p:spPr>
          <a:xfrm>
            <a:off x="6561221" y="5687774"/>
            <a:ext cx="490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4040"/>
                </a:solidFill>
                <a:latin typeface="Lato" panose="020F0502020204030203" pitchFamily="34" charset="0"/>
              </a:rPr>
              <a:t>Fonte</a:t>
            </a:r>
            <a:r>
              <a:rPr lang="pt-BR" sz="1400" dirty="0">
                <a:solidFill>
                  <a:srgbClr val="404040"/>
                </a:solidFill>
                <a:latin typeface="Lato" panose="020F0502020204030203" pitchFamily="34" charset="0"/>
              </a:rPr>
              <a:t> – https://acervolima.com/ai-a-descricao-do-mundo-wumpus/</a:t>
            </a:r>
          </a:p>
        </p:txBody>
      </p:sp>
    </p:spTree>
    <p:extLst>
      <p:ext uri="{BB962C8B-B14F-4D97-AF65-F5344CB8AC3E}">
        <p14:creationId xmlns:p14="http://schemas.microsoft.com/office/powerpoint/2010/main" val="3829733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C8DD-0362-E328-0486-56E10032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3C4A0-D884-07A3-365B-9F5BD71CD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814980"/>
          </a:xfrm>
        </p:spPr>
        <p:txBody>
          <a:bodyPr>
            <a:normAutofit fontScale="77500" lnSpcReduction="20000"/>
          </a:bodyPr>
          <a:lstStyle/>
          <a:p>
            <a:r>
              <a:rPr lang="pt-BR" sz="2300" b="1" dirty="0">
                <a:solidFill>
                  <a:srgbClr val="404040"/>
                </a:solidFill>
                <a:latin typeface="Lato" panose="020F0502020204030203" pitchFamily="34" charset="0"/>
              </a:rPr>
              <a:t>Justificativa</a:t>
            </a:r>
          </a:p>
          <a:p>
            <a:pPr algn="just">
              <a:lnSpc>
                <a:spcPct val="160000"/>
              </a:lnSpc>
            </a:pPr>
            <a:r>
              <a:rPr lang="pt-BR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 projeto do Mundo de </a:t>
            </a:r>
            <a:r>
              <a:rPr lang="pt-BR" sz="22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Wumpus</a:t>
            </a:r>
            <a:r>
              <a:rPr lang="pt-BR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visa proporciona aos estudantes da disciplina de Inteligência Computacional uma oportunidade de aplicar conceitos e técnicas de inteligência artificial em um ambiente desafiador, estimulando o raciocínio lógico, a resolução de problemas e o desenvolvimento de habilidades práticas.</a:t>
            </a:r>
          </a:p>
          <a:p>
            <a:pPr algn="just"/>
            <a:r>
              <a:rPr lang="pt-BR" sz="2300" b="1" dirty="0">
                <a:solidFill>
                  <a:srgbClr val="404040"/>
                </a:solidFill>
                <a:latin typeface="Lato" panose="020F0502020204030203" pitchFamily="34" charset="0"/>
              </a:rPr>
              <a:t>Objetivos</a:t>
            </a:r>
          </a:p>
          <a:p>
            <a:pPr algn="just">
              <a:lnSpc>
                <a:spcPct val="170000"/>
              </a:lnSpc>
            </a:pPr>
            <a:r>
              <a:rPr lang="pt-BR" sz="2200" dirty="0">
                <a:solidFill>
                  <a:srgbClr val="404040"/>
                </a:solidFill>
                <a:latin typeface="Lato" panose="020F0502020204030203" pitchFamily="34" charset="0"/>
              </a:rPr>
              <a:t>Os objetivos que o projeto proposto busca alcançar são:</a:t>
            </a:r>
          </a:p>
          <a:p>
            <a:pPr lvl="1" algn="just"/>
            <a:r>
              <a:rPr lang="pt-BR" sz="2200" dirty="0">
                <a:solidFill>
                  <a:srgbClr val="404040"/>
                </a:solidFill>
                <a:latin typeface="Lato" panose="020F0502020204030203" pitchFamily="34" charset="0"/>
              </a:rPr>
              <a:t>Compreender os conceitos de agentes inteligentes;</a:t>
            </a:r>
          </a:p>
          <a:p>
            <a:pPr lvl="1" algn="just"/>
            <a:r>
              <a:rPr lang="pt-BR" sz="2200" dirty="0">
                <a:solidFill>
                  <a:srgbClr val="404040"/>
                </a:solidFill>
                <a:latin typeface="Lato" panose="020F0502020204030203" pitchFamily="34" charset="0"/>
              </a:rPr>
              <a:t>Desenvolver habilidades de resolução de problemas;</a:t>
            </a:r>
          </a:p>
          <a:p>
            <a:pPr lvl="1" algn="just"/>
            <a:r>
              <a:rPr lang="pt-BR" sz="2200" dirty="0">
                <a:solidFill>
                  <a:srgbClr val="404040"/>
                </a:solidFill>
                <a:latin typeface="Lato" panose="020F0502020204030203" pitchFamily="34" charset="0"/>
              </a:rPr>
              <a:t>Explorar técnicas de inteligência artificial; e</a:t>
            </a:r>
          </a:p>
          <a:p>
            <a:pPr lvl="1" algn="just"/>
            <a:r>
              <a:rPr lang="pt-BR" sz="2200" dirty="0">
                <a:solidFill>
                  <a:srgbClr val="404040"/>
                </a:solidFill>
                <a:latin typeface="Lato" panose="020F0502020204030203" pitchFamily="34" charset="0"/>
              </a:rPr>
              <a:t>Promover o raciocínio lógico e a tomada de decisões inteligentes.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45E8A5-E211-E9E6-BF4F-C06C1168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3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B94E1-0353-9791-8BB1-A1D47DE5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METODOLOGIA</a:t>
            </a:r>
            <a:r>
              <a:rPr lang="es-CO" sz="4000" b="1" dirty="0">
                <a:solidFill>
                  <a:schemeClr val="bg1"/>
                </a:solidFill>
                <a:latin typeface="Lato" panose="020F0502020204030203" pitchFamily="34" charset="0"/>
              </a:rPr>
              <a:t>APHIC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789FA-BD39-7AF4-BAF5-FFA50059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3045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404040"/>
                </a:solidFill>
                <a:latin typeface="Lato" panose="020F0502020204030203" pitchFamily="34" charset="0"/>
              </a:rPr>
              <a:t>O desenvolvimento do projeto foi organizado em etapas para a implementação das técnicas abordadas durante as aulas da disciplina de Inteligência Computacional. </a:t>
            </a: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 projeto foi concebido e implementado utilizando a linguagem de programação Python, aproveitando suas capacidades e bibliotecas relevantes para a construção dos códigos necessários.</a:t>
            </a:r>
            <a:endParaRPr lang="pt-BR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solidFill>
                  <a:srgbClr val="404040"/>
                </a:solidFill>
                <a:latin typeface="Lato" panose="020F0502020204030203" pitchFamily="34" charset="0"/>
              </a:rPr>
              <a:t>Etapa 1 - Gerador aleatório de ambientes do Mundo de </a:t>
            </a:r>
            <a:r>
              <a:rPr lang="pt-BR" sz="1800" b="1" dirty="0" err="1">
                <a:solidFill>
                  <a:srgbClr val="404040"/>
                </a:solidFill>
                <a:latin typeface="Lato" panose="020F0502020204030203" pitchFamily="34" charset="0"/>
              </a:rPr>
              <a:t>Wumpus</a:t>
            </a:r>
            <a:endParaRPr lang="pt-BR" sz="1800" b="1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404040"/>
                </a:solidFill>
                <a:latin typeface="Lato" panose="020F0502020204030203" pitchFamily="34" charset="0"/>
              </a:rPr>
              <a:t>Nesta etapa do projeto, abordamos a criação de um gerador de ambientes aleatório para o mundo de </a:t>
            </a:r>
            <a:r>
              <a:rPr lang="pt-BR" dirty="0" err="1">
                <a:solidFill>
                  <a:srgbClr val="404040"/>
                </a:solidFill>
                <a:latin typeface="Lato" panose="020F0502020204030203" pitchFamily="34" charset="0"/>
              </a:rPr>
              <a:t>Wumpus</a:t>
            </a:r>
            <a:r>
              <a:rPr lang="pt-BR" dirty="0">
                <a:solidFill>
                  <a:srgbClr val="404040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C92CC7-128D-44EA-F015-0A028CE8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18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AEAD1-E8A2-2A50-EEC7-808C7F1F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CBC8AE-8FE9-BDA0-058C-08079D5E5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188721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rgbClr val="404040"/>
                </a:solidFill>
                <a:latin typeface="Lato" panose="020F0502020204030203" pitchFamily="34" charset="0"/>
              </a:rPr>
              <a:t>Etapa 1 - Gerador aleatório de ambientes do Mundo de </a:t>
            </a:r>
            <a:r>
              <a:rPr lang="pt-BR" sz="1800" b="1" dirty="0" err="1">
                <a:solidFill>
                  <a:srgbClr val="404040"/>
                </a:solidFill>
                <a:latin typeface="Lato" panose="020F0502020204030203" pitchFamily="34" charset="0"/>
              </a:rPr>
              <a:t>Wumpus</a:t>
            </a:r>
            <a:endParaRPr lang="pt-BR" sz="18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r>
              <a:rPr lang="pt-BR" dirty="0">
                <a:solidFill>
                  <a:srgbClr val="404040"/>
                </a:solidFill>
                <a:latin typeface="Lato" panose="020F0502020204030203" pitchFamily="34" charset="0"/>
              </a:rPr>
              <a:t>As configurações utilizadas para a criação do ambiente foram definidas e estão apresentadas na Tabela 1.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AD1BB2-AB38-37F6-EA5B-61EBEFB8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C8C4ECD-96B7-84E9-6277-2DB6F1859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45304"/>
              </p:ext>
            </p:extLst>
          </p:nvPr>
        </p:nvGraphicFramePr>
        <p:xfrm>
          <a:off x="2032000" y="396322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51942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66416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91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TAMANHO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OBJETOS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PERCEPÇÕES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09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>
                          <a:solidFill>
                            <a:srgbClr val="404040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Matriz quadrada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>
                          <a:solidFill>
                            <a:srgbClr val="404040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Poços (-1)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>
                          <a:solidFill>
                            <a:srgbClr val="404040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Brisa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>
                          <a:solidFill>
                            <a:srgbClr val="404040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Ordem 3 ou maior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err="1">
                          <a:solidFill>
                            <a:srgbClr val="404040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Wumpus</a:t>
                      </a:r>
                      <a:r>
                        <a:rPr lang="pt-BR" sz="1400" kern="1200" dirty="0">
                          <a:solidFill>
                            <a:srgbClr val="404040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>
                          <a:solidFill>
                            <a:srgbClr val="404040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Fedor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03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>
                          <a:solidFill>
                            <a:srgbClr val="404040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Linha e coluna = (n-1)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>
                          <a:solidFill>
                            <a:srgbClr val="404040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Ouro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>
                          <a:solidFill>
                            <a:srgbClr val="404040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Brilho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08846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92B1749-5CE0-BA86-FCC2-A2389C3F631D}"/>
              </a:ext>
            </a:extLst>
          </p:cNvPr>
          <p:cNvSpPr txBox="1"/>
          <p:nvPr/>
        </p:nvSpPr>
        <p:spPr>
          <a:xfrm>
            <a:off x="3528630" y="3574772"/>
            <a:ext cx="5134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4040"/>
                </a:solidFill>
                <a:latin typeface="Lato" panose="020F0502020204030203" pitchFamily="34" charset="0"/>
              </a:rPr>
              <a:t>Tabela 1 </a:t>
            </a:r>
            <a:r>
              <a:rPr lang="pt-BR" sz="1400" dirty="0">
                <a:solidFill>
                  <a:srgbClr val="404040"/>
                </a:solidFill>
                <a:latin typeface="Lato" panose="020F0502020204030203" pitchFamily="34" charset="0"/>
              </a:rPr>
              <a:t>– </a:t>
            </a:r>
            <a:r>
              <a:rPr lang="pt-BR" sz="1400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pt-BR" sz="140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Configurações do ambiente do Mundo de </a:t>
            </a:r>
            <a:r>
              <a:rPr lang="pt-BR" sz="14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Wumpus</a:t>
            </a:r>
            <a:endParaRPr lang="pt-BR" sz="1400" dirty="0">
              <a:solidFill>
                <a:srgbClr val="404040"/>
              </a:solidFill>
              <a:latin typeface="Lato" panose="020F050202020403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14E6F3-CD05-D676-0C5D-248A82060B75}"/>
              </a:ext>
            </a:extLst>
          </p:cNvPr>
          <p:cNvSpPr txBox="1"/>
          <p:nvPr/>
        </p:nvSpPr>
        <p:spPr>
          <a:xfrm>
            <a:off x="5360056" y="5463920"/>
            <a:ext cx="1471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4040"/>
                </a:solidFill>
                <a:latin typeface="Lato" panose="020F0502020204030203" pitchFamily="34" charset="0"/>
              </a:rPr>
              <a:t>Fonte </a:t>
            </a:r>
            <a:r>
              <a:rPr lang="pt-BR" sz="1400" dirty="0">
                <a:solidFill>
                  <a:srgbClr val="404040"/>
                </a:solidFill>
                <a:latin typeface="Lato" panose="020F0502020204030203" pitchFamily="34" charset="0"/>
              </a:rPr>
              <a:t>– Autores</a:t>
            </a:r>
          </a:p>
        </p:txBody>
      </p:sp>
    </p:spTree>
    <p:extLst>
      <p:ext uri="{BB962C8B-B14F-4D97-AF65-F5344CB8AC3E}">
        <p14:creationId xmlns:p14="http://schemas.microsoft.com/office/powerpoint/2010/main" val="3481074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1CD87-B77C-9486-C5BE-114F833C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0647D-C497-02BB-0F0A-AA300F27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6262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rgbClr val="404040"/>
                </a:solidFill>
                <a:latin typeface="Lato" panose="020F0502020204030203" pitchFamily="34" charset="0"/>
              </a:rPr>
              <a:t>Etapa 1 - Gerador aleatório de ambientes do Mundo de </a:t>
            </a:r>
            <a:r>
              <a:rPr lang="pt-BR" sz="1800" b="1" dirty="0" err="1">
                <a:solidFill>
                  <a:srgbClr val="404040"/>
                </a:solidFill>
                <a:latin typeface="Lato" panose="020F0502020204030203" pitchFamily="34" charset="0"/>
              </a:rPr>
              <a:t>Wumpus</a:t>
            </a:r>
            <a:endParaRPr lang="pt-B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 código implementa funções para:</a:t>
            </a:r>
          </a:p>
          <a:p>
            <a:pPr lvl="1">
              <a:lnSpc>
                <a:spcPct val="150000"/>
              </a:lnSpc>
            </a:pPr>
            <a:r>
              <a:rPr lang="pt-BR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Gerar um tabuleiro aleatório com buracos, </a:t>
            </a:r>
            <a:r>
              <a:rPr lang="pt-BR" sz="17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Wumpus</a:t>
            </a:r>
            <a:r>
              <a:rPr lang="pt-BR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 tesouros (</a:t>
            </a:r>
            <a:r>
              <a:rPr lang="pt-BR" sz="17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generate_board</a:t>
            </a:r>
            <a:r>
              <a:rPr lang="pt-BR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); e </a:t>
            </a:r>
          </a:p>
          <a:p>
            <a:pPr lvl="1">
              <a:lnSpc>
                <a:spcPct val="150000"/>
              </a:lnSpc>
            </a:pPr>
            <a:r>
              <a:rPr lang="pt-BR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Obter percepções ao redor do agente (</a:t>
            </a:r>
            <a:r>
              <a:rPr lang="pt-BR" sz="17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get_perceptions</a:t>
            </a:r>
            <a:r>
              <a:rPr lang="pt-BR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Essas funções são usadas posteriormente nas etapas subsequentes do projeto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F217BB-792C-F197-9B34-85394B22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87D4D-53C5-95B2-6C23-360C27F8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B0D73-7996-A434-4F36-590F6E53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>
                <a:solidFill>
                  <a:srgbClr val="404040"/>
                </a:solidFill>
                <a:latin typeface="Lato" panose="020F0502020204030203" pitchFamily="34" charset="0"/>
              </a:rPr>
              <a:t>Etapa 2 - Agente reativo (versão 1)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404040"/>
                </a:solidFill>
                <a:latin typeface="Lato" panose="020F0502020204030203" pitchFamily="34" charset="0"/>
              </a:rPr>
              <a:t>Nesta etapa do projeto, apresentamos o agente reativo inicial, que toma decisões de forma aleatória sem considerar nenhum conhecimento sobre o ambiente.</a:t>
            </a:r>
          </a:p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Para definir as regras do agente, foi criada uma </a:t>
            </a:r>
            <a:r>
              <a:rPr lang="pt-BR" b="0" i="0" u="none" strike="noStrike" dirty="0">
                <a:solidFill>
                  <a:srgbClr val="C7254E"/>
                </a:solidFill>
                <a:effectLst/>
                <a:latin typeface="Lato" panose="020F0502020204030203" pitchFamily="34" charset="0"/>
                <a:hlinkClick r:id="rId2"/>
              </a:rPr>
              <a:t>Tabela</a:t>
            </a:r>
            <a:r>
              <a:rPr lang="pt-B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que relaciona as percepções do ambiente com as ações a serem tomadas.</a:t>
            </a:r>
            <a:endParaRPr lang="pt-BR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endParaRPr lang="pt-BR" dirty="0">
              <a:solidFill>
                <a:srgbClr val="404040"/>
              </a:solidFill>
              <a:latin typeface="Lato" panose="020F0502020204030203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A34CA7-ED63-700C-AC13-81DAD220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3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{2DE55E0B-8392-49AC-9F86-85F947E1B083}tf33552983_win32</Template>
  <TotalTime>228</TotalTime>
  <Words>1438</Words>
  <Application>Microsoft Office PowerPoint</Application>
  <PresentationFormat>Widescreen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Franklin Gothic Book</vt:lpstr>
      <vt:lpstr>Franklin Gothic Demi</vt:lpstr>
      <vt:lpstr>Lato</vt:lpstr>
      <vt:lpstr>Wingdings 2</vt:lpstr>
      <vt:lpstr>DividendVTI</vt:lpstr>
      <vt:lpstr>PROJETO DO MUNDO DE WUMPUS</vt:lpstr>
      <vt:lpstr>INFORMAÇÕES</vt:lpstr>
      <vt:lpstr>SUMÁRIO</vt:lpstr>
      <vt:lpstr>INTRODUÇÃO</vt:lpstr>
      <vt:lpstr>INTRODUÇÃO</vt:lpstr>
      <vt:lpstr>METODOLOGIAAPHIC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RESULTADOS</vt:lpstr>
      <vt:lpstr>RESULTADOS</vt:lpstr>
      <vt:lpstr>RESULTADOS</vt:lpstr>
      <vt:lpstr>RESULTADOS</vt:lpstr>
      <vt:lpstr>RESULTADOS</vt:lpstr>
      <vt:lpstr>CONCLUSÃO</vt:lpstr>
      <vt:lpstr>REFERÊNCIAS</vt:lpstr>
      <vt:lpstr>Apresentação do PowerPoint</vt:lpstr>
      <vt:lpstr>Apresentação do PowerPoint</vt:lpstr>
      <vt:lpstr>PROJETO DO MUNDO DE WUMPUS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DO MUNDO DE WUMPUS</dc:title>
  <dc:creator>Yuri Cota</dc:creator>
  <cp:lastModifiedBy>Gransolar engenharia</cp:lastModifiedBy>
  <cp:revision>3</cp:revision>
  <dcterms:created xsi:type="dcterms:W3CDTF">2023-07-13T13:07:53Z</dcterms:created>
  <dcterms:modified xsi:type="dcterms:W3CDTF">2023-07-13T19:19:59Z</dcterms:modified>
</cp:coreProperties>
</file>