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26" r:id="rId14"/>
  </p:sldMasterIdLst>
  <p:sldIdLst>
    <p:sldId id="274" r:id="rId16"/>
    <p:sldId id="272" r:id="rId17"/>
    <p:sldId id="257" r:id="rId18"/>
    <p:sldId id="271" r:id="rId19"/>
    <p:sldId id="278" r:id="rId20"/>
    <p:sldId id="276" r:id="rId21"/>
    <p:sldId id="288" r:id="rId22"/>
    <p:sldId id="258" r:id="rId23"/>
    <p:sldId id="275" r:id="rId24"/>
    <p:sldId id="279" r:id="rId25"/>
    <p:sldId id="259" r:id="rId26"/>
    <p:sldId id="281" r:id="rId27"/>
    <p:sldId id="284" r:id="rId28"/>
    <p:sldId id="285" r:id="rId29"/>
    <p:sldId id="289" r:id="rId30"/>
    <p:sldId id="290" r:id="rId31"/>
    <p:sldId id="260" r:id="rId32"/>
    <p:sldId id="266" r:id="rId33"/>
    <p:sldId id="26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E68E9E"/>
    <a:srgbClr val="2F2D2F"/>
    <a:srgbClr val="D7DBE6"/>
    <a:srgbClr val="AFA899"/>
    <a:srgbClr val="CC986C"/>
    <a:srgbClr val="D1D9E6"/>
    <a:srgbClr val="F1E7E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>
        <p:scale>
          <a:sx n="50" d="100"/>
          <a:sy n="50" d="100"/>
        </p:scale>
        <p:origin x="1212" y="328"/>
      </p:cViewPr>
      <p:guideLst>
        <p:guide orient="horz" pos="2158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slide" Target="slides/slide17.xml"></Relationship><Relationship Id="rId33" Type="http://schemas.openxmlformats.org/officeDocument/2006/relationships/slide" Target="slides/slide18.xml"></Relationship><Relationship Id="rId34" Type="http://schemas.openxmlformats.org/officeDocument/2006/relationships/slide" Target="slides/slide19.xml"></Relationship><Relationship Id="rId35" Type="http://schemas.openxmlformats.org/officeDocument/2006/relationships/viewProps" Target="viewProps.xml"></Relationship><Relationship Id="rId36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8CC9C-6749-4711-8D4C-F3BE6F231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748C8F-708B-4EAB-8B92-11939366D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41714-6BA6-476B-8255-E6F411BE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714E9-7A4C-4AF4-B2BC-6488A567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0F7F8-B8D7-4390-AB62-21A9D551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895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423A4-B786-415A-BA65-17653E14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BD7613-E90D-4F83-90ED-AB2E4EFA7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43AD55-66C5-4AEA-9E04-C66C75B51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32CC7-D799-4172-A312-8B87C4F3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73E7A-478B-47A9-884A-E65E7D1F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DE9608-557F-4DBB-9591-3BA9CC1F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086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04373-39BB-4690-A048-4CEBCE6A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9723CC-423D-4AFE-89EB-0E377F627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1FF75-5C63-406B-9197-42EE7DCB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522B6F-301A-43A7-A9F2-214A7A09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605D1-1CD4-469B-8F3D-44C11076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28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EB4986-9B8A-42E8-9EF6-9710509BE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497111-393A-46C1-A068-647ECB828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853F7-870A-49FC-9BC1-06809E21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2CF99-6ADA-4E37-A788-4A41B50E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E436-AEA3-4D4C-94D0-DECA3019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27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E8CE0-5510-42A9-AECB-8AD7E7B8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D3A9B-00D8-45FC-8CC2-D944BE45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E11AF-8CB8-4C15-B2B7-DB590AC5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7BE1A-DCC4-4B7E-883C-F8038FAE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84785-C0E6-4746-AE5B-39240FF5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348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79FF7-FD16-4361-88FA-D5C30639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8DF69-3C94-4C57-B09B-0DD086C9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8684A-130A-48A1-B605-454331F0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AB22F-69C9-40EE-876D-9E618DD3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E7966-556F-4FA1-B1B7-2073CEA8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007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64781-0B8A-4F22-82C8-AB5E93B3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30C85-B5C7-4FCB-AC03-3B5D17B94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0688B-23B3-4301-9270-7F394B3A2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A74C72-5C4C-478F-A40C-9486F67D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152F-E615-4BC6-8234-8737B823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7120EE-F40D-4478-B499-157BF69D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90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F4B9D-ACE1-443A-8251-3A6462C5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CEE55A-A75D-4054-B11C-9CEF08870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F9D5C8-FE94-41A9-885B-1DDB04C7D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22B88D-6709-475E-B968-CB19EFEE8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870E4C-7E76-4E2C-B98D-A0C29BFE6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8FA5BA-30C3-42C2-B2EB-1C6E6D6E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441FBF-6B8D-4610-A128-2E1BD955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74A3A9-6206-4F0A-8856-9FF00025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64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C66A6-1157-4FE0-B55F-88014BCB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CCEBC6-A5D0-4A64-96C1-288655F8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429DA0-71CF-4B60-8499-C14EDDC2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834EFF-40AA-4566-897F-0215395F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74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2568D9-41CD-46BB-AFE9-F083103C8DA0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8CC38A-F609-47F4-8D12-D2E70591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6EAEFA-CEC2-4548-9A8A-3D62B010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A77013-358B-48F0-B2A1-0B97D20F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897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8CC38A-F609-47F4-8D12-D2E70591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6EAEFA-CEC2-4548-9A8A-3D62B010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A77013-358B-48F0-B2A1-0B97D20F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9F666-F6EC-4E32-9888-70CA4567B46B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426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400A7-08ED-45C1-AC11-BDAA40FF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E92E2-3BF8-4F07-A718-23A257C8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69255-66DB-473E-8797-A215B2A6A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C679AF-CC21-4E12-A2D8-3CAB7F4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74F1E6-3D97-48FD-927A-DAC5EACC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3F2185-27B9-4671-8015-337E0BC0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0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42E9E1-3086-49D9-AABF-38195394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B287B7-56FE-4A71-830C-55AE0A804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36AEB-7566-4822-9A8A-FDC7F6E46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3833-C20C-438D-9470-1682749CF8B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43C58-4839-47F6-B361-0AE9D95B9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A3F6C-1C09-4C33-9FD0-0DF4C58E0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33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3" Type="http://schemas.openxmlformats.org/officeDocument/2006/relationships/slideLayout" Target="../slideLayouts/slideLayout8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5.jpeg"></Relationship><Relationship Id="rId3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chart" Target="../charts/chart1.xml"></Relationship><Relationship Id="rId2" Type="http://schemas.openxmlformats.org/officeDocument/2006/relationships/chart" Target="../charts/chart2.xml"></Relationship><Relationship Id="rId4" Type="http://schemas.openxmlformats.org/officeDocument/2006/relationships/image" Target="../media/fImage647524701119.png"></Relationship><Relationship Id="rId5" Type="http://schemas.openxmlformats.org/officeDocument/2006/relationships/image" Target="../media/fImage101554741168.png"></Relationship><Relationship Id="rId6" Type="http://schemas.openxmlformats.org/officeDocument/2006/relationships/image" Target="../media/fImage133624768282.png"></Relationship><Relationship Id="rId7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581425527089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image14.jpeg"></Relationship><Relationship Id="rId3" Type="http://schemas.openxmlformats.org/officeDocument/2006/relationships/slideLayout" Target="../slideLayouts/slideLayout7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2.jpeg"></Relationship><Relationship Id="rId3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3.jpeg"></Relationship><Relationship Id="rId3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124436583624.jpeg"></Relationship><Relationship Id="rId2" Type="http://schemas.openxmlformats.org/officeDocument/2006/relationships/image" Target="../media/fImage3928599154.png"></Relationship><Relationship Id="rId3" Type="http://schemas.openxmlformats.org/officeDocument/2006/relationships/image" Target="../media/fImage29508603788.png"></Relationship><Relationship Id="rId4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1244363859045.jpeg"></Relationship><Relationship Id="rId2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16.svg"></Relationship><Relationship Id="rId7" Type="http://schemas.openxmlformats.org/officeDocument/2006/relationships/image" Target="../media/image20.svg"></Relationship><Relationship Id="rId5" Type="http://schemas.openxmlformats.org/officeDocument/2006/relationships/image" Target="../media/image18.svg"></Relationship><Relationship Id="rId8" Type="http://schemas.openxmlformats.org/officeDocument/2006/relationships/image" Target="../media/fImage141403598591.png"></Relationship><Relationship Id="rId9" Type="http://schemas.openxmlformats.org/officeDocument/2006/relationships/image" Target="../media/fImage78247360318.png"></Relationship><Relationship Id="rId10" Type="http://schemas.openxmlformats.org/officeDocument/2006/relationships/image" Target="../media/fImage295083616222.png"></Relationship><Relationship Id="rId11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4.jpeg"></Relationship><Relationship Id="rId3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E4388D-4A18-4268-AD31-1F52669DD0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>
            <a:spLocks/>
          </p:cNvSpPr>
          <p:nvPr/>
        </p:nvSpPr>
        <p:spPr>
          <a:xfrm rot="0">
            <a:off x="1085215" y="1205230"/>
            <a:ext cx="1311275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spc="-290">
                <a:solidFill>
                  <a:schemeClr val="tx1">
                    <a:lumMod val="75000"/>
                    <a:lumOff val="25000"/>
                  </a:schemeClr>
                </a:solidFill>
                <a:latin typeface="210 굴림OTF 090" charset="0"/>
                <a:ea typeface="210 굴림OTF 090" charset="0"/>
              </a:rPr>
              <a:t>야구 데이터와 세이버 매트릭스를 위한 웹 개발</a:t>
            </a:r>
            <a:endParaRPr lang="ko-KR" altLang="en-US" sz="3600">
              <a:solidFill>
                <a:schemeClr val="tx1">
                  <a:lumMod val="75000"/>
                  <a:lumOff val="25000"/>
                </a:schemeClr>
              </a:solidFill>
              <a:latin typeface="210 굴림OTF 090" charset="0"/>
              <a:ea typeface="210 굴림OTF 090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 rot="0">
            <a:off x="1856740" y="2836545"/>
            <a:ext cx="545465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spc="-140">
                <a:solidFill>
                  <a:schemeClr val="bg2">
                    <a:lumMod val="25000"/>
                  </a:schemeClr>
                </a:solidFill>
                <a:latin typeface="210 굴림OTF 090" charset="0"/>
                <a:ea typeface="210 굴림OTF 090" charset="0"/>
              </a:rPr>
              <a:t>지도 교수 : 한광덕 교수님</a:t>
            </a:r>
            <a:endParaRPr lang="ko-KR" altLang="en-US" sz="2400">
              <a:solidFill>
                <a:schemeClr val="bg2">
                  <a:lumMod val="25000"/>
                </a:schemeClr>
              </a:solidFill>
              <a:latin typeface="210 굴림OTF 090" charset="0"/>
              <a:ea typeface="210 굴림OTF 090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 rot="0">
            <a:off x="10393045" y="6409055"/>
            <a:ext cx="1673225" cy="30734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400"/>
              <a:t>201479017 김세중</a:t>
            </a:r>
            <a:endParaRPr lang="ko-KR" altLang="en-US" sz="140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F8A885C-1943-4536-84F9-D910CFAC10E7}"/>
              </a:ext>
            </a:extLst>
          </p:cNvPr>
          <p:cNvGrpSpPr/>
          <p:nvPr/>
        </p:nvGrpSpPr>
        <p:grpSpPr>
          <a:xfrm>
            <a:off x="1184275" y="1968500"/>
            <a:ext cx="11007725" cy="198120"/>
            <a:chOff x="1184275" y="1968500"/>
            <a:chExt cx="11007725" cy="19812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E5396EA-7A7A-432E-9ED4-E47E78E38321}"/>
                </a:ext>
              </a:extLst>
            </p:cNvPr>
            <p:cNvCxnSpPr/>
            <p:nvPr/>
          </p:nvCxnSpPr>
          <p:spPr>
            <a:xfrm>
              <a:off x="1203325" y="2053590"/>
              <a:ext cx="1098867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A1F8B3A-A6E5-4A16-98B0-4A595CA27350}"/>
                </a:ext>
              </a:extLst>
            </p:cNvPr>
            <p:cNvSpPr/>
            <p:nvPr/>
          </p:nvSpPr>
          <p:spPr>
            <a:xfrm>
              <a:off x="1184275" y="1968500"/>
              <a:ext cx="4605655" cy="1981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텍스트 상자 7"/>
          <p:cNvSpPr txBox="1">
            <a:spLocks/>
          </p:cNvSpPr>
          <p:nvPr/>
        </p:nvSpPr>
        <p:spPr>
          <a:xfrm rot="0">
            <a:off x="1179830" y="2169795"/>
            <a:ext cx="7688580" cy="4318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200">
                <a:latin typeface="210 공중전화OTF Bold" charset="0"/>
                <a:ea typeface="210 공중전화OTF Bold" charset="0"/>
              </a:rPr>
              <a:t>Web Application for Baseball Data and Saber Metrics</a:t>
            </a:r>
            <a:endParaRPr lang="ko-KR" altLang="en-US" sz="2200">
              <a:latin typeface="210 공중전화OTF Bold" charset="0"/>
              <a:ea typeface="210 공중전화OTF Bold" charset="0"/>
            </a:endParaRPr>
          </a:p>
        </p:txBody>
      </p:sp>
      <p:sp>
        <p:nvSpPr>
          <p:cNvPr id="11" name="텍스트 상자 8"/>
          <p:cNvSpPr txBox="1">
            <a:spLocks/>
          </p:cNvSpPr>
          <p:nvPr/>
        </p:nvSpPr>
        <p:spPr>
          <a:xfrm rot="0">
            <a:off x="1858010" y="3356610"/>
            <a:ext cx="545465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spc="-140">
                <a:solidFill>
                  <a:schemeClr val="bg2">
                    <a:lumMod val="25000"/>
                  </a:schemeClr>
                </a:solidFill>
                <a:latin typeface="210 굴림OTF 090" charset="0"/>
                <a:ea typeface="210 굴림OTF 090" charset="0"/>
              </a:rPr>
              <a:t>학과 : 컴퓨터 공학과</a:t>
            </a:r>
            <a:endParaRPr lang="ko-KR" altLang="en-US" sz="2400">
              <a:solidFill>
                <a:schemeClr val="bg2">
                  <a:lumMod val="25000"/>
                </a:schemeClr>
              </a:solidFill>
              <a:latin typeface="210 굴림OTF 090" charset="0"/>
              <a:ea typeface="210 굴림OTF 090" charset="0"/>
            </a:endParaRPr>
          </a:p>
        </p:txBody>
      </p:sp>
      <p:sp>
        <p:nvSpPr>
          <p:cNvPr id="12" name="텍스트 상자 9"/>
          <p:cNvSpPr txBox="1">
            <a:spLocks/>
          </p:cNvSpPr>
          <p:nvPr/>
        </p:nvSpPr>
        <p:spPr>
          <a:xfrm rot="0">
            <a:off x="1859280" y="3852545"/>
            <a:ext cx="545465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spc="-140">
                <a:solidFill>
                  <a:schemeClr val="bg2">
                    <a:lumMod val="25000"/>
                  </a:schemeClr>
                </a:solidFill>
                <a:latin typeface="210 굴림OTF 090" charset="0"/>
                <a:ea typeface="210 굴림OTF 090" charset="0"/>
              </a:rPr>
              <a:t>연락처 : 010 - 6334 - 8324</a:t>
            </a:r>
            <a:endParaRPr lang="ko-KR" altLang="en-US" sz="2400">
              <a:solidFill>
                <a:schemeClr val="bg2">
                  <a:lumMod val="25000"/>
                </a:schemeClr>
              </a:solidFill>
              <a:latin typeface="210 굴림OTF 090" charset="0"/>
              <a:ea typeface="210 굴림OTF 09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16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85"/>
            <a:ext cx="72009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90" y="743585"/>
            <a:ext cx="287972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90" y="100965"/>
            <a:ext cx="2461895" cy="522604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spc="-14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charset="0"/>
              </a:rPr>
              <a:t>졸업 작품의 장점</a:t>
            </a:r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나눔스퀘어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640" y="175895"/>
            <a:ext cx="440690" cy="30734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/>
              <a:t>2.2</a:t>
            </a:r>
            <a:endParaRPr lang="ko-KR" altLang="en-US" sz="1400"/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 rot="0">
            <a:off x="457200" y="1400810"/>
            <a:ext cx="5551805" cy="480568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" name="모서리가 둥근 직사각형 44"/>
          <p:cNvSpPr>
            <a:spLocks/>
          </p:cNvSpPr>
          <p:nvPr/>
        </p:nvSpPr>
        <p:spPr>
          <a:xfrm rot="0">
            <a:off x="709930" y="2948940"/>
            <a:ext cx="4923790" cy="39687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A889ED8-D0B2-438D-B602-5E6CE9DFAC87}"/>
              </a:ext>
            </a:extLst>
          </p:cNvPr>
          <p:cNvGrpSpPr/>
          <p:nvPr/>
        </p:nvGrpSpPr>
        <p:grpSpPr>
          <a:xfrm>
            <a:off x="708660" y="2948940"/>
            <a:ext cx="3959225" cy="396240"/>
            <a:chOff x="708660" y="2948940"/>
            <a:chExt cx="3959225" cy="396240"/>
          </a:xfrm>
          <a:solidFill>
            <a:schemeClr val="accent1"/>
          </a:solidFill>
        </p:grpSpPr>
        <p:sp>
          <p:nvSpPr>
            <p:cNvPr id="19" name="모서리가 둥근 직사각형 58"/>
            <p:cNvSpPr>
              <a:spLocks/>
            </p:cNvSpPr>
            <p:nvPr/>
          </p:nvSpPr>
          <p:spPr>
            <a:xfrm rot="0">
              <a:off x="708660" y="2948940"/>
              <a:ext cx="2581910" cy="396875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0" name="직사각형 19"/>
            <p:cNvSpPr>
              <a:spLocks/>
            </p:cNvSpPr>
            <p:nvPr/>
          </p:nvSpPr>
          <p:spPr>
            <a:xfrm rot="0">
              <a:off x="1009650" y="2948940"/>
              <a:ext cx="3658870" cy="396875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21" name="모서리가 둥근 직사각형 46"/>
          <p:cNvSpPr>
            <a:spLocks/>
          </p:cNvSpPr>
          <p:nvPr/>
        </p:nvSpPr>
        <p:spPr>
          <a:xfrm rot="0">
            <a:off x="709930" y="4660900"/>
            <a:ext cx="4923790" cy="39687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2"/>
            </a:fgClr>
            <a:bgClr>
              <a:schemeClr val="bg1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BA0E7EA-2CBE-45DE-A475-5443FAABFC9C}"/>
              </a:ext>
            </a:extLst>
          </p:cNvPr>
          <p:cNvGrpSpPr/>
          <p:nvPr/>
        </p:nvGrpSpPr>
        <p:grpSpPr>
          <a:xfrm>
            <a:off x="709930" y="4660900"/>
            <a:ext cx="3094355" cy="396240"/>
            <a:chOff x="709930" y="4660900"/>
            <a:chExt cx="3094355" cy="396240"/>
          </a:xfrm>
          <a:solidFill>
            <a:schemeClr val="accent2"/>
          </a:solidFill>
        </p:grpSpPr>
        <p:sp>
          <p:nvSpPr>
            <p:cNvPr id="23" name="모서리가 둥근 직사각형 56"/>
            <p:cNvSpPr>
              <a:spLocks/>
            </p:cNvSpPr>
            <p:nvPr/>
          </p:nvSpPr>
          <p:spPr>
            <a:xfrm rot="0">
              <a:off x="709930" y="4660900"/>
              <a:ext cx="3007995" cy="396875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4" name="직사각형 23"/>
            <p:cNvSpPr>
              <a:spLocks/>
            </p:cNvSpPr>
            <p:nvPr/>
          </p:nvSpPr>
          <p:spPr>
            <a:xfrm rot="0">
              <a:off x="991235" y="4660900"/>
              <a:ext cx="2813050" cy="396875"/>
            </a:xfrm>
            <a:prstGeom prst="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25" name="TextBox 24"/>
          <p:cNvSpPr txBox="1">
            <a:spLocks/>
          </p:cNvSpPr>
          <p:nvPr/>
        </p:nvSpPr>
        <p:spPr>
          <a:xfrm rot="0">
            <a:off x="3384550" y="4092575"/>
            <a:ext cx="67818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60.0</a:t>
            </a:r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이등변 삼각형 25"/>
          <p:cNvSpPr>
            <a:spLocks/>
          </p:cNvSpPr>
          <p:nvPr/>
        </p:nvSpPr>
        <p:spPr>
          <a:xfrm rot="0" flipV="1">
            <a:off x="3743325" y="4451985"/>
            <a:ext cx="113030" cy="106680"/>
          </a:xfrm>
          <a:prstGeom prst="triangle"/>
          <a:solidFill>
            <a:schemeClr val="bg2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 rot="0">
            <a:off x="4326255" y="2390775"/>
            <a:ext cx="66421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80.0</a:t>
            </a:r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이등변 삼각형 27"/>
          <p:cNvSpPr>
            <a:spLocks/>
          </p:cNvSpPr>
          <p:nvPr/>
        </p:nvSpPr>
        <p:spPr>
          <a:xfrm rot="0" flipV="1">
            <a:off x="4629150" y="2705100"/>
            <a:ext cx="113030" cy="106680"/>
          </a:xfrm>
          <a:prstGeom prst="triangle"/>
          <a:solidFill>
            <a:schemeClr val="bg2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>
            <a:spLocks/>
          </p:cNvSpPr>
          <p:nvPr/>
        </p:nvSpPr>
        <p:spPr>
          <a:xfrm rot="0">
            <a:off x="6252845" y="2108200"/>
            <a:ext cx="5535295" cy="1417955"/>
          </a:xfrm>
          <a:prstGeom prst="rect"/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 rot="0">
            <a:off x="6261100" y="3802380"/>
            <a:ext cx="5535295" cy="1417955"/>
          </a:xfrm>
          <a:prstGeom prst="rect"/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0" name="직사각형 39"/>
          <p:cNvSpPr>
            <a:spLocks/>
          </p:cNvSpPr>
          <p:nvPr/>
        </p:nvSpPr>
        <p:spPr>
          <a:xfrm rot="0">
            <a:off x="6252845" y="2108200"/>
            <a:ext cx="1004570" cy="1417955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1" name="직사각형 40"/>
          <p:cNvSpPr>
            <a:spLocks/>
          </p:cNvSpPr>
          <p:nvPr/>
        </p:nvSpPr>
        <p:spPr>
          <a:xfrm rot="0">
            <a:off x="6252845" y="3802380"/>
            <a:ext cx="1004570" cy="1417955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3" name="TextBox 42"/>
          <p:cNvSpPr txBox="1">
            <a:spLocks/>
          </p:cNvSpPr>
          <p:nvPr/>
        </p:nvSpPr>
        <p:spPr>
          <a:xfrm rot="0">
            <a:off x="6487795" y="2444115"/>
            <a:ext cx="552450" cy="7073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4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/>
          <p:cNvSpPr txBox="1">
            <a:spLocks/>
          </p:cNvSpPr>
          <p:nvPr/>
        </p:nvSpPr>
        <p:spPr>
          <a:xfrm rot="0">
            <a:off x="6487795" y="4147185"/>
            <a:ext cx="552450" cy="7073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4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6FB498-EC8D-40F7-90A7-E9BE64519460}"/>
              </a:ext>
            </a:extLst>
          </p:cNvPr>
          <p:cNvSpPr txBox="1"/>
          <p:nvPr/>
        </p:nvSpPr>
        <p:spPr>
          <a:xfrm>
            <a:off x="6474460" y="5132070"/>
            <a:ext cx="579755" cy="70739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endParaRPr lang="ko-KR" altLang="en-US" sz="4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/>
          <p:cNvSpPr txBox="1">
            <a:spLocks/>
          </p:cNvSpPr>
          <p:nvPr/>
        </p:nvSpPr>
        <p:spPr>
          <a:xfrm rot="0">
            <a:off x="7414895" y="2392045"/>
            <a:ext cx="4217670" cy="8312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latinLnBrk="0">
              <a:buFontTx/>
              <a:buNone/>
            </a:pPr>
            <a:r>
              <a:rPr lang="ko-KR" altLang="en-US" sz="1600" spc="-140">
                <a:solidFill>
                  <a:schemeClr val="tx1">
                    <a:lumMod val="75000"/>
                    <a:lumOff val="25000"/>
                  </a:schemeClr>
                </a:solidFill>
              </a:rPr>
              <a:t>정적인 홈페이지가 아니라 유동적인 홈페이지를 통해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 latinLnBrk="0">
              <a:buFontTx/>
              <a:buNone/>
            </a:pPr>
            <a:r>
              <a:rPr lang="ko-KR" altLang="en-US" sz="1600" spc="-140">
                <a:solidFill>
                  <a:schemeClr val="tx1">
                    <a:lumMod val="75000"/>
                    <a:lumOff val="25000"/>
                  </a:schemeClr>
                </a:solidFill>
              </a:rPr>
              <a:t>데이터베이스에 추가하는 것만으로 홈페이지의 데이터를 직접 관리할 수 있다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/>
          <p:cNvSpPr txBox="1">
            <a:spLocks/>
          </p:cNvSpPr>
          <p:nvPr/>
        </p:nvSpPr>
        <p:spPr>
          <a:xfrm rot="0">
            <a:off x="7414895" y="4081779"/>
            <a:ext cx="4217670" cy="8312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latinLnBrk="0">
              <a:buFontTx/>
              <a:buNone/>
            </a:pPr>
            <a:r>
              <a:rPr lang="ko-KR" altLang="en-US" sz="1600" spc="-140">
                <a:solidFill>
                  <a:schemeClr val="tx1">
                    <a:lumMod val="75000"/>
                    <a:lumOff val="25000"/>
                  </a:schemeClr>
                </a:solidFill>
              </a:rPr>
              <a:t>야구라는 종목에서 중요한 통계 분석 분야를 채택하여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 latinLnBrk="0">
              <a:buFontTx/>
              <a:buNone/>
            </a:pPr>
            <a:r>
              <a:rPr lang="ko-KR" altLang="en-US" sz="1600" spc="-140">
                <a:solidFill>
                  <a:schemeClr val="tx1">
                    <a:lumMod val="75000"/>
                    <a:lumOff val="25000"/>
                  </a:schemeClr>
                </a:solidFill>
              </a:rPr>
              <a:t>최근의 인터넷 시장의 동향을 잘 파악한 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 latinLnBrk="0">
              <a:buFontTx/>
              <a:buNone/>
            </a:pPr>
            <a:r>
              <a:rPr lang="ko-KR" altLang="en-US" sz="1600" spc="-140">
                <a:solidFill>
                  <a:schemeClr val="tx1">
                    <a:lumMod val="75000"/>
                    <a:lumOff val="25000"/>
                  </a:schemeClr>
                </a:solidFill>
              </a:rPr>
              <a:t>웹 애플리케이션을 구성할 수 있다.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46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487680" y="508000"/>
            <a:ext cx="1979930" cy="198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 rot="0">
            <a:off x="454025" y="2580640"/>
            <a:ext cx="3048635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Chapter 3 </a:t>
            </a:r>
            <a:endParaRPr lang="ko-KR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51C6E1-DEA6-4B59-9D3C-C93B9FA62F76}"/>
              </a:ext>
            </a:extLst>
          </p:cNvPr>
          <p:cNvSpPr txBox="1"/>
          <p:nvPr/>
        </p:nvSpPr>
        <p:spPr>
          <a:xfrm>
            <a:off x="454025" y="3256915"/>
            <a:ext cx="4361180" cy="70739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000" spc="-290">
                <a:solidFill>
                  <a:schemeClr val="tx1">
                    <a:lumMod val="75000"/>
                    <a:lumOff val="25000"/>
                  </a:schemeClr>
                </a:solidFill>
              </a:rPr>
              <a:t>개발 목표 및 개발 내용</a:t>
            </a:r>
            <a:endParaRPr lang="ko-KR" altLang="en-US" sz="4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FEB499-3B1E-4A22-811E-50D60022EC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635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5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85"/>
            <a:ext cx="72009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rot="0">
            <a:off x="720090" y="743585"/>
            <a:ext cx="1461770" cy="635"/>
          </a:xfrm>
          <a:prstGeom prst="line"/>
          <a:ln w="571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90" y="100965"/>
            <a:ext cx="1477010" cy="522604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spc="-14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charset="0"/>
              </a:rPr>
              <a:t>개발 목표</a:t>
            </a:r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나눔스퀘어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640" y="175895"/>
            <a:ext cx="440690" cy="30734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/>
              <a:t>3.1</a:t>
            </a:r>
            <a:endParaRPr lang="ko-KR" altLang="en-US" sz="1400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89E1647B-1DDE-4F93-A806-1BCBEEABBF73}"/>
              </a:ext>
            </a:extLst>
          </p:cNvPr>
          <p:cNvSpPr/>
          <p:nvPr/>
        </p:nvSpPr>
        <p:spPr>
          <a:xfrm rot="5400000">
            <a:off x="1165860" y="2326640"/>
            <a:ext cx="1965325" cy="1965325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/>
          <p:cNvSpPr>
            <a:spLocks/>
          </p:cNvSpPr>
          <p:nvPr/>
        </p:nvSpPr>
        <p:spPr>
          <a:xfrm rot="0">
            <a:off x="1165860" y="2326640"/>
            <a:ext cx="1965960" cy="1965960"/>
          </a:xfrm>
          <a:prstGeom prst="arc">
            <a:avLst>
              <a:gd name="adj1" fmla="val 5320067"/>
              <a:gd name="adj2" fmla="val 3084350"/>
            </a:avLst>
          </a:prstGeom>
          <a:ln w="3810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B88A8A-A1F4-4A8C-A8B2-28E5BF5B320B}"/>
              </a:ext>
            </a:extLst>
          </p:cNvPr>
          <p:cNvSpPr txBox="1"/>
          <p:nvPr/>
        </p:nvSpPr>
        <p:spPr>
          <a:xfrm>
            <a:off x="1648460" y="3016885"/>
            <a:ext cx="999489" cy="58420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200" b="1">
                <a:solidFill>
                  <a:srgbClr val="40474D"/>
                </a:solidFill>
              </a:rPr>
              <a:t>90%</a:t>
            </a:r>
            <a:endParaRPr lang="ko-KR" altLang="en-US" sz="3200" b="1">
              <a:solidFill>
                <a:srgbClr val="40474D"/>
              </a:solidFill>
            </a:endParaRPr>
          </a:p>
        </p:txBody>
      </p:sp>
      <p:sp>
        <p:nvSpPr>
          <p:cNvPr id="25" name="テキスト ボックス 17"/>
          <p:cNvSpPr txBox="1">
            <a:spLocks/>
          </p:cNvSpPr>
          <p:nvPr/>
        </p:nvSpPr>
        <p:spPr>
          <a:xfrm rot="0">
            <a:off x="331470" y="5448935"/>
            <a:ext cx="3741420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latin typeface="나눔스퀘어" charset="0"/>
              </a:rPr>
              <a:t>데이터 분석과 웹 애플리케이션의 연동</a:t>
            </a:r>
            <a:endParaRPr lang="ko-KR" altLang="en-US">
              <a:latin typeface="나눔스퀘어" charset="0"/>
            </a:endParaRPr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EE878AC8-29B2-4344-9BC3-968DCBE737CC}"/>
              </a:ext>
            </a:extLst>
          </p:cNvPr>
          <p:cNvSpPr/>
          <p:nvPr/>
        </p:nvSpPr>
        <p:spPr>
          <a:xfrm rot="5400000">
            <a:off x="5147945" y="2326640"/>
            <a:ext cx="1965325" cy="1965325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호 26"/>
          <p:cNvSpPr>
            <a:spLocks/>
          </p:cNvSpPr>
          <p:nvPr/>
        </p:nvSpPr>
        <p:spPr>
          <a:xfrm rot="0">
            <a:off x="5147945" y="2326640"/>
            <a:ext cx="1965960" cy="1965960"/>
          </a:xfrm>
          <a:prstGeom prst="arc">
            <a:avLst>
              <a:gd name="adj1" fmla="val 5320067"/>
              <a:gd name="adj2" fmla="val 18302934"/>
            </a:avLst>
          </a:prstGeom>
          <a:ln w="381000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B08AED-919F-4836-8C87-F12B90CFD9F0}"/>
              </a:ext>
            </a:extLst>
          </p:cNvPr>
          <p:cNvSpPr txBox="1"/>
          <p:nvPr/>
        </p:nvSpPr>
        <p:spPr>
          <a:xfrm>
            <a:off x="5631180" y="3016885"/>
            <a:ext cx="999489" cy="58420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200" b="1">
                <a:solidFill>
                  <a:srgbClr val="40474D"/>
                </a:solidFill>
              </a:rPr>
              <a:t>55%</a:t>
            </a:r>
            <a:endParaRPr lang="ko-KR" altLang="en-US" sz="3200" b="1">
              <a:solidFill>
                <a:srgbClr val="40474D"/>
              </a:solidFill>
            </a:endParaRPr>
          </a:p>
        </p:txBody>
      </p:sp>
      <p:sp>
        <p:nvSpPr>
          <p:cNvPr id="29" name="テキスト ボックス 17"/>
          <p:cNvSpPr txBox="1">
            <a:spLocks/>
          </p:cNvSpPr>
          <p:nvPr/>
        </p:nvSpPr>
        <p:spPr>
          <a:xfrm rot="0">
            <a:off x="4998085" y="5448935"/>
            <a:ext cx="2433955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latin typeface="나눔스퀘어" charset="0"/>
              </a:rPr>
              <a:t>최신의 인터넷 동향 파악</a:t>
            </a:r>
            <a:endParaRPr lang="ko-KR" altLang="en-US">
              <a:latin typeface="나눔스퀘어" charset="0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rot="0">
            <a:off x="5922010" y="5310505"/>
            <a:ext cx="63055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원호 30">
            <a:extLst>
              <a:ext uri="{FF2B5EF4-FFF2-40B4-BE49-F238E27FC236}">
                <a16:creationId xmlns:a16="http://schemas.microsoft.com/office/drawing/2014/main" id="{25550C97-FBBF-4164-B627-992DF55A6532}"/>
              </a:ext>
            </a:extLst>
          </p:cNvPr>
          <p:cNvSpPr/>
          <p:nvPr/>
        </p:nvSpPr>
        <p:spPr>
          <a:xfrm rot="5400000">
            <a:off x="9130665" y="2326640"/>
            <a:ext cx="1965325" cy="1965325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/>
          <p:cNvSpPr>
            <a:spLocks/>
          </p:cNvSpPr>
          <p:nvPr/>
        </p:nvSpPr>
        <p:spPr>
          <a:xfrm rot="0">
            <a:off x="9130665" y="2326640"/>
            <a:ext cx="1965960" cy="1965960"/>
          </a:xfrm>
          <a:prstGeom prst="arc">
            <a:avLst>
              <a:gd name="adj1" fmla="val 5320067"/>
              <a:gd name="adj2" fmla="val 14016313"/>
            </a:avLst>
          </a:prstGeom>
          <a:ln w="38100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C065B5-0FCD-4224-A848-B1467CBB5E69}"/>
              </a:ext>
            </a:extLst>
          </p:cNvPr>
          <p:cNvSpPr txBox="1"/>
          <p:nvPr/>
        </p:nvSpPr>
        <p:spPr>
          <a:xfrm>
            <a:off x="9610090" y="3016885"/>
            <a:ext cx="1007110" cy="58420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200" b="1">
                <a:solidFill>
                  <a:srgbClr val="40474D"/>
                </a:solidFill>
              </a:rPr>
              <a:t>40%</a:t>
            </a:r>
            <a:endParaRPr lang="ko-KR" altLang="en-US" sz="3200" b="1">
              <a:solidFill>
                <a:srgbClr val="40474D"/>
              </a:solidFill>
            </a:endParaRPr>
          </a:p>
        </p:txBody>
      </p:sp>
      <p:sp>
        <p:nvSpPr>
          <p:cNvPr id="34" name="テキスト ボックス 17">
            <a:extLst>
              <a:ext uri="{FF2B5EF4-FFF2-40B4-BE49-F238E27FC236}">
                <a16:creationId xmlns:a16="http://schemas.microsoft.com/office/drawing/2014/main" id="{732F5629-138B-4E80-B90C-4029C7372E6C}"/>
              </a:ext>
            </a:extLst>
          </p:cNvPr>
          <p:cNvSpPr txBox="1"/>
          <p:nvPr/>
        </p:nvSpPr>
        <p:spPr>
          <a:xfrm>
            <a:off x="9051290" y="5448935"/>
            <a:ext cx="216979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latin typeface="나눔스퀘어" charset="0"/>
              </a:rPr>
              <a:t>유동적 홈페이지 개발</a:t>
            </a:r>
            <a:endParaRPr lang="ko-KR" altLang="en-US">
              <a:latin typeface="나눔스퀘어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rot="0">
            <a:off x="9892665" y="5310505"/>
            <a:ext cx="63055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7AAE5B-201B-4BFA-B496-B4D9ADF85B63}"/>
              </a:ext>
            </a:extLst>
          </p:cNvPr>
          <p:cNvSpPr/>
          <p:nvPr/>
        </p:nvSpPr>
        <p:spPr>
          <a:xfrm rot="5400000">
            <a:off x="2095500" y="4994275"/>
            <a:ext cx="36195" cy="6838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63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85"/>
            <a:ext cx="72009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rot="0">
            <a:off x="720090" y="743585"/>
            <a:ext cx="4504055" cy="635"/>
          </a:xfrm>
          <a:prstGeom prst="line"/>
          <a:ln w="571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90" y="100965"/>
            <a:ext cx="4568190" cy="522604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spc="-14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charset="0"/>
              </a:rPr>
              <a:t>개발 내용 - 소프트웨어 알고리즘</a:t>
            </a:r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나눔스퀘어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640" y="175895"/>
            <a:ext cx="440690" cy="30734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/>
              <a:t>3.2</a:t>
            </a:r>
            <a:endParaRPr lang="ko-KR" altLang="en-US" sz="14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7D66751-7EA4-46CD-A9CF-33264C9B441E}"/>
              </a:ext>
            </a:extLst>
          </p:cNvPr>
          <p:cNvSpPr/>
          <p:nvPr/>
        </p:nvSpPr>
        <p:spPr>
          <a:xfrm>
            <a:off x="605155" y="1744345"/>
            <a:ext cx="3239770" cy="720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9288B89-274E-46C2-960F-954F47C0EDF1}"/>
              </a:ext>
            </a:extLst>
          </p:cNvPr>
          <p:cNvCxnSpPr/>
          <p:nvPr/>
        </p:nvCxnSpPr>
        <p:spPr>
          <a:xfrm>
            <a:off x="605155" y="1753870"/>
            <a:ext cx="32397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17CF3E6-08BB-474C-B756-B920036D139D}"/>
              </a:ext>
            </a:extLst>
          </p:cNvPr>
          <p:cNvSpPr txBox="1"/>
          <p:nvPr/>
        </p:nvSpPr>
        <p:spPr>
          <a:xfrm>
            <a:off x="709930" y="1828165"/>
            <a:ext cx="43942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F632C8-BABD-4434-8AC7-E1A9578B2B55}"/>
              </a:ext>
            </a:extLst>
          </p:cNvPr>
          <p:cNvSpPr txBox="1"/>
          <p:nvPr/>
        </p:nvSpPr>
        <p:spPr>
          <a:xfrm>
            <a:off x="1177925" y="1931035"/>
            <a:ext cx="2473960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pc="-14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charset="0"/>
              </a:rPr>
              <a:t>상품 등록 및 상세 정보 열람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나눔스퀘어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530F8F7-75E5-412E-9ED5-EE75DF61D9FC}"/>
              </a:ext>
            </a:extLst>
          </p:cNvPr>
          <p:cNvSpPr/>
          <p:nvPr/>
        </p:nvSpPr>
        <p:spPr>
          <a:xfrm>
            <a:off x="4472305" y="1755775"/>
            <a:ext cx="3239770" cy="720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FEEA9F0-BE38-4701-9196-A386B5025B06}"/>
              </a:ext>
            </a:extLst>
          </p:cNvPr>
          <p:cNvCxnSpPr/>
          <p:nvPr/>
        </p:nvCxnSpPr>
        <p:spPr>
          <a:xfrm>
            <a:off x="4472305" y="1765300"/>
            <a:ext cx="32397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3650497-3CA7-4EDA-BD90-DBC70D84B1B0}"/>
              </a:ext>
            </a:extLst>
          </p:cNvPr>
          <p:cNvSpPr txBox="1"/>
          <p:nvPr/>
        </p:nvSpPr>
        <p:spPr>
          <a:xfrm>
            <a:off x="4577080" y="1839595"/>
            <a:ext cx="43942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FFB9F4-F3A1-4B1C-A9C8-CA986A4E2E47}"/>
              </a:ext>
            </a:extLst>
          </p:cNvPr>
          <p:cNvSpPr txBox="1"/>
          <p:nvPr/>
        </p:nvSpPr>
        <p:spPr>
          <a:xfrm>
            <a:off x="5045075" y="1942465"/>
            <a:ext cx="1744980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pc="-14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charset="0"/>
              </a:rPr>
              <a:t>데이터베이스 연동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나눔스퀘어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D12C17-D4EC-470D-934D-3E1A1461267C}"/>
              </a:ext>
            </a:extLst>
          </p:cNvPr>
          <p:cNvSpPr/>
          <p:nvPr/>
        </p:nvSpPr>
        <p:spPr>
          <a:xfrm>
            <a:off x="8339455" y="1767205"/>
            <a:ext cx="3239770" cy="720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B5F79FB-DD78-41BE-9C63-3A9451EBCCA6}"/>
              </a:ext>
            </a:extLst>
          </p:cNvPr>
          <p:cNvCxnSpPr/>
          <p:nvPr/>
        </p:nvCxnSpPr>
        <p:spPr>
          <a:xfrm>
            <a:off x="8339455" y="1776730"/>
            <a:ext cx="32397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0101981-9D8E-4626-BFBF-80EF24C40C7D}"/>
              </a:ext>
            </a:extLst>
          </p:cNvPr>
          <p:cNvSpPr txBox="1"/>
          <p:nvPr/>
        </p:nvSpPr>
        <p:spPr>
          <a:xfrm>
            <a:off x="8444230" y="1851025"/>
            <a:ext cx="43942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EFF5EB-FF02-4295-98D3-4EBE76E37E0F}"/>
              </a:ext>
            </a:extLst>
          </p:cNvPr>
          <p:cNvSpPr txBox="1"/>
          <p:nvPr/>
        </p:nvSpPr>
        <p:spPr>
          <a:xfrm>
            <a:off x="8912225" y="1953895"/>
            <a:ext cx="1173480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pc="-14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charset="0"/>
              </a:rPr>
              <a:t>게시판 구성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나눔스퀘어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71BEC70-0D81-4E6D-9153-15E306ECA635}"/>
              </a:ext>
            </a:extLst>
          </p:cNvPr>
          <p:cNvCxnSpPr/>
          <p:nvPr/>
        </p:nvCxnSpPr>
        <p:spPr>
          <a:xfrm>
            <a:off x="605155" y="5912485"/>
            <a:ext cx="32397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B502D7D-EE45-4DCF-8606-8ACB7576645D}"/>
              </a:ext>
            </a:extLst>
          </p:cNvPr>
          <p:cNvCxnSpPr/>
          <p:nvPr/>
        </p:nvCxnSpPr>
        <p:spPr>
          <a:xfrm>
            <a:off x="4472305" y="5920105"/>
            <a:ext cx="32397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27E270D-CF26-4425-8798-F921C41CF8AB}"/>
              </a:ext>
            </a:extLst>
          </p:cNvPr>
          <p:cNvCxnSpPr/>
          <p:nvPr/>
        </p:nvCxnSpPr>
        <p:spPr>
          <a:xfrm>
            <a:off x="8339455" y="5927725"/>
            <a:ext cx="32397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248" descr="/Users/haruka/Library/Group Containers/L48J367XN4.com.infraware.PolarisOffice/EngineTemp/93242/fImage64752470111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6620" y="2794635"/>
            <a:ext cx="2653030" cy="1285875"/>
          </a:xfrm>
          <a:prstGeom prst="rect"/>
          <a:noFill/>
        </p:spPr>
      </p:pic>
      <p:sp>
        <p:nvSpPr>
          <p:cNvPr id="58" name="텍스트 상자 250"/>
          <p:cNvSpPr txBox="1">
            <a:spLocks/>
          </p:cNvSpPr>
          <p:nvPr/>
        </p:nvSpPr>
        <p:spPr>
          <a:xfrm rot="0">
            <a:off x="486410" y="6136640"/>
            <a:ext cx="7531735" cy="4616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sz="1200" i="0" b="0">
                <a:solidFill>
                  <a:srgbClr val="1B1B1B"/>
                </a:solidFill>
                <a:latin typeface="Roboto" charset="0"/>
                <a:ea typeface="Inter" charset="0"/>
              </a:rPr>
              <a:t>MVC</a:t>
            </a:r>
            <a:r>
              <a:rPr sz="1200" i="0" b="0">
                <a:solidFill>
                  <a:srgbClr val="1B1B1B"/>
                </a:solidFill>
                <a:latin typeface="Roboto" charset="0"/>
                <a:ea typeface="Inter" charset="0"/>
              </a:rPr>
              <a:t> (모델-뷰-컨트롤러) 는 사용자 인터페이스, 데이터 및 논리 제어를 구현하는데 널리 사용되는 소프트웨어 디자인 패턴입니다. 소프트웨어의 비즈니스 로직과 화면을 구분하는데 중점을 두고 있습니다.</a:t>
            </a:r>
            <a:endParaRPr lang="ko-KR" altLang="en-US" sz="1400"/>
          </a:p>
        </p:txBody>
      </p:sp>
      <p:sp>
        <p:nvSpPr>
          <p:cNvPr id="59" name="텍스트 상자 251"/>
          <p:cNvSpPr txBox="1">
            <a:spLocks/>
          </p:cNvSpPr>
          <p:nvPr/>
        </p:nvSpPr>
        <p:spPr>
          <a:xfrm rot="0">
            <a:off x="735330" y="4427855"/>
            <a:ext cx="3135630" cy="9531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/>
              <a:t>A 상품을 등록 및 성세 정보를 열람할 수 </a:t>
            </a:r>
            <a:endParaRPr lang="ko-KR" altLang="en-US" sz="1400"/>
          </a:p>
          <a:p>
            <a:pPr marL="0" indent="0" algn="ctr" latinLnBrk="0">
              <a:buFontTx/>
              <a:buNone/>
            </a:pPr>
            <a:r>
              <a:rPr lang="ko-KR" altLang="en-US" sz="1400"/>
              <a:t>있는 기능이 필요하다.</a:t>
            </a:r>
            <a:endParaRPr lang="ko-KR" altLang="en-US" sz="1400"/>
          </a:p>
          <a:p>
            <a:pPr marL="0" indent="0" algn="ctr" latinLnBrk="0">
              <a:buFontTx/>
              <a:buNone/>
            </a:pPr>
            <a:r>
              <a:rPr lang="ko-KR" altLang="en-US" sz="1400"/>
              <a:t>이를 MVC 기법을 통해 서로 데이터를</a:t>
            </a:r>
            <a:endParaRPr lang="ko-KR" altLang="en-US" sz="1400"/>
          </a:p>
          <a:p>
            <a:pPr marL="0" indent="0" algn="ctr" latinLnBrk="0">
              <a:buFontTx/>
              <a:buNone/>
            </a:pPr>
            <a:r>
              <a:rPr lang="ko-KR" altLang="en-US" sz="1400"/>
              <a:t>연결시킨다.</a:t>
            </a:r>
            <a:endParaRPr lang="ko-KR" altLang="en-US" sz="1400"/>
          </a:p>
        </p:txBody>
      </p:sp>
      <p:pic>
        <p:nvPicPr>
          <p:cNvPr id="60" name="그림 252" descr="/Users/haruka/Library/Group Containers/L48J367XN4.com.infraware.PolarisOffice/EngineTemp/93242/fImage10155474116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23485" y="2864485"/>
            <a:ext cx="2146300" cy="1569720"/>
          </a:xfrm>
          <a:prstGeom prst="rect"/>
          <a:noFill/>
        </p:spPr>
      </p:pic>
      <p:sp>
        <p:nvSpPr>
          <p:cNvPr id="61" name="텍스트 상자 253"/>
          <p:cNvSpPr txBox="1">
            <a:spLocks/>
          </p:cNvSpPr>
          <p:nvPr/>
        </p:nvSpPr>
        <p:spPr>
          <a:xfrm rot="0">
            <a:off x="4356100" y="4429125"/>
            <a:ext cx="3135630" cy="13836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/>
              <a:t>데이터베이스 연동을 통해 로그인과</a:t>
            </a:r>
            <a:endParaRPr lang="ko-KR" altLang="en-US" sz="1400"/>
          </a:p>
          <a:p>
            <a:pPr marL="0" indent="0" algn="ctr" latinLnBrk="0">
              <a:buFontTx/>
              <a:buNone/>
            </a:pPr>
            <a:r>
              <a:rPr lang="ko-KR" altLang="en-US" sz="1400"/>
              <a:t>회원가입 기능을 구현한다.</a:t>
            </a:r>
            <a:endParaRPr lang="ko-KR" altLang="en-US" sz="1400"/>
          </a:p>
          <a:p>
            <a:pPr marL="0" indent="0" algn="ctr" latinLnBrk="0">
              <a:buFontTx/>
              <a:buNone/>
            </a:pPr>
            <a:r>
              <a:rPr lang="ko-KR" altLang="en-US" sz="1400"/>
              <a:t>이는 자바 서블릿 시스템을 통해</a:t>
            </a:r>
            <a:endParaRPr lang="ko-KR" altLang="en-US" sz="1400"/>
          </a:p>
          <a:p>
            <a:pPr marL="0" indent="0" algn="ctr" latinLnBrk="0">
              <a:buFontTx/>
              <a:buNone/>
            </a:pPr>
            <a:r>
              <a:rPr lang="ko-KR" altLang="en-US" sz="1400"/>
              <a:t>로그인 버튼을 클릭 시 서블릿 페이지로</a:t>
            </a:r>
            <a:endParaRPr lang="ko-KR" altLang="en-US" sz="1400"/>
          </a:p>
          <a:p>
            <a:pPr marL="0" indent="0" algn="ctr" latinLnBrk="0">
              <a:buFontTx/>
              <a:buNone/>
            </a:pPr>
            <a:r>
              <a:rPr lang="ko-KR" altLang="en-US" sz="1400"/>
              <a:t>데이터를 넘겨서 DBMS에서 관리할 수</a:t>
            </a:r>
            <a:endParaRPr lang="ko-KR" altLang="en-US" sz="1400"/>
          </a:p>
          <a:p>
            <a:pPr marL="0" indent="0" algn="ctr" latinLnBrk="0">
              <a:buFontTx/>
              <a:buNone/>
            </a:pPr>
            <a:r>
              <a:rPr lang="ko-KR" altLang="en-US" sz="1400"/>
              <a:t>있도록 구성한다.</a:t>
            </a:r>
            <a:endParaRPr lang="ko-KR" altLang="en-US" sz="1400"/>
          </a:p>
        </p:txBody>
      </p:sp>
      <p:pic>
        <p:nvPicPr>
          <p:cNvPr id="62" name="그림 254" descr="/Users/haruka/Library/Group Containers/L48J367XN4.com.infraware.PolarisOffice/EngineTemp/93242/fImage13362476828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86495" y="2773045"/>
            <a:ext cx="2332990" cy="1720215"/>
          </a:xfrm>
          <a:prstGeom prst="rect"/>
          <a:noFill/>
        </p:spPr>
      </p:pic>
      <p:sp>
        <p:nvSpPr>
          <p:cNvPr id="63" name="텍스트 상자 257"/>
          <p:cNvSpPr txBox="1">
            <a:spLocks/>
          </p:cNvSpPr>
          <p:nvPr/>
        </p:nvSpPr>
        <p:spPr>
          <a:xfrm rot="0">
            <a:off x="8330565" y="4831080"/>
            <a:ext cx="3135630" cy="522604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/>
              <a:t>MVC와 스프링을 통해</a:t>
            </a:r>
            <a:endParaRPr lang="ko-KR" altLang="en-US" sz="1400"/>
          </a:p>
          <a:p>
            <a:pPr marL="0" indent="0" algn="ctr" latinLnBrk="0">
              <a:buFontTx/>
              <a:buNone/>
            </a:pPr>
            <a:r>
              <a:rPr lang="ko-KR" altLang="en-US" sz="1400"/>
              <a:t>게시판을 구성한다.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6489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85"/>
            <a:ext cx="72009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rot="0">
            <a:off x="720090" y="743585"/>
            <a:ext cx="6072505" cy="635"/>
          </a:xfrm>
          <a:prstGeom prst="line"/>
          <a:ln w="571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90" y="100965"/>
            <a:ext cx="6167120" cy="522604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spc="-14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charset="0"/>
              </a:rPr>
              <a:t>개발내용 - 소프트웨어 알고리즘 간단한 설명</a:t>
            </a:r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나눔스퀘어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640" y="175895"/>
            <a:ext cx="440690" cy="30734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/>
              <a:t>3.3</a:t>
            </a:r>
            <a:endParaRPr lang="ko-KR" altLang="en-US" sz="140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858503C3-3CAB-4DB8-8D09-CFF44A88E090}"/>
              </a:ext>
            </a:extLst>
          </p:cNvPr>
          <p:cNvSpPr/>
          <p:nvPr/>
        </p:nvSpPr>
        <p:spPr>
          <a:xfrm>
            <a:off x="652145" y="4816475"/>
            <a:ext cx="10887710" cy="1437005"/>
          </a:xfrm>
          <a:custGeom>
            <a:avLst/>
            <a:gdLst>
              <a:gd name="connsiteX0" fmla="*/ 0 w 10887800"/>
              <a:gd name="connsiteY0" fmla="*/ 143686 h 1436859"/>
              <a:gd name="connsiteX1" fmla="*/ 143686 w 10887800"/>
              <a:gd name="connsiteY1" fmla="*/ 0 h 1436859"/>
              <a:gd name="connsiteX2" fmla="*/ 10744114 w 10887800"/>
              <a:gd name="connsiteY2" fmla="*/ 0 h 1436859"/>
              <a:gd name="connsiteX3" fmla="*/ 10887800 w 10887800"/>
              <a:gd name="connsiteY3" fmla="*/ 143686 h 1436859"/>
              <a:gd name="connsiteX4" fmla="*/ 10887800 w 10887800"/>
              <a:gd name="connsiteY4" fmla="*/ 1293173 h 1436859"/>
              <a:gd name="connsiteX5" fmla="*/ 10744114 w 10887800"/>
              <a:gd name="connsiteY5" fmla="*/ 1436859 h 1436859"/>
              <a:gd name="connsiteX6" fmla="*/ 143686 w 10887800"/>
              <a:gd name="connsiteY6" fmla="*/ 1436859 h 1436859"/>
              <a:gd name="connsiteX7" fmla="*/ 0 w 10887800"/>
              <a:gd name="connsiteY7" fmla="*/ 1293173 h 1436859"/>
              <a:gd name="connsiteX8" fmla="*/ 0 w 10887800"/>
              <a:gd name="connsiteY8" fmla="*/ 143686 h 143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800" h="1436859">
                <a:moveTo>
                  <a:pt x="0" y="143686"/>
                </a:moveTo>
                <a:cubicBezTo>
                  <a:pt x="0" y="64330"/>
                  <a:pt x="64330" y="0"/>
                  <a:pt x="143686" y="0"/>
                </a:cubicBezTo>
                <a:lnTo>
                  <a:pt x="10744114" y="0"/>
                </a:lnTo>
                <a:cubicBezTo>
                  <a:pt x="10823470" y="0"/>
                  <a:pt x="10887800" y="64330"/>
                  <a:pt x="10887800" y="143686"/>
                </a:cubicBezTo>
                <a:lnTo>
                  <a:pt x="10887800" y="1293173"/>
                </a:lnTo>
                <a:cubicBezTo>
                  <a:pt x="10887800" y="1372529"/>
                  <a:pt x="10823470" y="1436859"/>
                  <a:pt x="10744114" y="1436859"/>
                </a:cubicBezTo>
                <a:lnTo>
                  <a:pt x="143686" y="1436859"/>
                </a:lnTo>
                <a:cubicBezTo>
                  <a:pt x="64330" y="1436859"/>
                  <a:pt x="0" y="1372529"/>
                  <a:pt x="0" y="1293173"/>
                </a:cubicBezTo>
                <a:lnTo>
                  <a:pt x="0" y="143686"/>
                </a:lnTo>
                <a:close/>
              </a:path>
            </a:pathLst>
          </a:cu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2" tIns="327152" rIns="7948612" bIns="327152" numCol="1" spcCol="1270" anchor="ctr" anchorCtr="0">
            <a:noAutofit/>
          </a:bodyPr>
          <a:lstStyle/>
          <a:p>
            <a:pPr marL="0" lvl="0" indent="0" algn="ctr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7990A206-20FB-4AF3-87F1-15279316ED42}"/>
              </a:ext>
            </a:extLst>
          </p:cNvPr>
          <p:cNvSpPr/>
          <p:nvPr/>
        </p:nvSpPr>
        <p:spPr>
          <a:xfrm>
            <a:off x="652145" y="3138805"/>
            <a:ext cx="10887710" cy="1437005"/>
          </a:xfrm>
          <a:custGeom>
            <a:avLst/>
            <a:gdLst>
              <a:gd name="connsiteX0" fmla="*/ 0 w 10887800"/>
              <a:gd name="connsiteY0" fmla="*/ 143686 h 1436859"/>
              <a:gd name="connsiteX1" fmla="*/ 143686 w 10887800"/>
              <a:gd name="connsiteY1" fmla="*/ 0 h 1436859"/>
              <a:gd name="connsiteX2" fmla="*/ 10744114 w 10887800"/>
              <a:gd name="connsiteY2" fmla="*/ 0 h 1436859"/>
              <a:gd name="connsiteX3" fmla="*/ 10887800 w 10887800"/>
              <a:gd name="connsiteY3" fmla="*/ 143686 h 1436859"/>
              <a:gd name="connsiteX4" fmla="*/ 10887800 w 10887800"/>
              <a:gd name="connsiteY4" fmla="*/ 1293173 h 1436859"/>
              <a:gd name="connsiteX5" fmla="*/ 10744114 w 10887800"/>
              <a:gd name="connsiteY5" fmla="*/ 1436859 h 1436859"/>
              <a:gd name="connsiteX6" fmla="*/ 143686 w 10887800"/>
              <a:gd name="connsiteY6" fmla="*/ 1436859 h 1436859"/>
              <a:gd name="connsiteX7" fmla="*/ 0 w 10887800"/>
              <a:gd name="connsiteY7" fmla="*/ 1293173 h 1436859"/>
              <a:gd name="connsiteX8" fmla="*/ 0 w 10887800"/>
              <a:gd name="connsiteY8" fmla="*/ 143686 h 143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800" h="1436859">
                <a:moveTo>
                  <a:pt x="0" y="143686"/>
                </a:moveTo>
                <a:cubicBezTo>
                  <a:pt x="0" y="64330"/>
                  <a:pt x="64330" y="0"/>
                  <a:pt x="143686" y="0"/>
                </a:cubicBezTo>
                <a:lnTo>
                  <a:pt x="10744114" y="0"/>
                </a:lnTo>
                <a:cubicBezTo>
                  <a:pt x="10823470" y="0"/>
                  <a:pt x="10887800" y="64330"/>
                  <a:pt x="10887800" y="143686"/>
                </a:cubicBezTo>
                <a:lnTo>
                  <a:pt x="10887800" y="1293173"/>
                </a:lnTo>
                <a:cubicBezTo>
                  <a:pt x="10887800" y="1372529"/>
                  <a:pt x="10823470" y="1436859"/>
                  <a:pt x="10744114" y="1436859"/>
                </a:cubicBezTo>
                <a:lnTo>
                  <a:pt x="143686" y="1436859"/>
                </a:lnTo>
                <a:cubicBezTo>
                  <a:pt x="64330" y="1436859"/>
                  <a:pt x="0" y="1372529"/>
                  <a:pt x="0" y="1293173"/>
                </a:cubicBezTo>
                <a:lnTo>
                  <a:pt x="0" y="143686"/>
                </a:lnTo>
                <a:close/>
              </a:path>
            </a:pathLst>
          </a:cu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2" tIns="327152" rIns="7948612" bIns="327152" numCol="1" spcCol="1270" anchor="ctr" anchorCtr="0">
            <a:noAutofit/>
          </a:bodyPr>
          <a:lstStyle/>
          <a:p>
            <a:pPr marL="0" lvl="0" indent="0" algn="ctr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5" name="자유형: 도형 24"/>
          <p:cNvSpPr>
            <a:spLocks/>
          </p:cNvSpPr>
          <p:nvPr/>
        </p:nvSpPr>
        <p:spPr>
          <a:xfrm rot="0">
            <a:off x="652145" y="1461135"/>
            <a:ext cx="10888345" cy="1437640"/>
          </a:xfrm>
          <a:custGeom>
            <a:gdLst>
              <a:gd fmla="*/ 0 w 10887801" name="TX0"/>
              <a:gd fmla="*/ 143686 h 1436860" name="TY0"/>
              <a:gd fmla="*/ 143686 w 10887801" name="TX1"/>
              <a:gd fmla="*/ 0 h 1436860" name="TY1"/>
              <a:gd fmla="*/ 10744114 w 10887801" name="TX2"/>
              <a:gd fmla="*/ 0 h 1436860" name="TY2"/>
              <a:gd fmla="*/ 10887800 w 10887801" name="TX3"/>
              <a:gd fmla="*/ 143686 h 1436860" name="TY3"/>
              <a:gd fmla="*/ 10887800 w 10887801" name="TX4"/>
              <a:gd fmla="*/ 1293173 h 1436860" name="TY4"/>
              <a:gd fmla="*/ 10744114 w 10887801" name="TX5"/>
              <a:gd fmla="*/ 1436859 h 1436860" name="TY5"/>
              <a:gd fmla="*/ 143686 w 10887801" name="TX6"/>
              <a:gd fmla="*/ 1436859 h 1436860" name="TY6"/>
              <a:gd fmla="*/ 0 w 10887801" name="TX7"/>
              <a:gd fmla="*/ 1293173 h 1436860" name="TY7"/>
              <a:gd fmla="*/ 0 w 10887801" name="TX8"/>
              <a:gd fmla="*/ 143686 h 1436860" name="TY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0887801" h="1436860">
                <a:moveTo>
                  <a:pt x="0" y="143686"/>
                </a:moveTo>
                <a:cubicBezTo>
                  <a:pt x="0" y="64330"/>
                  <a:pt x="64330" y="0"/>
                  <a:pt x="143686" y="0"/>
                </a:cubicBezTo>
                <a:lnTo>
                  <a:pt x="10744114" y="0"/>
                </a:lnTo>
                <a:cubicBezTo>
                  <a:pt x="10823470" y="0"/>
                  <a:pt x="10887800" y="64330"/>
                  <a:pt x="10887800" y="143686"/>
                </a:cubicBezTo>
                <a:lnTo>
                  <a:pt x="10887800" y="1293173"/>
                </a:lnTo>
                <a:cubicBezTo>
                  <a:pt x="10887800" y="1372529"/>
                  <a:pt x="10823470" y="1436859"/>
                  <a:pt x="10744114" y="1436859"/>
                </a:cubicBezTo>
                <a:lnTo>
                  <a:pt x="143686" y="1436859"/>
                </a:lnTo>
                <a:cubicBezTo>
                  <a:pt x="64330" y="1436859"/>
                  <a:pt x="0" y="1372529"/>
                  <a:pt x="0" y="1293173"/>
                </a:cubicBezTo>
                <a:lnTo>
                  <a:pt x="0" y="143686"/>
                </a:lnTo>
                <a:close/>
              </a:path>
            </a:pathLst>
          </a:custGeom>
        </p:spPr>
        <p:style>
          <a:lnRef idx="0">
            <a:schemeClr val="dk1">
              <a:hueOff val="0"/>
              <a:satOff val="0"/>
              <a:lumOff val="0"/>
            </a:schemeClr>
          </a:lnRef>
          <a:fillRef idx="1">
            <a:schemeClr val="accent2">
              <a:hueOff val="0"/>
              <a:satOff val="0"/>
              <a:lumOff val="0"/>
              <a:tint val="40000"/>
            </a:schemeClr>
          </a:fillRef>
          <a:effectRef idx="0">
            <a:schemeClr val="accent2">
              <a:hueOff val="0"/>
              <a:satOff val="0"/>
              <a:lumOff val="0"/>
              <a:tint val="40000"/>
            </a:schemeClr>
          </a:effectRef>
          <a:fontRef idx="minor">
            <a:schemeClr val="dk1">
              <a:hueOff val="0"/>
              <a:satOff val="0"/>
              <a:lumOff val="0"/>
            </a:schemeClr>
          </a:fontRef>
        </p:style>
        <p:txBody>
          <a:bodyPr wrap="square" lIns="327025" tIns="327025" rIns="7948295" bIns="327025" numCol="1" vert="horz" anchor="ctr">
            <a:noAutofit/>
          </a:bodyPr>
          <a:lstStyle/>
          <a:p>
            <a:pPr marL="0" indent="0" algn="ctr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None/>
            </a:pPr>
            <a:endParaRPr lang="ko-KR" altLang="en-US" sz="4600"/>
          </a:p>
        </p:txBody>
      </p:sp>
      <p:sp>
        <p:nvSpPr>
          <p:cNvPr id="39" name="TextBox 38"/>
          <p:cNvSpPr txBox="1">
            <a:spLocks/>
          </p:cNvSpPr>
          <p:nvPr/>
        </p:nvSpPr>
        <p:spPr>
          <a:xfrm rot="0">
            <a:off x="3579495" y="1856740"/>
            <a:ext cx="4377055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600"/>
              <a:t>상품 등록 및 상세 열람</a:t>
            </a:r>
            <a:endParaRPr lang="ko-KR" altLang="en-US" sz="3600"/>
          </a:p>
        </p:txBody>
      </p:sp>
      <p:sp>
        <p:nvSpPr>
          <p:cNvPr id="58" name="TextBox 57"/>
          <p:cNvSpPr txBox="1">
            <a:spLocks/>
          </p:cNvSpPr>
          <p:nvPr/>
        </p:nvSpPr>
        <p:spPr>
          <a:xfrm rot="0">
            <a:off x="4090035" y="3534410"/>
            <a:ext cx="373253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600"/>
              <a:t>데이터 베이스 연동</a:t>
            </a:r>
            <a:endParaRPr lang="ko-KR" altLang="en-US" sz="3600"/>
          </a:p>
        </p:txBody>
      </p:sp>
      <p:sp>
        <p:nvSpPr>
          <p:cNvPr id="59" name="TextBox 58"/>
          <p:cNvSpPr txBox="1">
            <a:spLocks/>
          </p:cNvSpPr>
          <p:nvPr/>
        </p:nvSpPr>
        <p:spPr>
          <a:xfrm rot="0">
            <a:off x="4876165" y="5211445"/>
            <a:ext cx="2371725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600"/>
              <a:t>게시판 구성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341948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 rot="0">
            <a:off x="720090" y="100965"/>
            <a:ext cx="1404620" cy="522604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spc="-14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charset="0"/>
              </a:rPr>
              <a:t>하드웨어</a:t>
            </a:r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나눔스퀘어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0640" y="175895"/>
            <a:ext cx="440690" cy="30734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/>
              <a:t>3.4</a:t>
            </a:r>
            <a:endParaRPr lang="ko-KR" altLang="en-US" sz="1400"/>
          </a:p>
        </p:txBody>
      </p:sp>
      <p:cxnSp>
        <p:nvCxnSpPr>
          <p:cNvPr id="10" name="Rect 0"/>
          <p:cNvCxnSpPr/>
          <p:nvPr/>
        </p:nvCxnSpPr>
        <p:spPr>
          <a:xfrm rot="0">
            <a:off x="0" y="743585"/>
            <a:ext cx="720725" cy="635"/>
          </a:xfrm>
          <a:prstGeom prst="line"/>
          <a:ln w="63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720090" y="743585"/>
            <a:ext cx="1757045" cy="635"/>
          </a:xfrm>
          <a:prstGeom prst="line"/>
          <a:ln w="571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 0"/>
          <p:cNvSpPr txBox="1">
            <a:spLocks/>
          </p:cNvSpPr>
          <p:nvPr/>
        </p:nvSpPr>
        <p:spPr>
          <a:xfrm rot="0">
            <a:off x="4081145" y="5701665"/>
            <a:ext cx="4029075" cy="461010"/>
          </a:xfrm>
          <a:prstGeom prst="rect"/>
          <a:noFill/>
        </p:spPr>
        <p:txBody>
          <a:bodyPr wrap="none" lIns="91440" tIns="45720" rIns="91440" bIns="45720" numCol="1" vert="horz" anchor="ctr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400" spc="-14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MAC BOOK PRO RETINA 2015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060190" y="1308100"/>
            <a:ext cx="4072255" cy="4072255"/>
          </a:xfrm>
          <a:prstGeom prst="ellipse"/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0" t="16000" r="0" b="0"/>
            </a:stretch>
          </a:blipFill>
          <a:ln w="0">
            <a:noFill/>
            <a:prstDash/>
          </a:ln>
          <a:effectLst>
            <a:glow rad="0">
              <a:srgbClr val="FCCC00"/>
            </a:glow>
            <a:outerShdw sx="100000" sy="100000" blurRad="50800" dist="50800" dir="5400000" rotWithShape="0" algn="ctr">
              <a:srgbClr val="000000">
                <a:alpha val="24965"/>
              </a:srgbClr>
            </a:outerShdw>
            <a:reflection algn="bl" blurRad="0" dir="5400000" stA="0" endPos="65000" sx="100000" sy="-100000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ct 0"/>
          <p:cNvCxnSpPr/>
          <p:nvPr/>
        </p:nvCxnSpPr>
        <p:spPr>
          <a:xfrm rot="0">
            <a:off x="0" y="743585"/>
            <a:ext cx="720725" cy="635"/>
          </a:xfrm>
          <a:prstGeom prst="line"/>
          <a:ln w="63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ect 0"/>
          <p:cNvCxnSpPr/>
          <p:nvPr/>
        </p:nvCxnSpPr>
        <p:spPr>
          <a:xfrm rot="0">
            <a:off x="720090" y="743585"/>
            <a:ext cx="2428875" cy="635"/>
          </a:xfrm>
          <a:prstGeom prst="line"/>
          <a:ln w="571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 0"/>
          <p:cNvSpPr txBox="1">
            <a:spLocks/>
          </p:cNvSpPr>
          <p:nvPr/>
        </p:nvSpPr>
        <p:spPr>
          <a:xfrm rot="0">
            <a:off x="720090" y="100965"/>
            <a:ext cx="1781175" cy="522604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spc="-14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charset="0"/>
              </a:rPr>
              <a:t>소프트웨어 </a:t>
            </a:r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나눔스퀘어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0640" y="175895"/>
            <a:ext cx="440690" cy="30734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/>
              <a:t>3.5</a:t>
            </a:r>
            <a:endParaRPr lang="ko-KR" altLang="en-US" sz="1400"/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3206115" y="1201420"/>
            <a:ext cx="2430145" cy="235077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6151245" y="1201420"/>
            <a:ext cx="2430145" cy="2350770"/>
          </a:xfrm>
          <a:prstGeom prst="rect"/>
          <a:solidFill>
            <a:schemeClr val="accent3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170555" y="4029709"/>
            <a:ext cx="2430145" cy="2350770"/>
          </a:xfrm>
          <a:prstGeom prst="rect"/>
          <a:solidFill>
            <a:schemeClr val="accent4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6151245" y="4029709"/>
            <a:ext cx="2430145" cy="2350770"/>
          </a:xfrm>
          <a:prstGeom prst="rect"/>
          <a:solidFill>
            <a:schemeClr val="accent5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3807460" y="2192020"/>
            <a:ext cx="1155065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</a:rPr>
              <a:t>VSCODE</a:t>
            </a:r>
            <a:endParaRPr lang="ko-KR" altLang="en-US" sz="2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6871970" y="2192020"/>
            <a:ext cx="987425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</a:rPr>
              <a:t>Eclipse</a:t>
            </a:r>
            <a:endParaRPr lang="ko-KR" altLang="en-US" sz="2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3669030" y="4917440"/>
            <a:ext cx="1435100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</a:rPr>
              <a:t>Photoshop</a:t>
            </a:r>
            <a:endParaRPr lang="ko-KR" altLang="en-US" sz="2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6626225" y="4917440"/>
            <a:ext cx="1505585" cy="7067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</a:rPr>
              <a:t>MySQL</a:t>
            </a:r>
            <a:endParaRPr lang="ko-KR" altLang="en-US" sz="200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</a:rPr>
              <a:t>Workbench</a:t>
            </a:r>
            <a:endParaRPr lang="ko-KR" altLang="en-US" sz="200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487680" y="508000"/>
            <a:ext cx="1979930" cy="198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 rot="0">
            <a:off x="454025" y="2580640"/>
            <a:ext cx="2553335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Chapter4</a:t>
            </a:r>
            <a:endParaRPr lang="ko-KR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3BA87-4DF5-46AB-9EDF-1067CF1BD576}"/>
              </a:ext>
            </a:extLst>
          </p:cNvPr>
          <p:cNvSpPr txBox="1"/>
          <p:nvPr/>
        </p:nvSpPr>
        <p:spPr>
          <a:xfrm>
            <a:off x="454025" y="3256915"/>
            <a:ext cx="1878330" cy="70739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000" spc="-290">
                <a:solidFill>
                  <a:schemeClr val="tx1">
                    <a:lumMod val="75000"/>
                    <a:lumOff val="25000"/>
                  </a:schemeClr>
                </a:solidFill>
              </a:rPr>
              <a:t>기대효과</a:t>
            </a:r>
            <a:endParaRPr lang="ko-KR" altLang="en-US" sz="4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F4DE45-A1E3-493B-93F5-3A26CDD30D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23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 rot="0">
            <a:off x="1366520" y="1989455"/>
            <a:ext cx="9472295" cy="286067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600" i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본 졸업 작품은 웹 퍼블리싱 분야인 </a:t>
            </a:r>
            <a:r>
              <a:rPr lang="ko-KR" altLang="en-US" sz="3600" i="1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웹 프론트엔드</a:t>
            </a:r>
            <a:endParaRPr lang="ko-KR" altLang="en-US" sz="3600" i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r>
              <a:rPr lang="ko-KR" altLang="en-US" sz="3600" i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개발자가 되고 싶거나 서버에서 데이터를 관리하는</a:t>
            </a:r>
            <a:endParaRPr lang="ko-KR" altLang="en-US" sz="3600" i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r>
              <a:rPr lang="ko-KR" altLang="en-US" sz="3600" i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웹 </a:t>
            </a:r>
            <a:r>
              <a:rPr lang="ko-KR" altLang="en-US" sz="3600" i="1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백엔드 개발자</a:t>
            </a:r>
            <a:r>
              <a:rPr lang="ko-KR" altLang="en-US" sz="3600" i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가 되고 싶거나 </a:t>
            </a:r>
            <a:endParaRPr lang="ko-KR" altLang="en-US" sz="3600" i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r>
              <a:rPr lang="ko-KR" altLang="en-US" sz="3600" i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두 분야를 동시에 하는 </a:t>
            </a:r>
            <a:r>
              <a:rPr lang="ko-KR" altLang="en-US" sz="3600" i="1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풀 스택 개발자</a:t>
            </a:r>
            <a:r>
              <a:rPr lang="ko-KR" altLang="en-US" sz="3600" i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가 되고 싶은</a:t>
            </a:r>
            <a:endParaRPr lang="ko-KR" altLang="en-US" sz="3600" i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r>
              <a:rPr lang="ko-KR" altLang="en-US" sz="3600" i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사람들에게 훌륭한 예시를 제시할 수 있다</a:t>
            </a:r>
            <a:endParaRPr lang="ko-KR" altLang="en-US" sz="3600" i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양쪽 대괄호 2"/>
          <p:cNvSpPr>
            <a:spLocks/>
          </p:cNvSpPr>
          <p:nvPr/>
        </p:nvSpPr>
        <p:spPr>
          <a:xfrm rot="0">
            <a:off x="330200" y="2147570"/>
            <a:ext cx="11579225" cy="2562860"/>
          </a:xfrm>
          <a:prstGeom prst="bracketPair"/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도형 283"/>
          <p:cNvCxnSpPr/>
          <p:nvPr/>
        </p:nvCxnSpPr>
        <p:spPr>
          <a:xfrm rot="0">
            <a:off x="0" y="743585"/>
            <a:ext cx="720725" cy="635"/>
          </a:xfrm>
          <a:prstGeom prst="line"/>
          <a:ln w="63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도형 284"/>
          <p:cNvCxnSpPr/>
          <p:nvPr/>
        </p:nvCxnSpPr>
        <p:spPr>
          <a:xfrm rot="0">
            <a:off x="720090" y="743585"/>
            <a:ext cx="1391285" cy="635"/>
          </a:xfrm>
          <a:prstGeom prst="line"/>
          <a:ln w="571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285"/>
          <p:cNvSpPr txBox="1">
            <a:spLocks/>
          </p:cNvSpPr>
          <p:nvPr/>
        </p:nvSpPr>
        <p:spPr>
          <a:xfrm rot="0">
            <a:off x="720090" y="100965"/>
            <a:ext cx="1475105" cy="522604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spc="-14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charset="0"/>
              </a:rPr>
              <a:t>기대효과 </a:t>
            </a:r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나눔스퀘어" charset="0"/>
            </a:endParaRPr>
          </a:p>
        </p:txBody>
      </p:sp>
      <p:sp>
        <p:nvSpPr>
          <p:cNvPr id="7" name="텍스트 상자 286"/>
          <p:cNvSpPr txBox="1">
            <a:spLocks/>
          </p:cNvSpPr>
          <p:nvPr/>
        </p:nvSpPr>
        <p:spPr>
          <a:xfrm rot="0">
            <a:off x="40640" y="175895"/>
            <a:ext cx="440690" cy="30734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/>
              <a:t>4.1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121726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 rot="0">
            <a:off x="4486275" y="3103880"/>
            <a:ext cx="3220085" cy="119888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400" spc="-290">
                <a:solidFill>
                  <a:schemeClr val="bg1"/>
                </a:solidFill>
              </a:rPr>
              <a:t>상품 등록 및 상세정보 제공</a:t>
            </a:r>
            <a:endParaRPr lang="ko-KR" altLang="en-US" sz="2400">
              <a:solidFill>
                <a:schemeClr val="bg1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en-US" sz="2400" spc="-290">
                <a:solidFill>
                  <a:schemeClr val="bg1"/>
                </a:solidFill>
              </a:rPr>
              <a:t>로그인 및 회원가입 기능 제공</a:t>
            </a:r>
            <a:endParaRPr lang="ko-KR" altLang="en-US" sz="2400">
              <a:solidFill>
                <a:schemeClr val="bg1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en-US" sz="2400" spc="-290">
                <a:solidFill>
                  <a:schemeClr val="bg1"/>
                </a:solidFill>
              </a:rPr>
              <a:t>게시판 기능 제공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3" name="도형 291"/>
          <p:cNvCxnSpPr/>
          <p:nvPr/>
        </p:nvCxnSpPr>
        <p:spPr>
          <a:xfrm rot="0">
            <a:off x="0" y="743585"/>
            <a:ext cx="720725" cy="635"/>
          </a:xfrm>
          <a:prstGeom prst="line"/>
          <a:ln w="63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도형 292"/>
          <p:cNvCxnSpPr/>
          <p:nvPr/>
        </p:nvCxnSpPr>
        <p:spPr>
          <a:xfrm rot="0">
            <a:off x="720090" y="743585"/>
            <a:ext cx="2428875" cy="635"/>
          </a:xfrm>
          <a:prstGeom prst="line"/>
          <a:ln w="571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293"/>
          <p:cNvSpPr txBox="1">
            <a:spLocks/>
          </p:cNvSpPr>
          <p:nvPr/>
        </p:nvSpPr>
        <p:spPr>
          <a:xfrm rot="0">
            <a:off x="720090" y="100965"/>
            <a:ext cx="794385" cy="522604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spc="-14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charset="0"/>
              </a:rPr>
              <a:t>부록</a:t>
            </a:r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나눔스퀘어" charset="0"/>
            </a:endParaRPr>
          </a:p>
        </p:txBody>
      </p:sp>
      <p:sp>
        <p:nvSpPr>
          <p:cNvPr id="6" name="텍스트 상자 294"/>
          <p:cNvSpPr txBox="1">
            <a:spLocks/>
          </p:cNvSpPr>
          <p:nvPr/>
        </p:nvSpPr>
        <p:spPr>
          <a:xfrm rot="0">
            <a:off x="40640" y="175895"/>
            <a:ext cx="440690" cy="30734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/>
              <a:t>4.2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00857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3011FC-8A03-42B8-8076-A849B5C44D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F87DB08-C7DB-44BA-AB4D-8C651DD413A8}"/>
              </a:ext>
            </a:extLst>
          </p:cNvPr>
          <p:cNvCxnSpPr/>
          <p:nvPr/>
        </p:nvCxnSpPr>
        <p:spPr>
          <a:xfrm>
            <a:off x="568960" y="924560"/>
            <a:ext cx="5527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C41E65E-6F1C-4E48-9767-0E9A54365CBC}"/>
              </a:ext>
            </a:extLst>
          </p:cNvPr>
          <p:cNvSpPr txBox="1"/>
          <p:nvPr/>
        </p:nvSpPr>
        <p:spPr>
          <a:xfrm>
            <a:off x="1607820" y="447040"/>
            <a:ext cx="224155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table of contents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18924-9923-412A-836E-A429F958CB39}"/>
              </a:ext>
            </a:extLst>
          </p:cNvPr>
          <p:cNvSpPr txBox="1"/>
          <p:nvPr/>
        </p:nvSpPr>
        <p:spPr>
          <a:xfrm>
            <a:off x="670560" y="231775"/>
            <a:ext cx="93154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 rot="0">
            <a:off x="741680" y="2108200"/>
            <a:ext cx="576580" cy="576580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740410" y="3124200"/>
            <a:ext cx="576580" cy="576580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738505" y="4140200"/>
            <a:ext cx="576580" cy="576580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 rot="0">
            <a:off x="737235" y="5156200"/>
            <a:ext cx="576580" cy="576580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862330" y="2211705"/>
            <a:ext cx="323215" cy="3702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 rot="0">
            <a:off x="862330" y="3227705"/>
            <a:ext cx="323215" cy="3702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862330" y="4243705"/>
            <a:ext cx="323215" cy="3702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 rot="0">
            <a:off x="862330" y="5259705"/>
            <a:ext cx="323215" cy="3702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3F33CC-4D1E-4A21-9994-BCF310C53301}"/>
              </a:ext>
            </a:extLst>
          </p:cNvPr>
          <p:cNvSpPr txBox="1"/>
          <p:nvPr/>
        </p:nvSpPr>
        <p:spPr>
          <a:xfrm>
            <a:off x="9990455" y="6576060"/>
            <a:ext cx="2197735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 rot="0">
            <a:off x="1438275" y="2180590"/>
            <a:ext cx="2496820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000" spc="-140"/>
              <a:t>졸업 작품의 개요 및 목적</a:t>
            </a:r>
            <a:endParaRPr lang="ko-KR" altLang="en-US" sz="2000"/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 rot="0">
            <a:off x="1473835" y="3224530"/>
            <a:ext cx="2496185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000" spc="-140"/>
              <a:t>졸업 작품의 특징 및 장점</a:t>
            </a:r>
            <a:endParaRPr lang="ko-KR" altLang="en-US" sz="2000"/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 rot="0">
            <a:off x="1497330" y="4227830"/>
            <a:ext cx="2285365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000" spc="-140"/>
              <a:t>개발 목표 및 개발 내용</a:t>
            </a:r>
            <a:endParaRPr lang="ko-KR" altLang="en-US" sz="2000"/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 rot="0">
            <a:off x="1544320" y="5231765"/>
            <a:ext cx="1766570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000" spc="-140"/>
              <a:t>작품의 기대 효과</a:t>
            </a:r>
            <a:endParaRPr lang="ko-KR" altLang="en-US" sz="2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92CA5E2-3105-4535-B0F3-214DD154B3F3}"/>
              </a:ext>
            </a:extLst>
          </p:cNvPr>
          <p:cNvCxnSpPr/>
          <p:nvPr/>
        </p:nvCxnSpPr>
        <p:spPr>
          <a:xfrm>
            <a:off x="568960" y="924560"/>
            <a:ext cx="334772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501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487680" y="508000"/>
            <a:ext cx="1979930" cy="198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 rot="0">
            <a:off x="454025" y="2580640"/>
            <a:ext cx="2459355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Chapter 1</a:t>
            </a:r>
            <a:endParaRPr lang="ko-KR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D1FCA-7038-4B00-A237-D99284D11229}"/>
              </a:ext>
            </a:extLst>
          </p:cNvPr>
          <p:cNvSpPr txBox="1"/>
          <p:nvPr/>
        </p:nvSpPr>
        <p:spPr>
          <a:xfrm>
            <a:off x="454025" y="3256915"/>
            <a:ext cx="4787900" cy="70739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000" spc="-290">
                <a:solidFill>
                  <a:schemeClr val="tx1">
                    <a:lumMod val="75000"/>
                    <a:lumOff val="25000"/>
                  </a:schemeClr>
                </a:solidFill>
              </a:rPr>
              <a:t>졸업 작품의 개요 및 목적</a:t>
            </a:r>
            <a:endParaRPr lang="ko-KR" altLang="en-US" sz="4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5BEF53-70DF-42D3-88D2-641F7F782E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62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85"/>
            <a:ext cx="72009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rot="0">
            <a:off x="720090" y="743585"/>
            <a:ext cx="3419475" cy="635"/>
          </a:xfrm>
          <a:prstGeom prst="line"/>
          <a:ln w="571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90" y="100965"/>
            <a:ext cx="3449955" cy="522604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spc="-14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charset="0"/>
              </a:rPr>
              <a:t>졸업작품의 개요 및 목적</a:t>
            </a:r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나눔스퀘어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640" y="175895"/>
            <a:ext cx="44259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1.1</a:t>
            </a:r>
            <a:endParaRPr lang="ko-KR" altLang="en-US" sz="1400" dirty="0"/>
          </a:p>
        </p:txBody>
      </p:sp>
      <p:sp>
        <p:nvSpPr>
          <p:cNvPr id="2" name="직사각형 1"/>
          <p:cNvSpPr>
            <a:spLocks/>
          </p:cNvSpPr>
          <p:nvPr/>
        </p:nvSpPr>
        <p:spPr>
          <a:xfrm rot="0">
            <a:off x="767715" y="2644775"/>
            <a:ext cx="3355340" cy="1969770"/>
          </a:xfrm>
          <a:prstGeom prst="rect"/>
          <a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0" t="0" r="0" b="0"/>
            </a:stretch>
          </a:blipFill>
          <a:ln w="0">
            <a:noFill/>
            <a:prstDash/>
          </a:ln>
          <a:effectLst>
            <a:outerShdw sx="100000" sy="100000" blurRad="50800" dist="50800" dir="5400000" rotWithShape="0" algn="ctr">
              <a:srgbClr val="000000">
                <a:alpha val="12693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4500880" y="2585720"/>
            <a:ext cx="3355340" cy="1969770"/>
          </a:xfrm>
          <a:prstGeom prst="rect"/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0" t="0" r="0" b="0"/>
            </a:stretch>
          </a:blipFill>
          <a:ln w="0">
            <a:noFill/>
            <a:prstDash/>
          </a:ln>
          <a:effectLst>
            <a:outerShdw sx="100000" sy="100000" blurRad="50800" dist="50800" dir="5400000" rotWithShape="0" algn="ctr">
              <a:srgbClr val="000000">
                <a:alpha val="1227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 rot="0">
            <a:off x="8151495" y="2644775"/>
            <a:ext cx="3355340" cy="1969770"/>
          </a:xfrm>
          <a:prstGeom prst="rect"/>
          <a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  <a:effectLst>
            <a:outerShdw sx="100000" sy="100000" blurRad="50800" dist="50800" dir="5400000" rotWithShape="0" algn="ctr">
              <a:srgbClr val="000000">
                <a:alpha val="1276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1708150" y="4730115"/>
            <a:ext cx="1403350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pc="-140"/>
              <a:t>졸업 작품 개요</a:t>
            </a:r>
            <a:endParaRPr lang="ko-KR" altLang="en-US"/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5417820" y="4730115"/>
            <a:ext cx="1403350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pc="-140"/>
              <a:t>졸업 작품 목적</a:t>
            </a:r>
            <a:endParaRPr lang="ko-KR" altLang="en-US"/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 rot="0">
            <a:off x="9241790" y="4730115"/>
            <a:ext cx="1174115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pc="-140"/>
              <a:t>기존 작품들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90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85"/>
            <a:ext cx="72009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rot="0">
            <a:off x="720090" y="743585"/>
            <a:ext cx="3455035" cy="635"/>
          </a:xfrm>
          <a:prstGeom prst="line"/>
          <a:ln w="571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90" y="100965"/>
            <a:ext cx="3521075" cy="522604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spc="-14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charset="0"/>
              </a:rPr>
              <a:t>졸업 작품의 개요 및 목적</a:t>
            </a:r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나눔스퀘어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640" y="175895"/>
            <a:ext cx="44259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1.1</a:t>
            </a:r>
            <a:endParaRPr lang="ko-KR" altLang="en-US" sz="1400" dirty="0"/>
          </a:p>
        </p:txBody>
      </p:sp>
      <p:sp>
        <p:nvSpPr>
          <p:cNvPr id="12" name="타원 11"/>
          <p:cNvSpPr>
            <a:spLocks/>
          </p:cNvSpPr>
          <p:nvPr/>
        </p:nvSpPr>
        <p:spPr>
          <a:xfrm rot="0">
            <a:off x="5753735" y="3324860"/>
            <a:ext cx="2940685" cy="2940685"/>
          </a:xfrm>
          <a:prstGeom prst="ellipse"/>
          <a:solidFill>
            <a:schemeClr val="accent5">
              <a:alpha val="8988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3" name="타원 12"/>
          <p:cNvSpPr>
            <a:spLocks/>
          </p:cNvSpPr>
          <p:nvPr/>
        </p:nvSpPr>
        <p:spPr>
          <a:xfrm rot="0">
            <a:off x="3519170" y="3324860"/>
            <a:ext cx="2940685" cy="2940685"/>
          </a:xfrm>
          <a:prstGeom prst="ellipse"/>
          <a:solidFill>
            <a:schemeClr val="accent3">
              <a:lumMod val="60000"/>
              <a:lumOff val="40000"/>
              <a:alpha val="8988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BC71C79-0F75-4FFD-B84B-402CC8008A9C}"/>
              </a:ext>
            </a:extLst>
          </p:cNvPr>
          <p:cNvSpPr/>
          <p:nvPr/>
        </p:nvSpPr>
        <p:spPr>
          <a:xfrm>
            <a:off x="4674235" y="1339215"/>
            <a:ext cx="2940050" cy="2940050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 rot="0">
            <a:off x="4153535" y="4685030"/>
            <a:ext cx="1278890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400" spc="-14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베이스 볼</a:t>
            </a:r>
            <a:endParaRPr lang="ko-KR" altLang="en-US" sz="2400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 rot="0">
            <a:off x="7179945" y="4685030"/>
            <a:ext cx="443230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400" spc="-14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웹</a:t>
            </a:r>
            <a:endParaRPr lang="ko-KR" altLang="en-US" sz="2400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5C6A66-39CB-4D8C-8713-A752877A9D42}"/>
              </a:ext>
            </a:extLst>
          </p:cNvPr>
          <p:cNvSpPr txBox="1"/>
          <p:nvPr/>
        </p:nvSpPr>
        <p:spPr>
          <a:xfrm>
            <a:off x="5262245" y="2593975"/>
            <a:ext cx="1764030" cy="46101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400" spc="-14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통계 + 스포츠</a:t>
            </a:r>
            <a:endParaRPr lang="ko-KR" altLang="en-US" sz="2400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 rot="0">
            <a:off x="424815" y="4467225"/>
            <a:ext cx="2960370" cy="10775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latinLnBrk="0">
              <a:buFontTx/>
              <a:buNone/>
            </a:pPr>
            <a:r>
              <a:rPr lang="ko-KR" altLang="en-US" sz="1600" spc="-140">
                <a:solidFill>
                  <a:schemeClr val="tx1">
                    <a:lumMod val="85000"/>
                    <a:lumOff val="15000"/>
                  </a:schemeClr>
                </a:solidFill>
              </a:rPr>
              <a:t>특히 야구라는 스포츠 특성 상 데이터를 통한 분석이 주를 이루고 이를 통해 </a:t>
            </a:r>
            <a:r>
              <a:rPr lang="ko-KR" altLang="en-US" sz="1600" spc="-140">
                <a:solidFill>
                  <a:srgbClr val="FF0000"/>
                </a:solidFill>
              </a:rPr>
              <a:t>세이버 매트릭스</a:t>
            </a:r>
            <a:r>
              <a:rPr lang="ko-KR" altLang="en-US" sz="1600" spc="-140">
                <a:solidFill>
                  <a:schemeClr val="tx1">
                    <a:lumMod val="85000"/>
                    <a:lumOff val="15000"/>
                  </a:schemeClr>
                </a:solidFill>
              </a:rPr>
              <a:t>라는 분야가 등장하게 되었다.</a:t>
            </a:r>
            <a:endParaRPr lang="ko-KR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 rot="0">
            <a:off x="8790305" y="4463415"/>
            <a:ext cx="3013710" cy="5848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latinLnBrk="0">
              <a:buFontTx/>
              <a:buNone/>
            </a:pPr>
            <a:r>
              <a:rPr lang="ko-KR" altLang="en-US" sz="1600" spc="-140">
                <a:solidFill>
                  <a:schemeClr val="tx1">
                    <a:lumMod val="85000"/>
                    <a:lumOff val="15000"/>
                  </a:schemeClr>
                </a:solidFill>
              </a:rPr>
              <a:t>이런 분야를 웹이라는 특성을 이용해 웹 프레임에 표현하고자 한다.</a:t>
            </a:r>
            <a:endParaRPr lang="ko-KR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 rot="0">
            <a:off x="7742555" y="1974850"/>
            <a:ext cx="3955415" cy="5848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latinLnBrk="0">
              <a:buFontTx/>
              <a:buNone/>
            </a:pPr>
            <a:r>
              <a:rPr lang="en-US" altLang="ko-KR" sz="1600" spc="-140">
                <a:solidFill>
                  <a:schemeClr val="tx1">
                    <a:lumMod val="85000"/>
                    <a:lumOff val="15000"/>
                  </a:schemeClr>
                </a:solidFill>
              </a:rPr>
              <a:t>모든 스포츠 종목 중에서 통계가 주 목적을 이루는 종목은 여러가지가 있다. </a:t>
            </a:r>
            <a:endParaRPr lang="ko-KR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31B868-4D67-45CC-805D-D2B7BFE5AD8B}"/>
              </a:ext>
            </a:extLst>
          </p:cNvPr>
          <p:cNvSpPr/>
          <p:nvPr/>
        </p:nvSpPr>
        <p:spPr>
          <a:xfrm>
            <a:off x="720090" y="1099185"/>
            <a:ext cx="2611120" cy="711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BFC4A0-D69A-44BE-9750-79DB45A92AE2}"/>
              </a:ext>
            </a:extLst>
          </p:cNvPr>
          <p:cNvSpPr txBox="1"/>
          <p:nvPr/>
        </p:nvSpPr>
        <p:spPr>
          <a:xfrm>
            <a:off x="819785" y="1231900"/>
            <a:ext cx="2433955" cy="44577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300" spc="-140">
                <a:solidFill>
                  <a:schemeClr val="tx1">
                    <a:lumMod val="75000"/>
                    <a:lumOff val="25000"/>
                  </a:schemeClr>
                </a:solidFill>
              </a:rPr>
              <a:t>졸업 작품의 개요</a:t>
            </a:r>
            <a:endParaRPr lang="ko-KR" altLang="en-US" sz="2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그림 10" descr="/Users/haruka/Library/Group Containers/L48J367XN4.com.infraware.PolarisOffice/EngineTemp/93242/fImage1244363859045.jpe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67805" y="204470"/>
            <a:ext cx="1604645" cy="1069975"/>
          </a:xfrm>
          <a:prstGeom prst="rect"/>
          <a:noFill/>
        </p:spPr>
      </p:pic>
      <p:sp>
        <p:nvSpPr>
          <p:cNvPr id="24" name="도형 11"/>
          <p:cNvSpPr>
            <a:spLocks/>
          </p:cNvSpPr>
          <p:nvPr/>
        </p:nvSpPr>
        <p:spPr>
          <a:xfrm rot="0">
            <a:off x="8420735" y="180340"/>
            <a:ext cx="1414145" cy="339090"/>
          </a:xfrm>
          <a:prstGeom prst="rect"/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5" name="텍스트 상자 12"/>
          <p:cNvSpPr txBox="1">
            <a:spLocks/>
          </p:cNvSpPr>
          <p:nvPr/>
        </p:nvSpPr>
        <p:spPr>
          <a:xfrm rot="0">
            <a:off x="7907020" y="172085"/>
            <a:ext cx="2433955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600" spc="-140">
                <a:solidFill>
                  <a:schemeClr val="tx1">
                    <a:lumMod val="75000"/>
                    <a:lumOff val="25000"/>
                  </a:schemeClr>
                </a:solidFill>
              </a:rPr>
              <a:t>세이버 매트릭스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텍스트 상자 14"/>
          <p:cNvSpPr txBox="1">
            <a:spLocks/>
          </p:cNvSpPr>
          <p:nvPr/>
        </p:nvSpPr>
        <p:spPr>
          <a:xfrm rot="0">
            <a:off x="8373110" y="624205"/>
            <a:ext cx="3465830" cy="6464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latinLnBrk="0">
              <a:buFontTx/>
              <a:buNone/>
            </a:pPr>
            <a:r>
              <a:rPr lang="ko-KR" altLang="en-US" sz="1200" spc="-140">
                <a:solidFill>
                  <a:schemeClr val="tx1">
                    <a:lumMod val="85000"/>
                    <a:lumOff val="15000"/>
                  </a:schemeClr>
                </a:solidFill>
              </a:rPr>
              <a:t>야구에 사회과학의 게임 이론과 통게학적 방법론을 도입하여 기존 야구 기록의 부실한 부분을 보완하여, 여러 수리적인 방법론을 동원해 스포츠를 분자 단위로 분해한다.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18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85"/>
            <a:ext cx="72009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rot="0">
            <a:off x="720090" y="743585"/>
            <a:ext cx="3431540" cy="635"/>
          </a:xfrm>
          <a:prstGeom prst="line"/>
          <a:ln w="571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/>
          </p:cNvSpPr>
          <p:nvPr/>
        </p:nvSpPr>
        <p:spPr>
          <a:xfrm rot="0">
            <a:off x="720090" y="100965"/>
            <a:ext cx="310515" cy="522604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spc="-14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charset="0"/>
              </a:rPr>
              <a:t>졸업 작품의 개요 및 목적</a:t>
            </a:r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나눔스퀘어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640" y="175895"/>
            <a:ext cx="440690" cy="30734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/>
              <a:t>1.2</a:t>
            </a:r>
            <a:endParaRPr lang="ko-KR" altLang="en-US" sz="1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CF79C-AD5E-4577-B81F-58E49E053794}"/>
              </a:ext>
            </a:extLst>
          </p:cNvPr>
          <p:cNvSpPr/>
          <p:nvPr/>
        </p:nvSpPr>
        <p:spPr>
          <a:xfrm>
            <a:off x="935990" y="1999615"/>
            <a:ext cx="2041525" cy="3509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8720F6-F7F8-47EA-9CDE-D66352022F25}"/>
              </a:ext>
            </a:extLst>
          </p:cNvPr>
          <p:cNvSpPr/>
          <p:nvPr/>
        </p:nvSpPr>
        <p:spPr>
          <a:xfrm>
            <a:off x="935990" y="1999615"/>
            <a:ext cx="2041525" cy="604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A25203-D2FB-4407-9772-119336F3939C}"/>
              </a:ext>
            </a:extLst>
          </p:cNvPr>
          <p:cNvSpPr/>
          <p:nvPr/>
        </p:nvSpPr>
        <p:spPr>
          <a:xfrm>
            <a:off x="9211945" y="1999615"/>
            <a:ext cx="2041525" cy="3509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441AA3-1B89-4428-80B0-080CE6088E2D}"/>
              </a:ext>
            </a:extLst>
          </p:cNvPr>
          <p:cNvSpPr/>
          <p:nvPr/>
        </p:nvSpPr>
        <p:spPr>
          <a:xfrm>
            <a:off x="3694430" y="1999615"/>
            <a:ext cx="2041525" cy="3509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62237A-C591-474F-A99D-505E78B5536B}"/>
              </a:ext>
            </a:extLst>
          </p:cNvPr>
          <p:cNvSpPr/>
          <p:nvPr/>
        </p:nvSpPr>
        <p:spPr>
          <a:xfrm>
            <a:off x="6453505" y="1999615"/>
            <a:ext cx="2041525" cy="3509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EEFD08-CB2D-4596-8C50-311AFCEB9D5E}"/>
              </a:ext>
            </a:extLst>
          </p:cNvPr>
          <p:cNvSpPr txBox="1"/>
          <p:nvPr/>
        </p:nvSpPr>
        <p:spPr>
          <a:xfrm>
            <a:off x="3141345" y="3686809"/>
            <a:ext cx="31051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>
              <a:latin typeface="나눔스퀘어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6B8DE-2D98-4EAB-8287-070FBDA50518}"/>
              </a:ext>
            </a:extLst>
          </p:cNvPr>
          <p:cNvSpPr txBox="1"/>
          <p:nvPr/>
        </p:nvSpPr>
        <p:spPr>
          <a:xfrm>
            <a:off x="1551940" y="2114550"/>
            <a:ext cx="77914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스퀘어" charset="0"/>
              </a:rPr>
              <a:t>FIRST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360142-7DBB-4CA9-AF56-E128453D9ACA}"/>
              </a:ext>
            </a:extLst>
          </p:cNvPr>
          <p:cNvSpPr/>
          <p:nvPr/>
        </p:nvSpPr>
        <p:spPr>
          <a:xfrm>
            <a:off x="3694430" y="1999615"/>
            <a:ext cx="2041525" cy="604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711D53-44CE-4CCF-97F5-D5FF79ED866B}"/>
              </a:ext>
            </a:extLst>
          </p:cNvPr>
          <p:cNvSpPr txBox="1"/>
          <p:nvPr/>
        </p:nvSpPr>
        <p:spPr>
          <a:xfrm>
            <a:off x="4189730" y="2114550"/>
            <a:ext cx="106743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스퀘어" charset="0"/>
              </a:rPr>
              <a:t>SECOND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2A1E74-D50B-436A-A5A6-21846880CAC0}"/>
              </a:ext>
            </a:extLst>
          </p:cNvPr>
          <p:cNvSpPr/>
          <p:nvPr/>
        </p:nvSpPr>
        <p:spPr>
          <a:xfrm>
            <a:off x="6453505" y="1999615"/>
            <a:ext cx="2041525" cy="604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D7B2CB-27A7-4828-A0C9-BCA1988E67DD}"/>
              </a:ext>
            </a:extLst>
          </p:cNvPr>
          <p:cNvSpPr txBox="1"/>
          <p:nvPr/>
        </p:nvSpPr>
        <p:spPr>
          <a:xfrm>
            <a:off x="7072630" y="2114550"/>
            <a:ext cx="820420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스퀘어" charset="0"/>
              </a:rPr>
              <a:t>THIRD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15F23B-8D0B-449F-B87E-66FB09B70518}"/>
              </a:ext>
            </a:extLst>
          </p:cNvPr>
          <p:cNvSpPr/>
          <p:nvPr/>
        </p:nvSpPr>
        <p:spPr>
          <a:xfrm>
            <a:off x="9211945" y="1999615"/>
            <a:ext cx="2041525" cy="604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824E6A-5682-46C8-9183-93CC5113A417}"/>
              </a:ext>
            </a:extLst>
          </p:cNvPr>
          <p:cNvSpPr txBox="1"/>
          <p:nvPr/>
        </p:nvSpPr>
        <p:spPr>
          <a:xfrm>
            <a:off x="9705975" y="2114550"/>
            <a:ext cx="105346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스퀘어" charset="0"/>
              </a:rPr>
              <a:t>FOURTH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" charset="0"/>
            </a:endParaRPr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 rot="0">
            <a:off x="1129665" y="3376930"/>
            <a:ext cx="1683385" cy="3505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20000"/>
              </a:lnSpc>
              <a:buFontTx/>
              <a:buNone/>
            </a:pP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 퍼블리싱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도형 15"/>
          <p:cNvSpPr>
            <a:spLocks/>
          </p:cNvSpPr>
          <p:nvPr/>
        </p:nvSpPr>
        <p:spPr>
          <a:xfrm rot="0">
            <a:off x="873125" y="1016634"/>
            <a:ext cx="2611755" cy="712470"/>
          </a:xfrm>
          <a:prstGeom prst="rect"/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5" name="텍스트 상자 16"/>
          <p:cNvSpPr txBox="1">
            <a:spLocks/>
          </p:cNvSpPr>
          <p:nvPr/>
        </p:nvSpPr>
        <p:spPr>
          <a:xfrm rot="0">
            <a:off x="972820" y="1149350"/>
            <a:ext cx="2433955" cy="4457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300" spc="-140">
                <a:solidFill>
                  <a:schemeClr val="tx1">
                    <a:lumMod val="75000"/>
                    <a:lumOff val="25000"/>
                  </a:schemeClr>
                </a:solidFill>
              </a:rPr>
              <a:t>졸업 작품의 목적</a:t>
            </a:r>
            <a:endParaRPr lang="ko-KR" altLang="en-US" sz="2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텍스트 상자 17"/>
          <p:cNvSpPr txBox="1">
            <a:spLocks/>
          </p:cNvSpPr>
          <p:nvPr/>
        </p:nvSpPr>
        <p:spPr>
          <a:xfrm rot="0">
            <a:off x="3453130" y="4485640"/>
            <a:ext cx="2502535" cy="17386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/>
            <a:r>
              <a:rPr sz="1100" i="0" b="0">
                <a:solidFill>
                  <a:srgbClr val="161513"/>
                </a:solidFill>
                <a:latin typeface="나눔바른고딕" charset="0"/>
                <a:ea typeface="나눔바른고딕" charset="0"/>
              </a:rPr>
              <a:t>연결된 애플리케이션과 함께 </a:t>
            </a:r>
            <a:endParaRPr lang="ko-KR" altLang="en-US" sz="1100" i="0" b="0">
              <a:solidFill>
                <a:srgbClr val="161513"/>
              </a:solidFill>
              <a:latin typeface="나눔바른고딕" charset="0"/>
              <a:ea typeface="나눔바른고딕" charset="0"/>
            </a:endParaRPr>
          </a:p>
          <a:p>
            <a:pPr marL="0" indent="0" algn="ctr"/>
            <a:r>
              <a:rPr sz="1100" i="0" b="0">
                <a:solidFill>
                  <a:srgbClr val="161513"/>
                </a:solidFill>
                <a:latin typeface="나눔바른고딕" charset="0"/>
                <a:ea typeface="나눔바른고딕" charset="0"/>
              </a:rPr>
              <a:t>데이터와 DBMS를 하나로 묶어</a:t>
            </a:r>
            <a:endParaRPr lang="ko-KR" altLang="en-US" sz="1100" i="0" b="0">
              <a:solidFill>
                <a:srgbClr val="161513"/>
              </a:solidFill>
              <a:latin typeface="나눔바른고딕" charset="0"/>
              <a:ea typeface="나눔바른고딕" charset="0"/>
            </a:endParaRPr>
          </a:p>
          <a:p>
            <a:pPr marL="0" indent="0" algn="ctr"/>
            <a:r>
              <a:rPr sz="1100" i="0" b="0">
                <a:solidFill>
                  <a:srgbClr val="161513"/>
                </a:solidFill>
                <a:latin typeface="나눔바른고딕" charset="0"/>
                <a:ea typeface="나눔바른고딕" charset="0"/>
              </a:rPr>
              <a:t> 데이터베이스 </a:t>
            </a:r>
            <a:endParaRPr lang="ko-KR" altLang="en-US" sz="1100" i="0" b="0">
              <a:solidFill>
                <a:srgbClr val="161513"/>
              </a:solidFill>
              <a:latin typeface="나눔바른고딕" charset="0"/>
              <a:ea typeface="나눔바른고딕" charset="0"/>
            </a:endParaRPr>
          </a:p>
          <a:p>
            <a:pPr marL="0" indent="0" algn="ctr"/>
            <a:r>
              <a:rPr sz="1100" i="0" b="0">
                <a:solidFill>
                  <a:srgbClr val="161513"/>
                </a:solidFill>
                <a:latin typeface="나눔바른고딕" charset="0"/>
                <a:ea typeface="나눔바른고딕" charset="0"/>
              </a:rPr>
              <a:t>시스템이라고 하며 단축하여 </a:t>
            </a:r>
            <a:endParaRPr lang="ko-KR" altLang="en-US" sz="1100" i="0" b="0">
              <a:solidFill>
                <a:srgbClr val="161513"/>
              </a:solidFill>
              <a:latin typeface="나눔바른고딕" charset="0"/>
              <a:ea typeface="나눔바른고딕" charset="0"/>
            </a:endParaRPr>
          </a:p>
          <a:p>
            <a:pPr marL="0" indent="0" algn="ctr"/>
            <a:r>
              <a:rPr sz="1100" i="0" b="0">
                <a:solidFill>
                  <a:srgbClr val="161513"/>
                </a:solidFill>
                <a:latin typeface="나눔바른고딕" charset="0"/>
                <a:ea typeface="나눔바른고딕" charset="0"/>
              </a:rPr>
              <a:t>데이터베이스라고도 합니다.</a:t>
            </a:r>
            <a:endParaRPr lang="ko-KR" altLang="en-US" sz="1100" i="0" b="0">
              <a:solidFill>
                <a:srgbClr val="252525"/>
              </a:solidFill>
              <a:latin typeface="나눔바른고딕" charset="0"/>
              <a:ea typeface="나눔바른고딕" charset="0"/>
            </a:endParaRPr>
          </a:p>
          <a:p>
            <a:pPr marL="0" indent="0" algn="l"/>
            <a:endParaRPr lang="ko-KR" altLang="en-US" sz="900" i="0" b="0">
              <a:solidFill>
                <a:srgbClr val="252525"/>
              </a:solidFill>
              <a:latin typeface="Dotum" charset="0"/>
              <a:ea typeface="Dotum" charset="0"/>
            </a:endParaRPr>
          </a:p>
          <a:p>
            <a:pPr marL="0" indent="0"/>
            <a:r>
              <a:rPr/>
              <a:t/>
            </a:r>
            <a:br>
              <a:rPr/>
            </a:b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" charset="0"/>
            </a:endParaRPr>
          </a:p>
        </p:txBody>
      </p:sp>
      <p:sp>
        <p:nvSpPr>
          <p:cNvPr id="37" name="텍스트 상자 21"/>
          <p:cNvSpPr txBox="1">
            <a:spLocks/>
          </p:cNvSpPr>
          <p:nvPr/>
        </p:nvSpPr>
        <p:spPr>
          <a:xfrm rot="0">
            <a:off x="3865245" y="3046730"/>
            <a:ext cx="1683385" cy="3505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20000"/>
              </a:lnSpc>
              <a:buFontTx/>
              <a:buNone/>
            </a:pP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Database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8" name="도형 22"/>
          <p:cNvCxnSpPr/>
          <p:nvPr/>
        </p:nvCxnSpPr>
        <p:spPr>
          <a:xfrm rot="0">
            <a:off x="1757045" y="3997325"/>
            <a:ext cx="461010" cy="635"/>
          </a:xfrm>
          <a:prstGeom prst="line"/>
          <a:ln w="571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상자 24"/>
          <p:cNvSpPr txBox="1">
            <a:spLocks/>
          </p:cNvSpPr>
          <p:nvPr/>
        </p:nvSpPr>
        <p:spPr>
          <a:xfrm rot="0">
            <a:off x="1177925" y="3023870"/>
            <a:ext cx="1683385" cy="3505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20000"/>
              </a:lnSpc>
              <a:buFontTx/>
              <a:buNone/>
            </a:pP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 Publishing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텍스트 상자 26"/>
          <p:cNvSpPr txBox="1">
            <a:spLocks/>
          </p:cNvSpPr>
          <p:nvPr/>
        </p:nvSpPr>
        <p:spPr>
          <a:xfrm rot="0">
            <a:off x="3785235" y="3401695"/>
            <a:ext cx="1870710" cy="3505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20000"/>
              </a:lnSpc>
              <a:buFontTx/>
              <a:buNone/>
            </a:pP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 데이터베이스 관리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41" name="도형 27"/>
          <p:cNvCxnSpPr/>
          <p:nvPr/>
        </p:nvCxnSpPr>
        <p:spPr>
          <a:xfrm rot="0">
            <a:off x="4505325" y="3998595"/>
            <a:ext cx="461010" cy="635"/>
          </a:xfrm>
          <a:prstGeom prst="line"/>
          <a:ln w="571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상자 28"/>
          <p:cNvSpPr txBox="1">
            <a:spLocks/>
          </p:cNvSpPr>
          <p:nvPr/>
        </p:nvSpPr>
        <p:spPr>
          <a:xfrm rot="0">
            <a:off x="789305" y="4498340"/>
            <a:ext cx="2502535" cy="1569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/>
            <a:r>
              <a:rPr sz="1100" i="0" b="0">
                <a:solidFill>
                  <a:srgbClr val="252525"/>
                </a:solidFill>
                <a:latin typeface="나눔바른고딕" charset="0"/>
                <a:ea typeface="나눔바른고딕" charset="0"/>
              </a:rPr>
              <a:t>웹사이트 하나를 만들기 위해 </a:t>
            </a:r>
            <a:endParaRPr lang="ko-KR" altLang="en-US" sz="1100" i="0" b="0">
              <a:solidFill>
                <a:srgbClr val="252525"/>
              </a:solidFill>
              <a:latin typeface="나눔바른고딕" charset="0"/>
              <a:ea typeface="나눔바른고딕" charset="0"/>
            </a:endParaRPr>
          </a:p>
          <a:p>
            <a:pPr marL="0" indent="0" algn="ctr"/>
            <a:r>
              <a:rPr sz="1100" i="0" b="0">
                <a:solidFill>
                  <a:srgbClr val="252525"/>
                </a:solidFill>
                <a:latin typeface="나눔바른고딕" charset="0"/>
                <a:ea typeface="나눔바른고딕" charset="0"/>
              </a:rPr>
              <a:t>디자인을 기획, 기획한 디자인을 </a:t>
            </a:r>
            <a:endParaRPr lang="ko-KR" altLang="en-US" sz="1100" i="0" b="0">
              <a:solidFill>
                <a:srgbClr val="252525"/>
              </a:solidFill>
              <a:latin typeface="나눔바른고딕" charset="0"/>
              <a:ea typeface="나눔바른고딕" charset="0"/>
            </a:endParaRPr>
          </a:p>
          <a:p>
            <a:pPr marL="0" indent="0" algn="ctr"/>
            <a:r>
              <a:rPr sz="1100" i="0" b="0">
                <a:solidFill>
                  <a:srgbClr val="252525"/>
                </a:solidFill>
                <a:latin typeface="나눔바른고딕" charset="0"/>
                <a:ea typeface="나눔바른고딕" charset="0"/>
              </a:rPr>
              <a:t>웹 브라우저에서 바로 볼 수 </a:t>
            </a:r>
            <a:endParaRPr lang="ko-KR" altLang="en-US" sz="1100" i="0" b="0">
              <a:solidFill>
                <a:srgbClr val="252525"/>
              </a:solidFill>
              <a:latin typeface="나눔바른고딕" charset="0"/>
              <a:ea typeface="나눔바른고딕" charset="0"/>
            </a:endParaRPr>
          </a:p>
          <a:p>
            <a:pPr marL="0" indent="0" algn="ctr"/>
            <a:r>
              <a:rPr sz="1100" i="0" b="0">
                <a:solidFill>
                  <a:srgbClr val="252525"/>
                </a:solidFill>
                <a:latin typeface="나눔바른고딕" charset="0"/>
                <a:ea typeface="나눔바른고딕" charset="0"/>
              </a:rPr>
              <a:t>있도록 코딩 작업을 하는 것</a:t>
            </a:r>
            <a:endParaRPr lang="ko-KR" altLang="en-US" sz="1100" i="0" b="0">
              <a:solidFill>
                <a:srgbClr val="252525"/>
              </a:solidFill>
              <a:latin typeface="나눔바른고딕" charset="0"/>
              <a:ea typeface="나눔바른고딕" charset="0"/>
            </a:endParaRPr>
          </a:p>
          <a:p>
            <a:pPr marL="0" indent="0" algn="l"/>
            <a:endParaRPr lang="ko-KR" altLang="en-US" sz="900" i="0" b="0">
              <a:solidFill>
                <a:srgbClr val="252525"/>
              </a:solidFill>
              <a:latin typeface="Dotum" charset="0"/>
              <a:ea typeface="Dotum" charset="0"/>
            </a:endParaRPr>
          </a:p>
          <a:p>
            <a:pPr marL="0" indent="0"/>
            <a:r>
              <a:rPr/>
              <a:t/>
            </a:r>
            <a:br>
              <a:rPr/>
            </a:b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" charset="0"/>
            </a:endParaRPr>
          </a:p>
        </p:txBody>
      </p:sp>
      <p:sp>
        <p:nvSpPr>
          <p:cNvPr id="43" name="텍스트 상자 29"/>
          <p:cNvSpPr txBox="1">
            <a:spLocks/>
          </p:cNvSpPr>
          <p:nvPr/>
        </p:nvSpPr>
        <p:spPr>
          <a:xfrm rot="0">
            <a:off x="6661150" y="3071495"/>
            <a:ext cx="1683385" cy="3505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20000"/>
              </a:lnSpc>
              <a:buFontTx/>
              <a:buNone/>
            </a:pP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Front End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텍스트 상자 30"/>
          <p:cNvSpPr txBox="1">
            <a:spLocks/>
          </p:cNvSpPr>
          <p:nvPr/>
        </p:nvSpPr>
        <p:spPr>
          <a:xfrm rot="0">
            <a:off x="9387840" y="3060700"/>
            <a:ext cx="1683385" cy="3505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20000"/>
              </a:lnSpc>
              <a:buFontTx/>
              <a:buNone/>
            </a:pP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Back End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텍스트 상자 31"/>
          <p:cNvSpPr txBox="1">
            <a:spLocks/>
          </p:cNvSpPr>
          <p:nvPr/>
        </p:nvSpPr>
        <p:spPr>
          <a:xfrm rot="0">
            <a:off x="6558915" y="3402965"/>
            <a:ext cx="1870710" cy="3505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20000"/>
              </a:lnSpc>
              <a:buFontTx/>
              <a:buNone/>
            </a:pP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프론트엔드 개발자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텍스트 상자 32"/>
          <p:cNvSpPr txBox="1">
            <a:spLocks/>
          </p:cNvSpPr>
          <p:nvPr/>
        </p:nvSpPr>
        <p:spPr>
          <a:xfrm rot="0">
            <a:off x="9309100" y="3404235"/>
            <a:ext cx="1870710" cy="3505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20000"/>
              </a:lnSpc>
              <a:buFontTx/>
              <a:buNone/>
            </a:pP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백엔드 개발자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47" name="도형 33"/>
          <p:cNvCxnSpPr/>
          <p:nvPr/>
        </p:nvCxnSpPr>
        <p:spPr>
          <a:xfrm rot="0">
            <a:off x="7279005" y="3999865"/>
            <a:ext cx="461010" cy="635"/>
          </a:xfrm>
          <a:prstGeom prst="line"/>
          <a:ln w="571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도형 34"/>
          <p:cNvCxnSpPr/>
          <p:nvPr/>
        </p:nvCxnSpPr>
        <p:spPr>
          <a:xfrm rot="0">
            <a:off x="10052685" y="4001134"/>
            <a:ext cx="461010" cy="635"/>
          </a:xfrm>
          <a:prstGeom prst="line"/>
          <a:ln w="571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도형 35"/>
          <p:cNvSpPr>
            <a:spLocks/>
          </p:cNvSpPr>
          <p:nvPr/>
        </p:nvSpPr>
        <p:spPr>
          <a:xfrm rot="0">
            <a:off x="3691889" y="1155700"/>
            <a:ext cx="4267835" cy="401320"/>
          </a:xfrm>
          <a:prstGeom prst="rect"/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0" name="텍스트 상자 36"/>
          <p:cNvSpPr txBox="1">
            <a:spLocks/>
          </p:cNvSpPr>
          <p:nvPr/>
        </p:nvSpPr>
        <p:spPr>
          <a:xfrm rot="0">
            <a:off x="3202305" y="1162050"/>
            <a:ext cx="521716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800" spc="-140">
                <a:solidFill>
                  <a:schemeClr val="tx1">
                    <a:lumMod val="75000"/>
                    <a:lumOff val="25000"/>
                  </a:schemeClr>
                </a:solidFill>
              </a:rPr>
              <a:t>다음과 같은 사람들에게 도움이 되고자 합니다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텍스트 상자 37"/>
          <p:cNvSpPr txBox="1">
            <a:spLocks/>
          </p:cNvSpPr>
          <p:nvPr/>
        </p:nvSpPr>
        <p:spPr>
          <a:xfrm rot="0">
            <a:off x="6213475" y="4463415"/>
            <a:ext cx="2502535" cy="15595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/>
            <a:r>
              <a:rPr sz="1080" i="0" b="0">
                <a:solidFill>
                  <a:srgbClr val="373A3C"/>
                </a:solidFill>
                <a:latin typeface="Open Sans" charset="0"/>
                <a:ea typeface="나눔바른고딕" charset="0"/>
              </a:rPr>
              <a:t>주로 서버사이드가</a:t>
            </a:r>
            <a:endParaRPr lang="ko-KR" altLang="en-US" sz="1080" i="0" b="0">
              <a:solidFill>
                <a:srgbClr val="373A3C"/>
              </a:solidFill>
              <a:latin typeface="Open Sans" charset="0"/>
              <a:ea typeface="나눔바른고딕" charset="0"/>
            </a:endParaRPr>
          </a:p>
          <a:p>
            <a:pPr marL="0" indent="0" algn="ctr"/>
            <a:r>
              <a:rPr sz="1080" i="0" b="0">
                <a:solidFill>
                  <a:srgbClr val="373A3C"/>
                </a:solidFill>
                <a:latin typeface="Open Sans" charset="0"/>
                <a:ea typeface="나눔바른고딕" charset="0"/>
              </a:rPr>
              <a:t> 클라이언트를 감싸는 방식이다. </a:t>
            </a:r>
            <a:endParaRPr lang="ko-KR" altLang="en-US" sz="1080" u="sng" i="0" b="0">
              <a:solidFill>
                <a:srgbClr val="0563C1"/>
              </a:solidFill>
              <a:latin typeface="Open Sans" charset="0"/>
              <a:ea typeface="나눔바른고딕" charset="0"/>
            </a:endParaRPr>
          </a:p>
          <a:p>
            <a:pPr marL="0" indent="0" algn="ctr"/>
            <a:r>
              <a:rPr sz="1080" i="0" b="0">
                <a:solidFill>
                  <a:srgbClr val="FF0000"/>
                </a:solidFill>
                <a:latin typeface="Open Sans" charset="0"/>
                <a:ea typeface="나눔바른고딕" charset="0"/>
              </a:rPr>
              <a:t>MVC</a:t>
            </a:r>
            <a:r>
              <a:rPr sz="1080" i="0" b="0">
                <a:solidFill>
                  <a:srgbClr val="373A3C"/>
                </a:solidFill>
                <a:latin typeface="Open Sans" charset="0"/>
                <a:ea typeface="나눔바른고딕" charset="0"/>
              </a:rPr>
              <a:t>로 치면 View 부분에 </a:t>
            </a:r>
            <a:endParaRPr lang="ko-KR" altLang="en-US" sz="1080" i="0" b="0">
              <a:solidFill>
                <a:srgbClr val="373A3C"/>
              </a:solidFill>
              <a:latin typeface="Open Sans" charset="0"/>
              <a:ea typeface="나눔바른고딕" charset="0"/>
            </a:endParaRPr>
          </a:p>
          <a:p>
            <a:pPr marL="0" indent="0" algn="ctr"/>
            <a:r>
              <a:rPr sz="1080" i="0" b="0">
                <a:solidFill>
                  <a:srgbClr val="373A3C"/>
                </a:solidFill>
                <a:latin typeface="Open Sans" charset="0"/>
                <a:ea typeface="나눔바른고딕" charset="0"/>
              </a:rPr>
              <a:t>해당하는 영역을 맡는다.</a:t>
            </a:r>
            <a:endParaRPr lang="ko-KR" altLang="en-US" sz="1100" i="0" b="0">
              <a:solidFill>
                <a:srgbClr val="252525"/>
              </a:solidFill>
              <a:latin typeface="나눔바른고딕" charset="0"/>
              <a:ea typeface="나눔바른고딕" charset="0"/>
            </a:endParaRPr>
          </a:p>
          <a:p>
            <a:pPr marL="0" indent="0" algn="l"/>
            <a:endParaRPr lang="ko-KR" altLang="en-US" sz="900" i="0" b="0">
              <a:solidFill>
                <a:srgbClr val="252525"/>
              </a:solidFill>
              <a:latin typeface="Dotum" charset="0"/>
              <a:ea typeface="Dotum" charset="0"/>
            </a:endParaRPr>
          </a:p>
          <a:p>
            <a:pPr marL="0" indent="0"/>
            <a:r>
              <a:rPr/>
              <a:t/>
            </a:r>
            <a:br>
              <a:rPr/>
            </a:b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" charset="0"/>
            </a:endParaRPr>
          </a:p>
        </p:txBody>
      </p:sp>
      <p:sp>
        <p:nvSpPr>
          <p:cNvPr id="52" name="텍스트 상자 38"/>
          <p:cNvSpPr txBox="1">
            <a:spLocks/>
          </p:cNvSpPr>
          <p:nvPr/>
        </p:nvSpPr>
        <p:spPr>
          <a:xfrm rot="0">
            <a:off x="8987155" y="4464685"/>
            <a:ext cx="2502535" cy="15595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/>
            <a:r>
              <a:rPr sz="1080" i="0" b="0">
                <a:solidFill>
                  <a:srgbClr val="373A3C"/>
                </a:solidFill>
                <a:latin typeface="Open Sans" charset="0"/>
                <a:ea typeface="나눔바른고딕" charset="0"/>
              </a:rPr>
              <a:t>주로 서버사이드가</a:t>
            </a:r>
            <a:endParaRPr lang="ko-KR" altLang="en-US" sz="1080" i="0" b="0">
              <a:solidFill>
                <a:srgbClr val="373A3C"/>
              </a:solidFill>
              <a:latin typeface="Open Sans" charset="0"/>
              <a:ea typeface="나눔바른고딕" charset="0"/>
            </a:endParaRPr>
          </a:p>
          <a:p>
            <a:pPr marL="0" indent="0" algn="ctr"/>
            <a:r>
              <a:rPr sz="1080" i="0" b="0">
                <a:solidFill>
                  <a:srgbClr val="373A3C"/>
                </a:solidFill>
                <a:latin typeface="Open Sans" charset="0"/>
                <a:ea typeface="나눔바른고딕" charset="0"/>
              </a:rPr>
              <a:t> 클라이언트를 감싸는 방식이고,</a:t>
            </a:r>
            <a:endParaRPr lang="ko-KR" altLang="en-US" sz="1080" i="0" b="0">
              <a:solidFill>
                <a:srgbClr val="373A3C"/>
              </a:solidFill>
              <a:latin typeface="Open Sans" charset="0"/>
              <a:ea typeface="나눔바른고딕" charset="0"/>
            </a:endParaRPr>
          </a:p>
          <a:p>
            <a:pPr marL="0" indent="0" algn="ctr"/>
            <a:r>
              <a:rPr sz="1080" i="0" b="0">
                <a:solidFill>
                  <a:srgbClr val="373A3C"/>
                </a:solidFill>
                <a:latin typeface="Open Sans" charset="0"/>
                <a:ea typeface="나눔바른고딕" charset="0"/>
              </a:rPr>
              <a:t> 전반적인 비지니스 로직은 </a:t>
            </a:r>
            <a:endParaRPr lang="ko-KR" altLang="en-US" sz="1080" i="0" b="0">
              <a:solidFill>
                <a:srgbClr val="373A3C"/>
              </a:solidFill>
              <a:latin typeface="Open Sans" charset="0"/>
              <a:ea typeface="나눔바른고딕" charset="0"/>
            </a:endParaRPr>
          </a:p>
          <a:p>
            <a:pPr marL="0" indent="0" algn="ctr"/>
            <a:r>
              <a:rPr sz="1080" i="0" b="0">
                <a:solidFill>
                  <a:srgbClr val="373A3C"/>
                </a:solidFill>
                <a:latin typeface="Open Sans" charset="0"/>
                <a:ea typeface="나눔바른고딕" charset="0"/>
              </a:rPr>
              <a:t>개발자가 맡는다. </a:t>
            </a:r>
            <a:endParaRPr lang="ko-KR" altLang="en-US" sz="1100" i="0" b="0">
              <a:solidFill>
                <a:srgbClr val="252525"/>
              </a:solidFill>
              <a:latin typeface="나눔바른고딕" charset="0"/>
              <a:ea typeface="나눔바른고딕" charset="0"/>
            </a:endParaRPr>
          </a:p>
          <a:p>
            <a:pPr marL="0" indent="0" algn="l"/>
            <a:endParaRPr lang="ko-KR" altLang="en-US" sz="900" i="0" b="0">
              <a:solidFill>
                <a:srgbClr val="252525"/>
              </a:solidFill>
              <a:latin typeface="Dotum" charset="0"/>
              <a:ea typeface="Dotum" charset="0"/>
            </a:endParaRPr>
          </a:p>
          <a:p>
            <a:pPr marL="0" indent="0"/>
            <a:r>
              <a:rPr/>
              <a:t/>
            </a:r>
            <a:br>
              <a:rPr/>
            </a:b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15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90" y="100965"/>
            <a:ext cx="1781175" cy="522604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spc="-14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charset="0"/>
              </a:rPr>
              <a:t>기존 작품들</a:t>
            </a:r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나눔스퀘어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640" y="175895"/>
            <a:ext cx="440690" cy="30734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/>
              <a:t>1.3</a:t>
            </a:r>
            <a:endParaRPr lang="ko-KR" altLang="en-US" sz="14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032F301-483E-473B-9C2E-B28D12186965}"/>
              </a:ext>
            </a:extLst>
          </p:cNvPr>
          <p:cNvCxnSpPr>
            <a:cxnSpLocks/>
          </p:cNvCxnSpPr>
          <p:nvPr/>
        </p:nvCxnSpPr>
        <p:spPr>
          <a:xfrm>
            <a:off x="0" y="743585"/>
            <a:ext cx="72009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0">
            <a:off x="720090" y="743585"/>
            <a:ext cx="1757045" cy="635"/>
          </a:xfrm>
          <a:prstGeom prst="line"/>
          <a:ln w="571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>
            <a:spLocks/>
          </p:cNvSpPr>
          <p:nvPr/>
        </p:nvSpPr>
        <p:spPr>
          <a:xfrm rot="0">
            <a:off x="1269365" y="1810385"/>
            <a:ext cx="3067685" cy="3067685"/>
          </a:xfrm>
          <a:prstGeom prst="ellipse"/>
          <a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0" t="0" r="0" b="0"/>
            </a:stretch>
          </a:blipFill>
          <a:ln w="0">
            <a:noFill/>
            <a:prstDash/>
          </a:ln>
          <a:effectLst>
            <a:outerShdw sx="100000" sy="100000" blurRad="50800" dist="50800" dir="5400000" rotWithShape="0" algn="ctr">
              <a:srgbClr val="000000">
                <a:alpha val="8331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3" name="타원 12"/>
          <p:cNvSpPr>
            <a:spLocks/>
          </p:cNvSpPr>
          <p:nvPr/>
        </p:nvSpPr>
        <p:spPr>
          <a:xfrm rot="0">
            <a:off x="7855585" y="1810385"/>
            <a:ext cx="3067685" cy="3067685"/>
          </a:xfrm>
          <a:prstGeom prst="ellipse"/>
          <a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0" t="0" r="0" b="0"/>
            </a:stretch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C90170-61E5-417B-91A8-B7105E5C44CD}"/>
              </a:ext>
            </a:extLst>
          </p:cNvPr>
          <p:cNvSpPr txBox="1"/>
          <p:nvPr/>
        </p:nvSpPr>
        <p:spPr>
          <a:xfrm>
            <a:off x="5351145" y="5701665"/>
            <a:ext cx="1489075" cy="46101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ctr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400" spc="-14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MLB.COM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4" name="타원 13"/>
          <p:cNvSpPr>
            <a:spLocks/>
          </p:cNvSpPr>
          <p:nvPr/>
        </p:nvSpPr>
        <p:spPr>
          <a:xfrm rot="0">
            <a:off x="4060190" y="1308100"/>
            <a:ext cx="4072255" cy="4072255"/>
          </a:xfrm>
          <a:prstGeom prst="ellipse"/>
          <a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0" t="0" r="0" b="0"/>
            </a:stretch>
          </a:blipFill>
          <a:ln w="0">
            <a:noFill/>
            <a:prstDash/>
          </a:ln>
          <a:effectLst>
            <a:glow rad="0">
              <a:srgbClr val="FCCC00"/>
            </a:glow>
            <a:outerShdw sx="100000" sy="100000" blurRad="50800" dist="50800" dir="5400000" rotWithShape="0" algn="ctr">
              <a:srgbClr val="000000">
                <a:alpha val="24965"/>
              </a:srgbClr>
            </a:outerShdw>
            <a:reflection algn="bl" blurRad="0" dir="5400000" stA="0" endPos="65000" sx="100000" sy="-100000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 rot="0">
            <a:off x="8237855" y="5053330"/>
            <a:ext cx="2421890" cy="399415"/>
          </a:xfrm>
          <a:prstGeom prst="rect"/>
          <a:noFill/>
        </p:spPr>
        <p:txBody>
          <a:bodyPr wrap="none" lIns="91440" tIns="45720" rIns="91440" bIns="45720" numCol="1" vert="horz" anchor="ctr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 spc="-140">
                <a:solidFill>
                  <a:schemeClr val="tx2"/>
                </a:solidFill>
                <a:latin typeface="나눔스퀘어" charset="0"/>
              </a:rPr>
              <a:t>baseballreference.com</a:t>
            </a:r>
            <a:endParaRPr lang="ko-KR" altLang="en-US" sz="2000">
              <a:solidFill>
                <a:schemeClr val="tx2"/>
              </a:solidFill>
              <a:latin typeface="나눔스퀘어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95FA3-D7EC-4D32-8D8D-C68982A83A4A}"/>
              </a:ext>
            </a:extLst>
          </p:cNvPr>
          <p:cNvSpPr txBox="1"/>
          <p:nvPr/>
        </p:nvSpPr>
        <p:spPr>
          <a:xfrm>
            <a:off x="1740535" y="5038725"/>
            <a:ext cx="2125345" cy="39941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ctr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 spc="-140">
                <a:solidFill>
                  <a:schemeClr val="tx2"/>
                </a:solidFill>
                <a:latin typeface="나눔스퀘어" charset="0"/>
              </a:rPr>
              <a:t>baseballsavant.com</a:t>
            </a:r>
            <a:endParaRPr lang="ko-KR" altLang="en-US" sz="2000">
              <a:solidFill>
                <a:schemeClr val="tx2"/>
              </a:solidFill>
              <a:latin typeface="나눔스퀘어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116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487680" y="508000"/>
            <a:ext cx="1979930" cy="198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 rot="0">
            <a:off x="454025" y="2580640"/>
            <a:ext cx="2883535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Chapter 2</a:t>
            </a:r>
            <a:endParaRPr lang="ko-KR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D7657-1BA4-4F6F-A7F9-5CB96ADFBAD8}"/>
              </a:ext>
            </a:extLst>
          </p:cNvPr>
          <p:cNvSpPr txBox="1"/>
          <p:nvPr/>
        </p:nvSpPr>
        <p:spPr>
          <a:xfrm>
            <a:off x="454025" y="3256915"/>
            <a:ext cx="4786630" cy="70739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000" spc="-290">
                <a:solidFill>
                  <a:schemeClr val="tx1">
                    <a:lumMod val="75000"/>
                    <a:lumOff val="25000"/>
                  </a:schemeClr>
                </a:solidFill>
              </a:rPr>
              <a:t>졸업 작품의 특징 및 장점</a:t>
            </a:r>
            <a:endParaRPr lang="ko-KR" altLang="en-US" sz="4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C748EB-15D6-48A5-A531-97C07A0B2E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57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85"/>
            <a:ext cx="72009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rot="0">
            <a:off x="720090" y="743585"/>
            <a:ext cx="2428875" cy="635"/>
          </a:xfrm>
          <a:prstGeom prst="line"/>
          <a:ln w="571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90" y="100965"/>
            <a:ext cx="2533015" cy="522604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spc="-14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charset="0"/>
              </a:rPr>
              <a:t>졸업 작품의 특징 </a:t>
            </a:r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나눔스퀘어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640" y="175895"/>
            <a:ext cx="440690" cy="30734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/>
              <a:t>2.1</a:t>
            </a:r>
            <a:endParaRPr lang="ko-KR" altLang="en-US" sz="1400"/>
          </a:p>
        </p:txBody>
      </p:sp>
      <p:sp>
        <p:nvSpPr>
          <p:cNvPr id="5" name="직사각형 4"/>
          <p:cNvSpPr>
            <a:spLocks/>
          </p:cNvSpPr>
          <p:nvPr/>
        </p:nvSpPr>
        <p:spPr>
          <a:xfrm rot="0">
            <a:off x="720090" y="1201420"/>
            <a:ext cx="2880360" cy="5178425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 rot="0">
            <a:off x="5139690" y="1201420"/>
            <a:ext cx="2430145" cy="235077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708994-DDF3-45A3-B9FD-E917F7E9D3AF}"/>
              </a:ext>
            </a:extLst>
          </p:cNvPr>
          <p:cNvSpPr/>
          <p:nvPr/>
        </p:nvSpPr>
        <p:spPr>
          <a:xfrm>
            <a:off x="8084820" y="1201420"/>
            <a:ext cx="2429510" cy="23501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7084C6-E3F7-4418-840E-09C1F0274AF3}"/>
              </a:ext>
            </a:extLst>
          </p:cNvPr>
          <p:cNvSpPr/>
          <p:nvPr/>
        </p:nvSpPr>
        <p:spPr>
          <a:xfrm>
            <a:off x="5104130" y="4029710"/>
            <a:ext cx="2429510" cy="23501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C13E6E-A49B-4EB9-8B25-B6CDF3AE17FB}"/>
              </a:ext>
            </a:extLst>
          </p:cNvPr>
          <p:cNvSpPr/>
          <p:nvPr/>
        </p:nvSpPr>
        <p:spPr>
          <a:xfrm>
            <a:off x="8084820" y="4029710"/>
            <a:ext cx="2429510" cy="23501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이등변 삼각형 21"/>
          <p:cNvSpPr>
            <a:spLocks/>
          </p:cNvSpPr>
          <p:nvPr/>
        </p:nvSpPr>
        <p:spPr>
          <a:xfrm rot="5400000">
            <a:off x="3869055" y="3573780"/>
            <a:ext cx="909955" cy="433705"/>
          </a:xfrm>
          <a:prstGeom prst="triangle"/>
          <a:solidFill>
            <a:schemeClr val="accent3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C6CC3C-3FE3-4A1F-A309-A6069D13156A}"/>
              </a:ext>
            </a:extLst>
          </p:cNvPr>
          <p:cNvSpPr txBox="1"/>
          <p:nvPr/>
        </p:nvSpPr>
        <p:spPr>
          <a:xfrm>
            <a:off x="893445" y="1435100"/>
            <a:ext cx="701040" cy="46101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spc="-140">
                <a:solidFill>
                  <a:schemeClr val="bg2">
                    <a:lumMod val="25000"/>
                  </a:schemeClr>
                </a:solidFill>
              </a:rPr>
              <a:t>특징</a:t>
            </a:r>
            <a:endParaRPr lang="ko-KR" altLang="en-US" sz="2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 rot="0">
            <a:off x="916940" y="1985645"/>
            <a:ext cx="2432685" cy="37814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180975" indent="-180975" latinLnBrk="0">
              <a:lnSpc>
                <a:spcPct val="150000"/>
              </a:lnSpc>
              <a:buFont typeface="Arial"/>
              <a:buChar char="•"/>
            </a:pPr>
            <a:r>
              <a:rPr lang="ko-KR" altLang="en-US" sz="1600" spc="-140">
                <a:solidFill>
                  <a:schemeClr val="bg2">
                    <a:lumMod val="25000"/>
                  </a:schemeClr>
                </a:solidFill>
              </a:rPr>
              <a:t>HTML과 CSS 및 JS 이용한</a:t>
            </a:r>
            <a:endParaRPr lang="ko-KR" altLang="en-US" sz="1600">
              <a:solidFill>
                <a:schemeClr val="bg2">
                  <a:lumMod val="25000"/>
                </a:schemeClr>
              </a:solidFill>
            </a:endParaRPr>
          </a:p>
          <a:p>
            <a:pPr marL="180975" indent="-180975" latinLnBrk="0">
              <a:lnSpc>
                <a:spcPct val="150000"/>
              </a:lnSpc>
              <a:buFontTx/>
              <a:buNone/>
            </a:pPr>
            <a:r>
              <a:rPr lang="ko-KR" altLang="en-US" sz="1600" spc="-140">
                <a:solidFill>
                  <a:schemeClr val="bg2">
                    <a:lumMod val="25000"/>
                  </a:schemeClr>
                </a:solidFill>
              </a:rPr>
              <a:t>     웹 퍼블리싱 기술을 통해 </a:t>
            </a:r>
            <a:endParaRPr lang="ko-KR" altLang="en-US" sz="1600">
              <a:solidFill>
                <a:schemeClr val="bg2">
                  <a:lumMod val="25000"/>
                </a:schemeClr>
              </a:solidFill>
            </a:endParaRPr>
          </a:p>
          <a:p>
            <a:pPr marL="180975" indent="-180975" latinLnBrk="0">
              <a:lnSpc>
                <a:spcPct val="150000"/>
              </a:lnSpc>
              <a:buFontTx/>
              <a:buNone/>
            </a:pPr>
            <a:r>
              <a:rPr lang="ko-KR" altLang="en-US" sz="1600" spc="-140">
                <a:solidFill>
                  <a:schemeClr val="bg2">
                    <a:lumMod val="25000"/>
                  </a:schemeClr>
                </a:solidFill>
              </a:rPr>
              <a:t>     디자인된 홈페이지를 </a:t>
            </a:r>
            <a:endParaRPr lang="ko-KR" altLang="en-US" sz="1600">
              <a:solidFill>
                <a:schemeClr val="bg2">
                  <a:lumMod val="25000"/>
                </a:schemeClr>
              </a:solidFill>
            </a:endParaRPr>
          </a:p>
          <a:p>
            <a:pPr marL="180975" indent="-180975" latinLnBrk="0">
              <a:lnSpc>
                <a:spcPct val="150000"/>
              </a:lnSpc>
              <a:buFontTx/>
              <a:buNone/>
            </a:pPr>
            <a:r>
              <a:rPr lang="ko-KR" altLang="en-US" sz="1600" spc="-140">
                <a:solidFill>
                  <a:schemeClr val="bg2">
                    <a:lumMod val="25000"/>
                  </a:schemeClr>
                </a:solidFill>
              </a:rPr>
              <a:t>     직접 화면에 구현</a:t>
            </a:r>
            <a:endParaRPr lang="ko-KR" altLang="en-US" sz="1600">
              <a:solidFill>
                <a:schemeClr val="bg2">
                  <a:lumMod val="25000"/>
                </a:schemeClr>
              </a:solidFill>
            </a:endParaRPr>
          </a:p>
          <a:p>
            <a:pPr marL="180975" indent="-180975" latinLnBrk="0">
              <a:lnSpc>
                <a:spcPct val="150000"/>
              </a:lnSpc>
              <a:buFontTx/>
              <a:buNone/>
            </a:pPr>
            <a:endParaRPr lang="ko-KR" altLang="en-US" sz="1600">
              <a:solidFill>
                <a:schemeClr val="bg2">
                  <a:lumMod val="25000"/>
                </a:schemeClr>
              </a:solidFill>
            </a:endParaRPr>
          </a:p>
          <a:p>
            <a:pPr marL="180975" indent="-180975" latinLnBrk="0">
              <a:lnSpc>
                <a:spcPct val="150000"/>
              </a:lnSpc>
              <a:buFont typeface="Arial"/>
              <a:buChar char="•"/>
            </a:pPr>
            <a:r>
              <a:rPr lang="ko-KR" altLang="en-US" sz="1600" spc="-140">
                <a:solidFill>
                  <a:schemeClr val="bg2">
                    <a:lumMod val="25000"/>
                  </a:schemeClr>
                </a:solidFill>
              </a:rPr>
              <a:t>데이터베이스를 이용한 유동적</a:t>
            </a:r>
            <a:endParaRPr lang="ko-KR" altLang="en-US" sz="1600">
              <a:solidFill>
                <a:schemeClr val="bg2">
                  <a:lumMod val="25000"/>
                </a:schemeClr>
              </a:solidFill>
            </a:endParaRPr>
          </a:p>
          <a:p>
            <a:pPr marL="180975" indent="-180975" latinLnBrk="0">
              <a:lnSpc>
                <a:spcPct val="150000"/>
              </a:lnSpc>
              <a:buFontTx/>
              <a:buNone/>
            </a:pPr>
            <a:r>
              <a:rPr lang="ko-KR" altLang="en-US" sz="1600" spc="-140">
                <a:solidFill>
                  <a:schemeClr val="bg2">
                    <a:lumMod val="25000"/>
                  </a:schemeClr>
                </a:solidFill>
              </a:rPr>
              <a:t>     홈페이지 구성을 통해 </a:t>
            </a:r>
            <a:endParaRPr lang="ko-KR" altLang="en-US" sz="1600">
              <a:solidFill>
                <a:schemeClr val="bg2">
                  <a:lumMod val="25000"/>
                </a:schemeClr>
              </a:solidFill>
            </a:endParaRPr>
          </a:p>
          <a:p>
            <a:pPr marL="180975" indent="-180975" latinLnBrk="0">
              <a:lnSpc>
                <a:spcPct val="150000"/>
              </a:lnSpc>
              <a:buFontTx/>
              <a:buNone/>
            </a:pPr>
            <a:r>
              <a:rPr lang="ko-KR" altLang="en-US" sz="1600" spc="-140">
                <a:solidFill>
                  <a:schemeClr val="bg2">
                    <a:lumMod val="25000"/>
                  </a:schemeClr>
                </a:solidFill>
              </a:rPr>
              <a:t>    로그인, 회원가입 기능 및</a:t>
            </a:r>
            <a:endParaRPr lang="ko-KR" altLang="en-US" sz="1600">
              <a:solidFill>
                <a:schemeClr val="bg2">
                  <a:lumMod val="25000"/>
                </a:schemeClr>
              </a:solidFill>
            </a:endParaRPr>
          </a:p>
          <a:p>
            <a:pPr marL="180975" indent="-180975" latinLnBrk="0">
              <a:lnSpc>
                <a:spcPct val="150000"/>
              </a:lnSpc>
              <a:buFontTx/>
              <a:buNone/>
            </a:pPr>
            <a:r>
              <a:rPr lang="ko-KR" altLang="en-US" sz="1600" spc="-140">
                <a:solidFill>
                  <a:schemeClr val="bg2">
                    <a:lumMod val="25000"/>
                  </a:schemeClr>
                </a:solidFill>
              </a:rPr>
              <a:t>    게시판 구성이 가능</a:t>
            </a:r>
            <a:endParaRPr lang="ko-KR" altLang="en-US" sz="16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A3BB0F-7568-464B-ACF0-D783EEBCA824}"/>
              </a:ext>
            </a:extLst>
          </p:cNvPr>
          <p:cNvSpPr txBox="1"/>
          <p:nvPr/>
        </p:nvSpPr>
        <p:spPr>
          <a:xfrm>
            <a:off x="5547995" y="2192020"/>
            <a:ext cx="1541145" cy="39941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</a:rPr>
              <a:t>HTML / CSS</a:t>
            </a:r>
            <a:endParaRPr lang="ko-KR" altLang="en-US" sz="2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5F5F3E-CECF-4A04-B62B-9F33303F7C59}"/>
              </a:ext>
            </a:extLst>
          </p:cNvPr>
          <p:cNvSpPr txBox="1"/>
          <p:nvPr/>
        </p:nvSpPr>
        <p:spPr>
          <a:xfrm>
            <a:off x="8666480" y="2192020"/>
            <a:ext cx="1266190" cy="39941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</a:rPr>
              <a:t>Database</a:t>
            </a:r>
            <a:endParaRPr lang="ko-KR" altLang="en-US" sz="2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 rot="0">
            <a:off x="5241290" y="4917440"/>
            <a:ext cx="2157730" cy="7067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</a:rPr>
              <a:t>웹 퍼블리싱을 통한</a:t>
            </a:r>
            <a:endParaRPr lang="ko-KR" altLang="en-US" sz="200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</a:rPr>
              <a:t>화면 구성</a:t>
            </a:r>
            <a:endParaRPr lang="ko-KR" altLang="en-US" sz="2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 rot="0">
            <a:off x="8727440" y="4917440"/>
            <a:ext cx="1170940" cy="7067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</a:rPr>
              <a:t>유동적인 </a:t>
            </a:r>
            <a:endParaRPr lang="ko-KR" altLang="en-US" sz="200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</a:rPr>
              <a:t>화면 구성</a:t>
            </a:r>
            <a:endParaRPr lang="ko-KR" altLang="en-US" sz="2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도형 39"/>
          <p:cNvSpPr>
            <a:spLocks/>
          </p:cNvSpPr>
          <p:nvPr/>
        </p:nvSpPr>
        <p:spPr>
          <a:xfrm rot="10800000">
            <a:off x="5992495" y="3669030"/>
            <a:ext cx="647700" cy="282575"/>
          </a:xfrm>
          <a:prstGeom prst="triangle"/>
          <a:solidFill>
            <a:srgbClr val="FCCC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0" name="도형 42"/>
          <p:cNvSpPr>
            <a:spLocks/>
          </p:cNvSpPr>
          <p:nvPr/>
        </p:nvSpPr>
        <p:spPr>
          <a:xfrm rot="10800000">
            <a:off x="9023985" y="3646170"/>
            <a:ext cx="647700" cy="282575"/>
          </a:xfrm>
          <a:prstGeom prst="triangle"/>
          <a:solidFill>
            <a:srgbClr val="FCCC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356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1E7E6"/>
      </a:accent1>
      <a:accent2>
        <a:srgbClr val="D1D9E6"/>
      </a:accent2>
      <a:accent3>
        <a:srgbClr val="CC986C"/>
      </a:accent3>
      <a:accent4>
        <a:srgbClr val="E68E9E"/>
      </a:accent4>
      <a:accent5>
        <a:srgbClr val="AFA899"/>
      </a:accent5>
      <a:accent6>
        <a:srgbClr val="BAC4D0"/>
      </a:accent6>
      <a:hlink>
        <a:srgbClr val="595959"/>
      </a:hlink>
      <a:folHlink>
        <a:srgbClr val="595959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19</Pages>
  <Paragraphs>189</Paragraphs>
  <Words>747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Yu Saebyeol</dc:creator>
  <cp:lastModifiedBy>김세중</cp:lastModifiedBy>
  <dc:title>PowerPoint 프레젠테이션</dc:title>
  <dcterms:modified xsi:type="dcterms:W3CDTF">2020-12-06T05:19:44Z</dcterms:modified>
</cp:coreProperties>
</file>