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18C509-926D-4B35-A680-AAE18F7F656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8F10DEB7-2538-40E6-B456-5CAB4763ED0B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0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DB3F0-FD2B-424A-9A0C-D7E1F492FD99}" type="datetimeFigureOut">
              <a:rPr lang="en-US" smtClean="0"/>
              <a:t>03/29/2024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A56CC-D399-491E-AC4D-7E6BDBC39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4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Sortari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Quick. Merge. Heap. Shell. Radix. Tim.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/>
              <a:t>Complexitate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Cazul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bun: N </a:t>
            </a:r>
            <a:r>
              <a:rPr lang="en-US" sz="2000" dirty="0"/>
              <a:t>log (N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Cazul</a:t>
            </a:r>
            <a:r>
              <a:rPr lang="en-US" sz="2000" dirty="0" smtClean="0"/>
              <a:t> general: N log (N)</a:t>
            </a:r>
          </a:p>
          <a:p>
            <a:r>
              <a:rPr lang="en-US" sz="2000" dirty="0" err="1" smtClean="0"/>
              <a:t>Cazul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rau</a:t>
            </a:r>
            <a:r>
              <a:rPr lang="en-US" sz="2000" dirty="0" smtClean="0"/>
              <a:t>: O(N^2)</a:t>
            </a:r>
          </a:p>
          <a:p>
            <a:pPr marL="0" indent="0">
              <a:buNone/>
            </a:pPr>
            <a:r>
              <a:rPr lang="en-US" sz="2000" dirty="0" err="1" smtClean="0"/>
              <a:t>Avantaje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eficient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seturi</a:t>
            </a:r>
            <a:r>
              <a:rPr lang="en-US" sz="2000" dirty="0" smtClean="0"/>
              <a:t> de date </a:t>
            </a:r>
            <a:r>
              <a:rPr lang="en-US" sz="2000" dirty="0" err="1" smtClean="0"/>
              <a:t>mari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foloseste</a:t>
            </a:r>
            <a:r>
              <a:rPr lang="en-US" sz="2000" dirty="0" smtClean="0"/>
              <a:t> </a:t>
            </a:r>
            <a:r>
              <a:rPr lang="en-US" sz="2000" dirty="0" err="1" smtClean="0"/>
              <a:t>putina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Dezavantage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ineficient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seturi</a:t>
            </a:r>
            <a:r>
              <a:rPr lang="en-US" sz="2000" dirty="0" smtClean="0"/>
              <a:t> </a:t>
            </a:r>
            <a:r>
              <a:rPr lang="en-US" sz="2000" dirty="0" err="1" smtClean="0"/>
              <a:t>mici</a:t>
            </a:r>
            <a:r>
              <a:rPr lang="en-US" sz="2000" dirty="0" smtClean="0"/>
              <a:t> de date</a:t>
            </a:r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instabil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bun: O(N log N)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smtClean="0"/>
              <a:t>general: </a:t>
            </a:r>
            <a:r>
              <a:rPr lang="en-US" dirty="0"/>
              <a:t>O(N log N)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defavorabil</a:t>
            </a:r>
            <a:r>
              <a:rPr lang="en-US" dirty="0"/>
              <a:t>: O(N log N)</a:t>
            </a:r>
          </a:p>
          <a:p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Stabil: Merge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păstrând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relativă</a:t>
            </a:r>
            <a:r>
              <a:rPr lang="en-US" dirty="0"/>
              <a:t> a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egale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date: Merge Sort are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constantă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influențat</a:t>
            </a:r>
            <a:r>
              <a:rPr lang="en-US" dirty="0"/>
              <a:t> de </a:t>
            </a:r>
            <a:r>
              <a:rPr lang="en-US" dirty="0" err="1"/>
              <a:t>distribuția</a:t>
            </a:r>
            <a:r>
              <a:rPr lang="en-US" dirty="0"/>
              <a:t> </a:t>
            </a:r>
            <a:r>
              <a:rPr lang="en-US" dirty="0" err="1"/>
              <a:t>inițială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r>
              <a:rPr lang="en-US" dirty="0" err="1" smtClean="0"/>
              <a:t>Dezavantaje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suplimentară</a:t>
            </a:r>
            <a:r>
              <a:rPr lang="en-US" dirty="0"/>
              <a:t>: Merge Sort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sub-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interclasare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17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bun: O(N log N)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smtClean="0"/>
              <a:t>general: </a:t>
            </a:r>
            <a:r>
              <a:rPr lang="en-US" dirty="0"/>
              <a:t>O(N log N)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defavorabil</a:t>
            </a:r>
            <a:r>
              <a:rPr lang="en-US" dirty="0"/>
              <a:t>: O(N log N)</a:t>
            </a:r>
          </a:p>
          <a:p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de date </a:t>
            </a:r>
            <a:r>
              <a:rPr lang="en-US" dirty="0" err="1"/>
              <a:t>necunoscute</a:t>
            </a:r>
            <a:r>
              <a:rPr lang="en-US" dirty="0"/>
              <a:t>: Heap Sort are o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constantă</a:t>
            </a:r>
            <a:r>
              <a:rPr lang="en-US" dirty="0"/>
              <a:t>, </a:t>
            </a:r>
            <a:r>
              <a:rPr lang="en-US" dirty="0" err="1"/>
              <a:t>indiferent</a:t>
            </a:r>
            <a:r>
              <a:rPr lang="en-US" dirty="0"/>
              <a:t> de </a:t>
            </a:r>
            <a:r>
              <a:rPr lang="en-US" dirty="0" err="1"/>
              <a:t>distribuția</a:t>
            </a:r>
            <a:r>
              <a:rPr lang="en-US" dirty="0"/>
              <a:t> </a:t>
            </a:r>
            <a:r>
              <a:rPr lang="en-US" dirty="0" err="1"/>
              <a:t>inițială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sortează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suplimentară</a:t>
            </a:r>
            <a:r>
              <a:rPr lang="en-US" dirty="0"/>
              <a:t>.</a:t>
            </a:r>
          </a:p>
          <a:p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construcția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heap: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heap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o </a:t>
            </a:r>
            <a:r>
              <a:rPr lang="en-US" dirty="0" err="1"/>
              <a:t>supraîncărcare</a:t>
            </a:r>
            <a:r>
              <a:rPr lang="en-US" dirty="0"/>
              <a:t> </a:t>
            </a:r>
            <a:r>
              <a:rPr lang="en-US" dirty="0" err="1"/>
              <a:t>suplimentară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sortării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Instabil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bun: O(N log N) </a:t>
            </a:r>
          </a:p>
          <a:p>
            <a:pPr lvl="1"/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: O(N^1.3) </a:t>
            </a:r>
          </a:p>
          <a:p>
            <a:pPr lvl="1"/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defavorabil</a:t>
            </a:r>
            <a:r>
              <a:rPr lang="en-US" dirty="0" smtClean="0"/>
              <a:t>: O(N^2)</a:t>
            </a: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Avantaje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fr-FR" dirty="0" err="1"/>
              <a:t>Eficient</a:t>
            </a:r>
            <a:r>
              <a:rPr lang="fr-FR" dirty="0"/>
              <a:t> </a:t>
            </a:r>
            <a:r>
              <a:rPr lang="fr-FR" dirty="0" err="1"/>
              <a:t>pentru</a:t>
            </a:r>
            <a:r>
              <a:rPr lang="fr-FR" dirty="0"/>
              <a:t> </a:t>
            </a:r>
            <a:r>
              <a:rPr lang="fr-FR" dirty="0" err="1"/>
              <a:t>seturi</a:t>
            </a:r>
            <a:r>
              <a:rPr lang="fr-FR" dirty="0"/>
              <a:t> de date </a:t>
            </a:r>
            <a:r>
              <a:rPr lang="fr-FR" dirty="0" err="1" smtClean="0"/>
              <a:t>medii</a:t>
            </a:r>
            <a:r>
              <a:rPr lang="fr-FR" dirty="0" smtClean="0"/>
              <a:t> si </a:t>
            </a:r>
            <a:r>
              <a:rPr lang="fr-FR" dirty="0" err="1" smtClean="0"/>
              <a:t>mici</a:t>
            </a:r>
            <a:endParaRPr lang="fr-FR" dirty="0"/>
          </a:p>
          <a:p>
            <a:pPr lvl="1"/>
            <a:r>
              <a:rPr lang="pt-BR" dirty="0" smtClean="0"/>
              <a:t>Nu </a:t>
            </a:r>
            <a:r>
              <a:rPr lang="pt-BR" dirty="0"/>
              <a:t>necesită spațiu suplimentar </a:t>
            </a:r>
            <a:r>
              <a:rPr lang="pt-BR" dirty="0" smtClean="0"/>
              <a:t>semnificativ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Dezavantaje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Instabil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Mai inefficient </a:t>
            </a:r>
            <a:r>
              <a:rPr lang="en-US" dirty="0" err="1" smtClean="0">
                <a:solidFill>
                  <a:prstClr val="black"/>
                </a:solidFill>
              </a:rPr>
              <a:t>pt</a:t>
            </a:r>
            <a:r>
              <a:rPr lang="en-US" dirty="0" smtClean="0">
                <a:solidFill>
                  <a:prstClr val="black"/>
                </a:solidFill>
              </a:rPr>
              <a:t> set </a:t>
            </a:r>
            <a:r>
              <a:rPr lang="en-US" dirty="0" err="1" smtClean="0">
                <a:solidFill>
                  <a:prstClr val="black"/>
                </a:solidFill>
              </a:rPr>
              <a:t>uri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mari</a:t>
            </a:r>
            <a:r>
              <a:rPr lang="en-US" dirty="0" smtClean="0">
                <a:solidFill>
                  <a:prstClr val="black"/>
                </a:solidFill>
              </a:rPr>
              <a:t>(&gt;2000 </a:t>
            </a:r>
            <a:r>
              <a:rPr lang="en-US" dirty="0" err="1" smtClean="0">
                <a:solidFill>
                  <a:prstClr val="black"/>
                </a:solidFill>
              </a:rPr>
              <a:t>elem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12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Complexitate</a:t>
            </a:r>
            <a:r>
              <a:rPr lang="en-US" dirty="0" smtClean="0"/>
              <a:t>: O(d * (n + b)), </a:t>
            </a:r>
            <a:r>
              <a:rPr lang="en-US" dirty="0" err="1" smtClean="0"/>
              <a:t>unde</a:t>
            </a:r>
            <a:r>
              <a:rPr lang="en-US" dirty="0" smtClean="0"/>
              <a:t> d=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cif</a:t>
            </a:r>
            <a:r>
              <a:rPr lang="en-US" dirty="0" smtClean="0"/>
              <a:t>, n=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numere</a:t>
            </a:r>
            <a:r>
              <a:rPr lang="en-US" dirty="0" smtClean="0"/>
              <a:t>, b=</a:t>
            </a:r>
            <a:r>
              <a:rPr lang="en-US" dirty="0" err="1" smtClean="0"/>
              <a:t>baza</a:t>
            </a:r>
            <a:r>
              <a:rPr lang="en-US" dirty="0"/>
              <a:t> </a:t>
            </a:r>
            <a:r>
              <a:rPr lang="en-US" dirty="0" err="1" smtClean="0"/>
              <a:t>numerelor</a:t>
            </a:r>
            <a:r>
              <a:rPr lang="en-US" dirty="0" smtClean="0"/>
              <a:t>.</a:t>
            </a:r>
          </a:p>
          <a:p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cu un </a:t>
            </a:r>
            <a:r>
              <a:rPr lang="en-US" dirty="0" err="1"/>
              <a:t>număr</a:t>
            </a:r>
            <a:r>
              <a:rPr lang="en-US" dirty="0"/>
              <a:t> fix de </a:t>
            </a:r>
            <a:r>
              <a:rPr lang="en-US" dirty="0" err="1" smtClean="0"/>
              <a:t>cifre</a:t>
            </a:r>
            <a:endParaRPr lang="en-US" dirty="0" smtClean="0"/>
          </a:p>
          <a:p>
            <a:pPr lvl="1"/>
            <a:r>
              <a:rPr lang="en-US" dirty="0" smtClean="0"/>
              <a:t>Nu </a:t>
            </a:r>
            <a:r>
              <a:rPr lang="en-US" dirty="0" err="1" smtClean="0"/>
              <a:t>necesită</a:t>
            </a:r>
            <a:r>
              <a:rPr lang="en-US" dirty="0" smtClean="0"/>
              <a:t> </a:t>
            </a:r>
            <a:r>
              <a:rPr lang="en-US" dirty="0" err="1" smtClean="0"/>
              <a:t>comparație</a:t>
            </a:r>
            <a:r>
              <a:rPr lang="en-US" dirty="0" smtClean="0"/>
              <a:t> </a:t>
            </a:r>
            <a:r>
              <a:rPr lang="en-US" dirty="0" err="1" smtClean="0"/>
              <a:t>directă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: Radix Sort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gruparea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ordonarea</a:t>
            </a:r>
            <a:r>
              <a:rPr lang="en-US" dirty="0" smtClean="0"/>
              <a:t> </a:t>
            </a:r>
            <a:r>
              <a:rPr lang="en-US" dirty="0" err="1" smtClean="0"/>
              <a:t>cifrelor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caracterele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sorta</a:t>
            </a:r>
            <a:r>
              <a:rPr lang="en-US" dirty="0" smtClean="0"/>
              <a:t> </a:t>
            </a:r>
            <a:r>
              <a:rPr lang="en-US" dirty="0" err="1" smtClean="0"/>
              <a:t>setul</a:t>
            </a:r>
            <a:r>
              <a:rPr lang="en-US" dirty="0" smtClean="0"/>
              <a:t> de date.</a:t>
            </a:r>
          </a:p>
          <a:p>
            <a:pPr lvl="1"/>
            <a:r>
              <a:rPr lang="en-US" dirty="0" smtClean="0"/>
              <a:t>Stabil</a:t>
            </a:r>
          </a:p>
          <a:p>
            <a:r>
              <a:rPr lang="en-US" dirty="0" err="1" smtClean="0"/>
              <a:t>Dezavantaje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suplimentară</a:t>
            </a:r>
            <a:r>
              <a:rPr lang="en-US" dirty="0"/>
              <a:t>: Radix Sort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suplimentar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en-US" dirty="0"/>
              <a:t> </a:t>
            </a:r>
            <a:r>
              <a:rPr lang="en-US" dirty="0" err="1"/>
              <a:t>seturile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r>
              <a:rPr lang="en-US" dirty="0"/>
              <a:t> de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9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Complexitate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bun: O(N 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smtClean="0"/>
              <a:t>general: </a:t>
            </a:r>
            <a:r>
              <a:rPr lang="en-US" dirty="0"/>
              <a:t>O(N log N)</a:t>
            </a:r>
          </a:p>
          <a:p>
            <a:pPr lvl="1"/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defavorabil</a:t>
            </a:r>
            <a:r>
              <a:rPr lang="en-US" dirty="0"/>
              <a:t>: O(N log N)</a:t>
            </a:r>
          </a:p>
          <a:p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Timsort </a:t>
            </a:r>
            <a:r>
              <a:rPr lang="en-US" dirty="0" err="1"/>
              <a:t>funcționează</a:t>
            </a:r>
            <a:r>
              <a:rPr lang="en-US" dirty="0"/>
              <a:t> bine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seturi</a:t>
            </a:r>
            <a:r>
              <a:rPr lang="en-US" dirty="0"/>
              <a:t> de date </a:t>
            </a:r>
            <a:r>
              <a:rPr lang="en-US" dirty="0" err="1"/>
              <a:t>parțial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cu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duplicați</a:t>
            </a:r>
            <a:r>
              <a:rPr lang="en-US" dirty="0"/>
              <a:t> </a:t>
            </a:r>
            <a:r>
              <a:rPr lang="en-US" dirty="0" err="1"/>
              <a:t>datorită</a:t>
            </a:r>
            <a:r>
              <a:rPr lang="en-US" dirty="0"/>
              <a:t> </a:t>
            </a:r>
            <a:r>
              <a:rPr lang="en-US" dirty="0" err="1"/>
              <a:t>combinației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interclasare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Stabil </a:t>
            </a:r>
          </a:p>
          <a:p>
            <a:r>
              <a:rPr lang="en-US" dirty="0" err="1" smtClean="0"/>
              <a:t>Dezavantaje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smtClean="0"/>
              <a:t>complex, </a:t>
            </a:r>
            <a:r>
              <a:rPr lang="en-US" dirty="0" err="1" smtClean="0"/>
              <a:t>fiind</a:t>
            </a:r>
            <a:r>
              <a:rPr lang="en-US" dirty="0" smtClean="0"/>
              <a:t> un </a:t>
            </a:r>
            <a:r>
              <a:rPr lang="en-US" dirty="0" err="1" smtClean="0"/>
              <a:t>algoritm</a:t>
            </a:r>
            <a:r>
              <a:rPr lang="en-US" dirty="0" smtClean="0"/>
              <a:t> hybrid derivate din merge </a:t>
            </a:r>
            <a:r>
              <a:rPr lang="en-US" dirty="0" err="1" smtClean="0"/>
              <a:t>si</a:t>
            </a:r>
            <a:r>
              <a:rPr lang="en-US" dirty="0" smtClean="0"/>
              <a:t>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4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444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Sortari</vt:lpstr>
      <vt:lpstr>Quick sort</vt:lpstr>
      <vt:lpstr>Merge sort</vt:lpstr>
      <vt:lpstr>Heap sort</vt:lpstr>
      <vt:lpstr>Shell sort</vt:lpstr>
      <vt:lpstr>Radix sort:</vt:lpstr>
      <vt:lpstr>Tim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Ciprian Cristescu</dc:creator>
  <cp:lastModifiedBy>Ciprian Cristescu</cp:lastModifiedBy>
  <cp:revision>6</cp:revision>
  <dcterms:created xsi:type="dcterms:W3CDTF">2024-03-29T14:24:57Z</dcterms:created>
  <dcterms:modified xsi:type="dcterms:W3CDTF">2024-03-29T21:04:47Z</dcterms:modified>
</cp:coreProperties>
</file>