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02445-C28A-8F5A-76A6-5B98FC3C6E3B}" v="21" dt="2024-05-03T10:11:10.508"/>
    <p1510:client id="{87423FFA-4F0B-8264-B18D-1A2D19E14081}" v="502" dt="2024-05-03T08:03:56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5921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8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9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0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24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2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7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3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0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0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3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STRUCTURI DE DATE AVANSATE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COTIGĂ DAVID, ȘTEFAN GABRIEL, CRISTESCU CIPRIAN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E4CE-8C1E-1700-BD36-DECE15CE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107" y="108025"/>
            <a:ext cx="9692640" cy="1325562"/>
          </a:xfrm>
        </p:spPr>
        <p:txBody>
          <a:bodyPr/>
          <a:lstStyle/>
          <a:p>
            <a:r>
              <a:rPr lang="en-US" sz="3200" dirty="0"/>
              <a:t>HEAP BINOMIAL</a:t>
            </a:r>
          </a:p>
        </p:txBody>
      </p:sp>
      <p:pic>
        <p:nvPicPr>
          <p:cNvPr id="10" name="Content Placeholder 9" descr="Binomial heap - Wikipedia">
            <a:extLst>
              <a:ext uri="{FF2B5EF4-FFF2-40B4-BE49-F238E27FC236}">
                <a16:creationId xmlns:a16="http://schemas.microsoft.com/office/drawing/2014/main" id="{095AEA94-EE41-E235-964F-825C32069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5710" y="1622332"/>
            <a:ext cx="5023036" cy="335560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17F44-26C4-7235-ED08-F63A13ED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D73B-81EE-4856-BA22-6AAF183D845B}" type="datetime1"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382DD-3BE8-5E04-8C22-8A8767C6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0CB8-F932-53C7-432D-9A23C399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27F39-72D7-536B-854E-4A879F4C5F69}"/>
              </a:ext>
            </a:extLst>
          </p:cNvPr>
          <p:cNvSpPr txBox="1"/>
          <p:nvPr/>
        </p:nvSpPr>
        <p:spPr>
          <a:xfrm>
            <a:off x="966507" y="1975036"/>
            <a:ext cx="4580404" cy="2646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Un heap binomial </a:t>
            </a:r>
            <a:r>
              <a:rPr lang="en-US" dirty="0" err="1"/>
              <a:t>este</a:t>
            </a:r>
            <a:r>
              <a:rPr lang="en-US" dirty="0"/>
              <a:t> format din </a:t>
            </a:r>
            <a:r>
              <a:rPr lang="en-US" dirty="0" err="1"/>
              <a:t>mai</a:t>
            </a:r>
            <a:r>
              <a:rPr lang="en-US" dirty="0"/>
              <a:t> multi </a:t>
            </a:r>
            <a:r>
              <a:rPr lang="en-US" dirty="0" err="1"/>
              <a:t>arbori</a:t>
            </a:r>
            <a:r>
              <a:rPr lang="en-US" dirty="0"/>
              <a:t> </a:t>
            </a:r>
            <a:r>
              <a:rPr lang="en-US" dirty="0" err="1"/>
              <a:t>binomiali</a:t>
            </a:r>
            <a:r>
              <a:rPr lang="en-US" dirty="0"/>
              <a:t>,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îndeplinește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proprietăți</a:t>
            </a:r>
            <a:r>
              <a:rPr lang="en-US" dirty="0"/>
              <a:t>:</a:t>
            </a:r>
          </a:p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err="1">
                <a:ea typeface="+mn-lt"/>
                <a:cs typeface="+mn-lt"/>
              </a:rPr>
              <a:t>Fiecare</a:t>
            </a:r>
            <a:r>
              <a:rPr lang="en-US" sz="1600" dirty="0">
                <a:ea typeface="+mn-lt"/>
                <a:cs typeface="+mn-lt"/>
              </a:rPr>
              <a:t> arbore binomial B_{k} din H are </a:t>
            </a:r>
            <a:r>
              <a:rPr lang="en-US" sz="1600" err="1">
                <a:ea typeface="+mn-lt"/>
                <a:cs typeface="+mn-lt"/>
              </a:rPr>
              <a:t>proprietatea</a:t>
            </a:r>
            <a:r>
              <a:rPr lang="en-US" sz="1600" dirty="0">
                <a:ea typeface="+mn-lt"/>
                <a:cs typeface="+mn-lt"/>
              </a:rPr>
              <a:t> de min-heap (</a:t>
            </a:r>
            <a:r>
              <a:rPr lang="en-US" sz="1600" err="1">
                <a:ea typeface="+mn-lt"/>
                <a:cs typeface="+mn-lt"/>
              </a:rPr>
              <a:t>este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ordonat</a:t>
            </a:r>
            <a:r>
              <a:rPr lang="en-US" sz="1600" dirty="0">
                <a:ea typeface="+mn-lt"/>
                <a:cs typeface="+mn-lt"/>
              </a:rPr>
              <a:t> ca un heap).</a:t>
            </a:r>
          </a:p>
          <a:p>
            <a:pPr marL="342900" indent="-342900">
              <a:buAutoNum type="arabicPeriod"/>
            </a:pP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2.    </a:t>
            </a:r>
            <a:r>
              <a:rPr lang="en-US" sz="1600" dirty="0" err="1">
                <a:ea typeface="+mn-lt"/>
                <a:cs typeface="+mn-lt"/>
              </a:rPr>
              <a:t>Pentru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fiecare</a:t>
            </a:r>
            <a:r>
              <a:rPr lang="en-US" sz="1600" dirty="0">
                <a:ea typeface="+mn-lt"/>
                <a:cs typeface="+mn-lt"/>
              </a:rPr>
              <a:t> k=0,1,2,... H </a:t>
            </a:r>
            <a:r>
              <a:rPr lang="en-US" sz="1600" dirty="0" err="1">
                <a:ea typeface="+mn-lt"/>
                <a:cs typeface="+mn-lt"/>
              </a:rPr>
              <a:t>conține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cel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mult</a:t>
            </a:r>
            <a:r>
              <a:rPr lang="en-US" sz="1600" dirty="0">
                <a:ea typeface="+mn-lt"/>
                <a:cs typeface="+mn-lt"/>
              </a:rPr>
              <a:t> un arbore binomial de </a:t>
            </a:r>
            <a:r>
              <a:rPr lang="en-US" sz="1600" dirty="0" err="1">
                <a:ea typeface="+mn-lt"/>
                <a:cs typeface="+mn-lt"/>
              </a:rPr>
              <a:t>ordin</a:t>
            </a:r>
            <a:r>
              <a:rPr lang="en-US" sz="1600" dirty="0">
                <a:ea typeface="+mn-lt"/>
                <a:cs typeface="+mn-lt"/>
              </a:rPr>
              <a:t> k.</a:t>
            </a:r>
          </a:p>
        </p:txBody>
      </p:sp>
    </p:spTree>
    <p:extLst>
      <p:ext uri="{BB962C8B-B14F-4D97-AF65-F5344CB8AC3E}">
        <p14:creationId xmlns:p14="http://schemas.microsoft.com/office/powerpoint/2010/main" val="225865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EAD6-5B2B-E089-DF28-2661B026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666" y="-4034"/>
            <a:ext cx="9692640" cy="1325562"/>
          </a:xfrm>
        </p:spPr>
        <p:txBody>
          <a:bodyPr/>
          <a:lstStyle/>
          <a:p>
            <a:r>
              <a:rPr lang="en-US" dirty="0"/>
              <a:t>2-3 HEAP</a:t>
            </a:r>
          </a:p>
        </p:txBody>
      </p:sp>
      <p:pic>
        <p:nvPicPr>
          <p:cNvPr id="4" name="Content Placeholder 3" descr="3-heap max heap - Computer Science Stack Exchange">
            <a:extLst>
              <a:ext uri="{FF2B5EF4-FFF2-40B4-BE49-F238E27FC236}">
                <a16:creationId xmlns:a16="http://schemas.microsoft.com/office/drawing/2014/main" id="{DB388D95-7CAE-3F98-3476-59731DC57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3981" y="1318139"/>
            <a:ext cx="5560358" cy="307545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056420-D4BA-2826-46D5-C1311692C091}"/>
              </a:ext>
            </a:extLst>
          </p:cNvPr>
          <p:cNvSpPr txBox="1"/>
          <p:nvPr/>
        </p:nvSpPr>
        <p:spPr>
          <a:xfrm>
            <a:off x="1134595" y="1493183"/>
            <a:ext cx="4062132" cy="4739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Un heap 2-3 </a:t>
            </a:r>
            <a:r>
              <a:rPr lang="en-US" sz="1400" dirty="0" err="1">
                <a:ea typeface="+mn-lt"/>
                <a:cs typeface="+mn-lt"/>
              </a:rPr>
              <a:t>este</a:t>
            </a:r>
            <a:r>
              <a:rPr lang="en-US" sz="1400" dirty="0">
                <a:ea typeface="+mn-lt"/>
                <a:cs typeface="+mn-lt"/>
              </a:rPr>
              <a:t> un tip de </a:t>
            </a:r>
            <a:r>
              <a:rPr lang="en-US" sz="1400" dirty="0" err="1">
                <a:ea typeface="+mn-lt"/>
                <a:cs typeface="+mn-lt"/>
              </a:rPr>
              <a:t>structură</a:t>
            </a:r>
            <a:r>
              <a:rPr lang="en-US" sz="1400" dirty="0">
                <a:ea typeface="+mn-lt"/>
                <a:cs typeface="+mn-lt"/>
              </a:rPr>
              <a:t> de date sub </a:t>
            </a:r>
            <a:r>
              <a:rPr lang="en-US" sz="1400" dirty="0" err="1">
                <a:ea typeface="+mn-lt"/>
                <a:cs typeface="+mn-lt"/>
              </a:rPr>
              <a:t>formă</a:t>
            </a:r>
            <a:r>
              <a:rPr lang="en-US" sz="1400" dirty="0">
                <a:ea typeface="+mn-lt"/>
                <a:cs typeface="+mn-lt"/>
              </a:rPr>
              <a:t> de arbore </a:t>
            </a:r>
            <a:r>
              <a:rPr lang="en-US" sz="1400" dirty="0" err="1">
                <a:ea typeface="+mn-lt"/>
                <a:cs typeface="+mn-lt"/>
              </a:rPr>
              <a:t>echilibrat</a:t>
            </a:r>
            <a:r>
              <a:rPr lang="en-US" sz="1400" dirty="0">
                <a:ea typeface="+mn-lt"/>
                <a:cs typeface="+mn-lt"/>
              </a:rPr>
              <a:t> cu </a:t>
            </a:r>
            <a:r>
              <a:rPr lang="en-US" sz="1400" dirty="0" err="1">
                <a:ea typeface="+mn-lt"/>
                <a:cs typeface="+mn-lt"/>
              </a:rPr>
              <a:t>următoarele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proprietăți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err="1">
                <a:ea typeface="+mn-lt"/>
                <a:cs typeface="+mn-lt"/>
              </a:rPr>
              <a:t>Fiecare</a:t>
            </a:r>
            <a:r>
              <a:rPr lang="en-US" sz="1400" dirty="0">
                <a:ea typeface="+mn-lt"/>
                <a:cs typeface="+mn-lt"/>
              </a:rPr>
              <a:t> nod </a:t>
            </a:r>
            <a:r>
              <a:rPr lang="en-US" sz="1400" err="1">
                <a:ea typeface="+mn-lt"/>
                <a:cs typeface="+mn-lt"/>
              </a:rPr>
              <a:t>dintr</a:t>
            </a:r>
            <a:r>
              <a:rPr lang="en-US" sz="1400" dirty="0">
                <a:ea typeface="+mn-lt"/>
                <a:cs typeface="+mn-lt"/>
              </a:rPr>
              <a:t>-un heap 2-3 </a:t>
            </a:r>
            <a:r>
              <a:rPr lang="en-US" sz="1400" err="1">
                <a:ea typeface="+mn-lt"/>
                <a:cs typeface="+mn-lt"/>
              </a:rPr>
              <a:t>poate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conține</a:t>
            </a:r>
            <a:r>
              <a:rPr lang="en-US" sz="1400" dirty="0">
                <a:ea typeface="+mn-lt"/>
                <a:cs typeface="+mn-lt"/>
              </a:rPr>
              <a:t> fie </a:t>
            </a:r>
            <a:r>
              <a:rPr lang="en-US" sz="1400" err="1">
                <a:ea typeface="+mn-lt"/>
                <a:cs typeface="+mn-lt"/>
              </a:rPr>
              <a:t>unul</a:t>
            </a:r>
            <a:r>
              <a:rPr lang="en-US" sz="1400" dirty="0">
                <a:ea typeface="+mn-lt"/>
                <a:cs typeface="+mn-lt"/>
              </a:rPr>
              <a:t>, fie </a:t>
            </a:r>
            <a:r>
              <a:rPr lang="en-US" sz="1400" err="1">
                <a:ea typeface="+mn-lt"/>
                <a:cs typeface="+mn-lt"/>
              </a:rPr>
              <a:t>două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chei</a:t>
            </a:r>
            <a:r>
              <a:rPr lang="en-US" sz="1400" dirty="0">
                <a:ea typeface="+mn-lt"/>
                <a:cs typeface="+mn-lt"/>
              </a:rPr>
              <a:t>, de </a:t>
            </a:r>
            <a:r>
              <a:rPr lang="en-US" sz="1400" err="1">
                <a:ea typeface="+mn-lt"/>
                <a:cs typeface="+mn-lt"/>
              </a:rPr>
              <a:t>unde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și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numele</a:t>
            </a:r>
            <a:r>
              <a:rPr lang="en-US" sz="1400" dirty="0">
                <a:ea typeface="+mn-lt"/>
                <a:cs typeface="+mn-lt"/>
              </a:rPr>
              <a:t> de heap 2-3.</a:t>
            </a:r>
          </a:p>
          <a:p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err="1">
                <a:ea typeface="+mn-lt"/>
                <a:cs typeface="+mn-lt"/>
              </a:rPr>
              <a:t>Toate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cheile</a:t>
            </a:r>
            <a:r>
              <a:rPr lang="en-US" sz="1400" dirty="0">
                <a:ea typeface="+mn-lt"/>
                <a:cs typeface="+mn-lt"/>
              </a:rPr>
              <a:t> din </a:t>
            </a:r>
            <a:r>
              <a:rPr lang="en-US" sz="1400" err="1">
                <a:ea typeface="+mn-lt"/>
                <a:cs typeface="+mn-lt"/>
              </a:rPr>
              <a:t>subarborele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stâng</a:t>
            </a:r>
            <a:r>
              <a:rPr lang="en-US" sz="1400" dirty="0">
                <a:ea typeface="+mn-lt"/>
                <a:cs typeface="+mn-lt"/>
              </a:rPr>
              <a:t> al </a:t>
            </a:r>
            <a:r>
              <a:rPr lang="en-US" sz="1400" err="1">
                <a:ea typeface="+mn-lt"/>
                <a:cs typeface="+mn-lt"/>
              </a:rPr>
              <a:t>unui</a:t>
            </a:r>
            <a:r>
              <a:rPr lang="en-US" sz="1400" dirty="0">
                <a:ea typeface="+mn-lt"/>
                <a:cs typeface="+mn-lt"/>
              </a:rPr>
              <a:t> nod sunt </a:t>
            </a:r>
            <a:r>
              <a:rPr lang="en-US" sz="1400" err="1">
                <a:ea typeface="+mn-lt"/>
                <a:cs typeface="+mn-lt"/>
              </a:rPr>
              <a:t>mai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mici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decât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cheia</a:t>
            </a:r>
            <a:r>
              <a:rPr lang="en-US" sz="1400" dirty="0">
                <a:ea typeface="+mn-lt"/>
                <a:cs typeface="+mn-lt"/>
              </a:rPr>
              <a:t> din nod. </a:t>
            </a:r>
            <a:r>
              <a:rPr lang="en-US" sz="1400" err="1">
                <a:ea typeface="+mn-lt"/>
                <a:cs typeface="+mn-lt"/>
              </a:rPr>
              <a:t>Toate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cheile</a:t>
            </a:r>
            <a:r>
              <a:rPr lang="en-US" sz="1400" dirty="0">
                <a:ea typeface="+mn-lt"/>
                <a:cs typeface="+mn-lt"/>
              </a:rPr>
              <a:t> din </a:t>
            </a:r>
            <a:r>
              <a:rPr lang="en-US" sz="1400" err="1">
                <a:ea typeface="+mn-lt"/>
                <a:cs typeface="+mn-lt"/>
              </a:rPr>
              <a:t>subarborele</a:t>
            </a:r>
            <a:r>
              <a:rPr lang="en-US" sz="1400" dirty="0">
                <a:ea typeface="+mn-lt"/>
                <a:cs typeface="+mn-lt"/>
              </a:rPr>
              <a:t> de </a:t>
            </a:r>
            <a:r>
              <a:rPr lang="en-US" sz="1400" err="1">
                <a:ea typeface="+mn-lt"/>
                <a:cs typeface="+mn-lt"/>
              </a:rPr>
              <a:t>mijloc</a:t>
            </a:r>
            <a:r>
              <a:rPr lang="en-US" sz="1400" dirty="0">
                <a:ea typeface="+mn-lt"/>
                <a:cs typeface="+mn-lt"/>
              </a:rPr>
              <a:t> al </a:t>
            </a:r>
            <a:r>
              <a:rPr lang="en-US" sz="1400" err="1">
                <a:ea typeface="+mn-lt"/>
                <a:cs typeface="+mn-lt"/>
              </a:rPr>
              <a:t>unui</a:t>
            </a:r>
            <a:r>
              <a:rPr lang="en-US" sz="1400" dirty="0">
                <a:ea typeface="+mn-lt"/>
                <a:cs typeface="+mn-lt"/>
              </a:rPr>
              <a:t> nod 3 sunt </a:t>
            </a:r>
            <a:r>
              <a:rPr lang="en-US" sz="1400" err="1">
                <a:ea typeface="+mn-lt"/>
                <a:cs typeface="+mn-lt"/>
              </a:rPr>
              <a:t>între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cele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două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chei</a:t>
            </a:r>
            <a:r>
              <a:rPr lang="en-US" sz="1400" dirty="0">
                <a:ea typeface="+mn-lt"/>
                <a:cs typeface="+mn-lt"/>
              </a:rPr>
              <a:t> din nod. </a:t>
            </a:r>
            <a:r>
              <a:rPr lang="en-US" sz="1400" err="1">
                <a:ea typeface="+mn-lt"/>
                <a:cs typeface="+mn-lt"/>
              </a:rPr>
              <a:t>Toate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cheile</a:t>
            </a:r>
            <a:r>
              <a:rPr lang="en-US" sz="1400" dirty="0">
                <a:ea typeface="+mn-lt"/>
                <a:cs typeface="+mn-lt"/>
              </a:rPr>
              <a:t> din </a:t>
            </a:r>
            <a:r>
              <a:rPr lang="en-US" sz="1400" err="1">
                <a:ea typeface="+mn-lt"/>
                <a:cs typeface="+mn-lt"/>
              </a:rPr>
              <a:t>subarborele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drept</a:t>
            </a:r>
            <a:r>
              <a:rPr lang="en-US" sz="1400" dirty="0">
                <a:ea typeface="+mn-lt"/>
                <a:cs typeface="+mn-lt"/>
              </a:rPr>
              <a:t> al </a:t>
            </a:r>
            <a:r>
              <a:rPr lang="en-US" sz="1400" err="1">
                <a:ea typeface="+mn-lt"/>
                <a:cs typeface="+mn-lt"/>
              </a:rPr>
              <a:t>unui</a:t>
            </a:r>
            <a:r>
              <a:rPr lang="en-US" sz="1400" dirty="0">
                <a:ea typeface="+mn-lt"/>
                <a:cs typeface="+mn-lt"/>
              </a:rPr>
              <a:t> nod sunt </a:t>
            </a:r>
            <a:r>
              <a:rPr lang="en-US" sz="1400" err="1">
                <a:ea typeface="+mn-lt"/>
                <a:cs typeface="+mn-lt"/>
              </a:rPr>
              <a:t>mai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mari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decât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cheia</a:t>
            </a:r>
            <a:r>
              <a:rPr lang="en-US" sz="1400" dirty="0">
                <a:ea typeface="+mn-lt"/>
                <a:cs typeface="+mn-lt"/>
              </a:rPr>
              <a:t> din nod (</a:t>
            </a:r>
            <a:r>
              <a:rPr lang="en-US" sz="1400" err="1">
                <a:ea typeface="+mn-lt"/>
                <a:cs typeface="+mn-lt"/>
              </a:rPr>
              <a:t>sau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cheia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mai</a:t>
            </a:r>
            <a:r>
              <a:rPr lang="en-US" sz="1400" dirty="0">
                <a:ea typeface="+mn-lt"/>
                <a:cs typeface="+mn-lt"/>
              </a:rPr>
              <a:t> mare </a:t>
            </a:r>
            <a:r>
              <a:rPr lang="en-US" sz="1400" err="1">
                <a:ea typeface="+mn-lt"/>
                <a:cs typeface="+mn-lt"/>
              </a:rPr>
              <a:t>dacă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este</a:t>
            </a:r>
            <a:r>
              <a:rPr lang="en-US" sz="1400" dirty="0">
                <a:ea typeface="+mn-lt"/>
                <a:cs typeface="+mn-lt"/>
              </a:rPr>
              <a:t> un nod 3).</a:t>
            </a:r>
          </a:p>
          <a:p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err="1">
                <a:ea typeface="+mn-lt"/>
                <a:cs typeface="+mn-lt"/>
              </a:rPr>
              <a:t>Toate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nodurile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frunză</a:t>
            </a:r>
            <a:r>
              <a:rPr lang="en-US" sz="1400" dirty="0">
                <a:ea typeface="+mn-lt"/>
                <a:cs typeface="+mn-lt"/>
              </a:rPr>
              <a:t> sunt la </a:t>
            </a:r>
            <a:r>
              <a:rPr lang="en-US" sz="1400" err="1">
                <a:ea typeface="+mn-lt"/>
                <a:cs typeface="+mn-lt"/>
              </a:rPr>
              <a:t>aceeași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adâncime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err="1">
                <a:ea typeface="+mn-lt"/>
                <a:cs typeface="+mn-lt"/>
              </a:rPr>
              <a:t>adică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lungimea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căii</a:t>
            </a:r>
            <a:r>
              <a:rPr lang="en-US" sz="1400" dirty="0">
                <a:ea typeface="+mn-lt"/>
                <a:cs typeface="+mn-lt"/>
              </a:rPr>
              <a:t> de la </a:t>
            </a:r>
            <a:r>
              <a:rPr lang="en-US" sz="1400" err="1">
                <a:ea typeface="+mn-lt"/>
                <a:cs typeface="+mn-lt"/>
              </a:rPr>
              <a:t>rădăcină</a:t>
            </a:r>
            <a:r>
              <a:rPr lang="en-US" sz="1400" dirty="0">
                <a:ea typeface="+mn-lt"/>
                <a:cs typeface="+mn-lt"/>
              </a:rPr>
              <a:t> la </a:t>
            </a:r>
            <a:r>
              <a:rPr lang="en-US" sz="1400" err="1">
                <a:ea typeface="+mn-lt"/>
                <a:cs typeface="+mn-lt"/>
              </a:rPr>
              <a:t>orice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frunză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este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aceeași</a:t>
            </a:r>
            <a:r>
              <a:rPr lang="en-US" sz="1400" dirty="0">
                <a:ea typeface="+mn-lt"/>
                <a:cs typeface="+mn-lt"/>
              </a:rPr>
              <a:t>.</a:t>
            </a:r>
            <a:br>
              <a:rPr lang="en-US" dirty="0"/>
            </a:br>
            <a:endParaRPr lang="en-US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6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D69F-7E39-E59D-073C-EDB3B4A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37" y="388172"/>
            <a:ext cx="9692640" cy="1325562"/>
          </a:xfrm>
        </p:spPr>
        <p:txBody>
          <a:bodyPr/>
          <a:lstStyle/>
          <a:p>
            <a:r>
              <a:rPr lang="en-US" dirty="0"/>
              <a:t>HEAP FIBONACCI</a:t>
            </a:r>
          </a:p>
        </p:txBody>
      </p:sp>
      <p:pic>
        <p:nvPicPr>
          <p:cNvPr id="4" name="Content Placeholder 3" descr="Fibonacci Heap | Set 1 (Introduction) - GeeksforGeeks">
            <a:extLst>
              <a:ext uri="{FF2B5EF4-FFF2-40B4-BE49-F238E27FC236}">
                <a16:creationId xmlns:a16="http://schemas.microsoft.com/office/drawing/2014/main" id="{51E1848E-5833-CDAA-AC9D-9844A1E61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5562" y="2006305"/>
            <a:ext cx="4773520" cy="23938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683410-F4FD-51A2-2146-B33DF2B2B0C4}"/>
              </a:ext>
            </a:extLst>
          </p:cNvPr>
          <p:cNvSpPr txBox="1"/>
          <p:nvPr/>
        </p:nvSpPr>
        <p:spPr>
          <a:xfrm>
            <a:off x="812425" y="1885389"/>
            <a:ext cx="4995022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Segoe WPC"/>
                <a:ea typeface="Segoe WPC"/>
                <a:cs typeface="Segoe WPC"/>
              </a:rPr>
              <a:t>Un heap Fibonacci </a:t>
            </a:r>
            <a:r>
              <a:rPr lang="en-US" sz="1600" err="1">
                <a:latin typeface="Segoe WPC"/>
                <a:ea typeface="Segoe WPC"/>
                <a:cs typeface="Segoe WPC"/>
              </a:rPr>
              <a:t>este</a:t>
            </a:r>
            <a:r>
              <a:rPr lang="en-US" sz="1600" dirty="0">
                <a:latin typeface="Segoe WPC"/>
                <a:ea typeface="Segoe WPC"/>
                <a:cs typeface="Segoe WPC"/>
              </a:rPr>
              <a:t> o </a:t>
            </a:r>
            <a:r>
              <a:rPr lang="en-US" sz="1600" err="1">
                <a:latin typeface="Segoe WPC"/>
                <a:ea typeface="Segoe WPC"/>
                <a:cs typeface="Segoe WPC"/>
              </a:rPr>
              <a:t>structură</a:t>
            </a:r>
            <a:r>
              <a:rPr lang="en-US" sz="1600" dirty="0">
                <a:latin typeface="Segoe WPC"/>
                <a:ea typeface="Segoe WPC"/>
                <a:cs typeface="Segoe WPC"/>
              </a:rPr>
              <a:t> de date </a:t>
            </a:r>
            <a:r>
              <a:rPr lang="en-US" sz="1600" err="1">
                <a:latin typeface="Segoe WPC"/>
                <a:ea typeface="Segoe WPC"/>
                <a:cs typeface="Segoe WPC"/>
              </a:rPr>
              <a:t>pentru</a:t>
            </a:r>
            <a:r>
              <a:rPr lang="en-US" sz="1600" dirty="0">
                <a:latin typeface="Segoe WPC"/>
                <a:ea typeface="Segoe WPC"/>
                <a:cs typeface="Segoe WPC"/>
              </a:rPr>
              <a:t> </a:t>
            </a:r>
            <a:r>
              <a:rPr lang="en-US" sz="1600" err="1">
                <a:latin typeface="Segoe WPC"/>
                <a:ea typeface="Segoe WPC"/>
                <a:cs typeface="Segoe WPC"/>
              </a:rPr>
              <a:t>operațiile</a:t>
            </a:r>
            <a:r>
              <a:rPr lang="en-US" sz="1600" dirty="0">
                <a:latin typeface="Segoe WPC"/>
                <a:ea typeface="Segoe WPC"/>
                <a:cs typeface="Segoe WPC"/>
              </a:rPr>
              <a:t> de </a:t>
            </a:r>
            <a:r>
              <a:rPr lang="en-US" sz="1600" err="1">
                <a:latin typeface="Segoe WPC"/>
                <a:ea typeface="Segoe WPC"/>
                <a:cs typeface="Segoe WPC"/>
              </a:rPr>
              <a:t>coadă</a:t>
            </a:r>
            <a:r>
              <a:rPr lang="en-US" sz="1600" dirty="0">
                <a:latin typeface="Segoe WPC"/>
                <a:ea typeface="Segoe WPC"/>
                <a:cs typeface="Segoe WPC"/>
              </a:rPr>
              <a:t> de </a:t>
            </a:r>
            <a:r>
              <a:rPr lang="en-US" sz="1600" err="1">
                <a:latin typeface="Segoe WPC"/>
                <a:ea typeface="Segoe WPC"/>
                <a:cs typeface="Segoe WPC"/>
              </a:rPr>
              <a:t>priorități</a:t>
            </a:r>
            <a:r>
              <a:rPr lang="en-US" sz="1600" dirty="0">
                <a:latin typeface="Segoe WPC"/>
                <a:ea typeface="Segoe WPC"/>
                <a:cs typeface="Segoe WPC"/>
              </a:rPr>
              <a:t>, </a:t>
            </a:r>
            <a:r>
              <a:rPr lang="en-US" sz="1600" err="1">
                <a:latin typeface="Segoe WPC"/>
                <a:ea typeface="Segoe WPC"/>
                <a:cs typeface="Segoe WPC"/>
              </a:rPr>
              <a:t>constând</a:t>
            </a:r>
            <a:r>
              <a:rPr lang="en-US" sz="1600" dirty="0">
                <a:latin typeface="Segoe WPC"/>
                <a:ea typeface="Segoe WPC"/>
                <a:cs typeface="Segoe WPC"/>
              </a:rPr>
              <a:t> </a:t>
            </a:r>
            <a:r>
              <a:rPr lang="en-US" sz="1600" err="1">
                <a:latin typeface="Segoe WPC"/>
                <a:ea typeface="Segoe WPC"/>
                <a:cs typeface="Segoe WPC"/>
              </a:rPr>
              <a:t>dintr</a:t>
            </a:r>
            <a:r>
              <a:rPr lang="en-US" sz="1600" dirty="0">
                <a:latin typeface="Segoe WPC"/>
                <a:ea typeface="Segoe WPC"/>
                <a:cs typeface="Segoe WPC"/>
              </a:rPr>
              <a:t>-o </a:t>
            </a:r>
            <a:r>
              <a:rPr lang="en-US" sz="1600" err="1">
                <a:latin typeface="Segoe WPC"/>
                <a:ea typeface="Segoe WPC"/>
                <a:cs typeface="Segoe WPC"/>
              </a:rPr>
              <a:t>colecție</a:t>
            </a:r>
            <a:r>
              <a:rPr lang="en-US" sz="1600" dirty="0">
                <a:latin typeface="Segoe WPC"/>
                <a:ea typeface="Segoe WPC"/>
                <a:cs typeface="Segoe WPC"/>
              </a:rPr>
              <a:t> de </a:t>
            </a:r>
            <a:r>
              <a:rPr lang="en-US" sz="1600" err="1">
                <a:latin typeface="Segoe WPC"/>
                <a:ea typeface="Segoe WPC"/>
                <a:cs typeface="Segoe WPC"/>
              </a:rPr>
              <a:t>arbori</a:t>
            </a:r>
            <a:r>
              <a:rPr lang="en-US" sz="1600" dirty="0">
                <a:latin typeface="Segoe WPC"/>
                <a:ea typeface="Segoe WPC"/>
                <a:cs typeface="Segoe WPC"/>
              </a:rPr>
              <a:t> </a:t>
            </a:r>
            <a:r>
              <a:rPr lang="en-US" sz="1600" err="1">
                <a:latin typeface="Segoe WPC"/>
                <a:ea typeface="Segoe WPC"/>
                <a:cs typeface="Segoe WPC"/>
              </a:rPr>
              <a:t>ordonați</a:t>
            </a:r>
            <a:r>
              <a:rPr lang="en-US" sz="1600" dirty="0">
                <a:latin typeface="Segoe WPC"/>
                <a:ea typeface="Segoe WPC"/>
                <a:cs typeface="Segoe WPC"/>
              </a:rPr>
              <a:t> </a:t>
            </a:r>
            <a:r>
              <a:rPr lang="en-US" sz="1600" err="1">
                <a:latin typeface="Segoe WPC"/>
                <a:ea typeface="Segoe WPC"/>
                <a:cs typeface="Segoe WPC"/>
              </a:rPr>
              <a:t>după</a:t>
            </a:r>
            <a:r>
              <a:rPr lang="en-US" sz="1600" dirty="0">
                <a:latin typeface="Segoe WPC"/>
                <a:ea typeface="Segoe WPC"/>
                <a:cs typeface="Segoe WPC"/>
              </a:rPr>
              <a:t> heap. Are un </a:t>
            </a:r>
            <a:r>
              <a:rPr lang="en-US" sz="1600" err="1">
                <a:latin typeface="Segoe WPC"/>
                <a:ea typeface="Segoe WPC"/>
                <a:cs typeface="Segoe WPC"/>
              </a:rPr>
              <a:t>timp</a:t>
            </a:r>
            <a:r>
              <a:rPr lang="en-US" sz="1600" dirty="0">
                <a:latin typeface="Segoe WPC"/>
                <a:ea typeface="Segoe WPC"/>
                <a:cs typeface="Segoe WPC"/>
              </a:rPr>
              <a:t> de </a:t>
            </a:r>
            <a:r>
              <a:rPr lang="en-US" sz="1600" err="1">
                <a:latin typeface="Segoe WPC"/>
                <a:ea typeface="Segoe WPC"/>
                <a:cs typeface="Segoe WPC"/>
              </a:rPr>
              <a:t>rulare</a:t>
            </a:r>
            <a:r>
              <a:rPr lang="en-US" sz="1600" dirty="0">
                <a:latin typeface="Segoe WPC"/>
                <a:ea typeface="Segoe WPC"/>
                <a:cs typeface="Segoe WPC"/>
              </a:rPr>
              <a:t> </a:t>
            </a:r>
            <a:r>
              <a:rPr lang="en-US" sz="1600" err="1">
                <a:latin typeface="Segoe WPC"/>
                <a:ea typeface="Segoe WPC"/>
                <a:cs typeface="Segoe WPC"/>
              </a:rPr>
              <a:t>amortizat</a:t>
            </a:r>
            <a:r>
              <a:rPr lang="en-US" sz="1600" dirty="0">
                <a:latin typeface="Segoe WPC"/>
                <a:ea typeface="Segoe WPC"/>
                <a:cs typeface="Segoe WPC"/>
              </a:rPr>
              <a:t> </a:t>
            </a:r>
            <a:r>
              <a:rPr lang="en-US" sz="1600" err="1">
                <a:latin typeface="Segoe WPC"/>
                <a:ea typeface="Segoe WPC"/>
                <a:cs typeface="Segoe WPC"/>
              </a:rPr>
              <a:t>mai</a:t>
            </a:r>
            <a:r>
              <a:rPr lang="en-US" sz="1600" dirty="0">
                <a:latin typeface="Segoe WPC"/>
                <a:ea typeface="Segoe WPC"/>
                <a:cs typeface="Segoe WPC"/>
              </a:rPr>
              <a:t> bun </a:t>
            </a:r>
            <a:r>
              <a:rPr lang="en-US" sz="1600" err="1">
                <a:latin typeface="Segoe WPC"/>
                <a:ea typeface="Segoe WPC"/>
                <a:cs typeface="Segoe WPC"/>
              </a:rPr>
              <a:t>decât</a:t>
            </a:r>
            <a:r>
              <a:rPr lang="en-US" sz="1600" dirty="0">
                <a:latin typeface="Segoe WPC"/>
                <a:ea typeface="Segoe WPC"/>
                <a:cs typeface="Segoe WPC"/>
              </a:rPr>
              <a:t> </a:t>
            </a:r>
            <a:r>
              <a:rPr lang="en-US" sz="1600" err="1">
                <a:latin typeface="Segoe WPC"/>
                <a:ea typeface="Segoe WPC"/>
                <a:cs typeface="Segoe WPC"/>
              </a:rPr>
              <a:t>multe</a:t>
            </a:r>
            <a:r>
              <a:rPr lang="en-US" sz="1600" dirty="0">
                <a:latin typeface="Segoe WPC"/>
                <a:ea typeface="Segoe WPC"/>
                <a:cs typeface="Segoe WPC"/>
              </a:rPr>
              <a:t> </a:t>
            </a:r>
            <a:r>
              <a:rPr lang="en-US" sz="1600" err="1">
                <a:latin typeface="Segoe WPC"/>
                <a:ea typeface="Segoe WPC"/>
                <a:cs typeface="Segoe WPC"/>
              </a:rPr>
              <a:t>alte</a:t>
            </a:r>
            <a:r>
              <a:rPr lang="en-US" sz="1600" dirty="0">
                <a:latin typeface="Segoe WPC"/>
                <a:ea typeface="Segoe WPC"/>
                <a:cs typeface="Segoe WPC"/>
              </a:rPr>
              <a:t> </a:t>
            </a:r>
            <a:r>
              <a:rPr lang="en-US" sz="1600" err="1">
                <a:latin typeface="Segoe WPC"/>
                <a:ea typeface="Segoe WPC"/>
                <a:cs typeface="Segoe WPC"/>
              </a:rPr>
              <a:t>structuri</a:t>
            </a:r>
            <a:r>
              <a:rPr lang="en-US" sz="1600" dirty="0">
                <a:latin typeface="Segoe WPC"/>
                <a:ea typeface="Segoe WPC"/>
                <a:cs typeface="Segoe WPC"/>
              </a:rPr>
              <a:t> de date de </a:t>
            </a:r>
            <a:r>
              <a:rPr lang="en-US" sz="1600" err="1">
                <a:latin typeface="Segoe WPC"/>
                <a:ea typeface="Segoe WPC"/>
                <a:cs typeface="Segoe WPC"/>
              </a:rPr>
              <a:t>coadă</a:t>
            </a:r>
            <a:r>
              <a:rPr lang="en-US" sz="1600" dirty="0">
                <a:latin typeface="Segoe WPC"/>
                <a:ea typeface="Segoe WPC"/>
                <a:cs typeface="Segoe WPC"/>
              </a:rPr>
              <a:t> de </a:t>
            </a:r>
            <a:r>
              <a:rPr lang="en-US" sz="1600" err="1">
                <a:latin typeface="Segoe WPC"/>
                <a:ea typeface="Segoe WPC"/>
                <a:cs typeface="Segoe WPC"/>
              </a:rPr>
              <a:t>priorități</a:t>
            </a:r>
            <a:r>
              <a:rPr lang="en-US" sz="1600" dirty="0">
                <a:latin typeface="Segoe WPC"/>
                <a:ea typeface="Segoe WPC"/>
                <a:cs typeface="Segoe WPC"/>
              </a:rPr>
              <a:t>, </a:t>
            </a:r>
            <a:r>
              <a:rPr lang="en-US" sz="1600" err="1">
                <a:latin typeface="Segoe WPC"/>
                <a:ea typeface="Segoe WPC"/>
                <a:cs typeface="Segoe WPC"/>
              </a:rPr>
              <a:t>inclusiv</a:t>
            </a:r>
            <a:r>
              <a:rPr lang="en-US" sz="1600" dirty="0">
                <a:latin typeface="Segoe WPC"/>
                <a:ea typeface="Segoe WPC"/>
                <a:cs typeface="Segoe WPC"/>
              </a:rPr>
              <a:t> heap-</a:t>
            </a:r>
            <a:r>
              <a:rPr lang="en-US" sz="1600" err="1">
                <a:latin typeface="Segoe WPC"/>
                <a:ea typeface="Segoe WPC"/>
                <a:cs typeface="Segoe WPC"/>
              </a:rPr>
              <a:t>ul</a:t>
            </a:r>
            <a:r>
              <a:rPr lang="en-US" sz="1600" dirty="0">
                <a:latin typeface="Segoe WPC"/>
                <a:ea typeface="Segoe WPC"/>
                <a:cs typeface="Segoe WPC"/>
              </a:rPr>
              <a:t> </a:t>
            </a:r>
            <a:r>
              <a:rPr lang="en-US" sz="1600" err="1">
                <a:latin typeface="Segoe WPC"/>
                <a:ea typeface="Segoe WPC"/>
                <a:cs typeface="Segoe WPC"/>
              </a:rPr>
              <a:t>binar</a:t>
            </a:r>
            <a:r>
              <a:rPr lang="en-US" sz="1600" dirty="0">
                <a:latin typeface="Segoe WPC"/>
                <a:ea typeface="Segoe WPC"/>
                <a:cs typeface="Segoe WPC"/>
              </a:rPr>
              <a:t> </a:t>
            </a:r>
            <a:r>
              <a:rPr lang="en-US" sz="1600" err="1">
                <a:latin typeface="Segoe WPC"/>
                <a:ea typeface="Segoe WPC"/>
                <a:cs typeface="Segoe WPC"/>
              </a:rPr>
              <a:t>și</a:t>
            </a:r>
            <a:r>
              <a:rPr lang="en-US" sz="1600" dirty="0">
                <a:latin typeface="Segoe WPC"/>
                <a:ea typeface="Segoe WPC"/>
                <a:cs typeface="Segoe WPC"/>
              </a:rPr>
              <a:t> heap-</a:t>
            </a:r>
            <a:r>
              <a:rPr lang="en-US" sz="1600" err="1">
                <a:latin typeface="Segoe WPC"/>
                <a:ea typeface="Segoe WPC"/>
                <a:cs typeface="Segoe WPC"/>
              </a:rPr>
              <a:t>ul</a:t>
            </a:r>
            <a:r>
              <a:rPr lang="en-US" sz="1600" dirty="0">
                <a:latin typeface="Segoe WPC"/>
                <a:ea typeface="Segoe WPC"/>
                <a:cs typeface="Segoe WPC"/>
              </a:rPr>
              <a:t> binomial.</a:t>
            </a:r>
          </a:p>
          <a:p>
            <a:endParaRPr lang="en-US" sz="1600" dirty="0">
              <a:latin typeface="Segoe WPC"/>
              <a:ea typeface="Segoe WPC"/>
              <a:cs typeface="Segoe WPC"/>
            </a:endParaRPr>
          </a:p>
          <a:p>
            <a:r>
              <a:rPr lang="en-US" sz="1600" dirty="0">
                <a:ea typeface="+mn-lt"/>
                <a:cs typeface="+mn-lt"/>
              </a:rPr>
              <a:t>Un heap Fibonacci </a:t>
            </a:r>
            <a:r>
              <a:rPr lang="en-US" sz="1600" err="1">
                <a:ea typeface="+mn-lt"/>
                <a:cs typeface="+mn-lt"/>
              </a:rPr>
              <a:t>este</a:t>
            </a:r>
            <a:r>
              <a:rPr lang="en-US" sz="1600" dirty="0">
                <a:ea typeface="+mn-lt"/>
                <a:cs typeface="+mn-lt"/>
              </a:rPr>
              <a:t> o </a:t>
            </a:r>
            <a:r>
              <a:rPr lang="en-US" sz="1600" err="1">
                <a:ea typeface="+mn-lt"/>
                <a:cs typeface="+mn-lt"/>
              </a:rPr>
              <a:t>colecție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err="1">
                <a:ea typeface="+mn-lt"/>
                <a:cs typeface="+mn-lt"/>
              </a:rPr>
              <a:t>arbori</a:t>
            </a:r>
            <a:r>
              <a:rPr lang="en-US" sz="1600" dirty="0">
                <a:ea typeface="+mn-lt"/>
                <a:cs typeface="+mn-lt"/>
              </a:rPr>
              <a:t> care </a:t>
            </a:r>
            <a:r>
              <a:rPr lang="en-US" sz="1600" err="1">
                <a:ea typeface="+mn-lt"/>
                <a:cs typeface="+mn-lt"/>
              </a:rPr>
              <a:t>satisface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proprietatea</a:t>
            </a:r>
            <a:r>
              <a:rPr lang="en-US" sz="1600" dirty="0">
                <a:ea typeface="+mn-lt"/>
                <a:cs typeface="+mn-lt"/>
              </a:rPr>
              <a:t> de heap minim, </a:t>
            </a:r>
            <a:r>
              <a:rPr lang="en-US" sz="1600" err="1">
                <a:ea typeface="+mn-lt"/>
                <a:cs typeface="+mn-lt"/>
              </a:rPr>
              <a:t>adică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cheia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unui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copil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este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întotdeauna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mai</a:t>
            </a:r>
            <a:r>
              <a:rPr lang="en-US" sz="1600" dirty="0">
                <a:ea typeface="+mn-lt"/>
                <a:cs typeface="+mn-lt"/>
              </a:rPr>
              <a:t> mare </a:t>
            </a:r>
            <a:r>
              <a:rPr lang="en-US" sz="1600" err="1">
                <a:ea typeface="+mn-lt"/>
                <a:cs typeface="+mn-lt"/>
              </a:rPr>
              <a:t>sau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egală</a:t>
            </a:r>
            <a:r>
              <a:rPr lang="en-US" sz="1600" dirty="0">
                <a:ea typeface="+mn-lt"/>
                <a:cs typeface="+mn-lt"/>
              </a:rPr>
              <a:t> cu </a:t>
            </a:r>
            <a:r>
              <a:rPr lang="en-US" sz="1600" err="1">
                <a:ea typeface="+mn-lt"/>
                <a:cs typeface="+mn-lt"/>
              </a:rPr>
              <a:t>cheia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părintelui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err="1">
                <a:ea typeface="+mn-lt"/>
                <a:cs typeface="+mn-lt"/>
              </a:rPr>
              <a:t>Fiecare</a:t>
            </a:r>
            <a:r>
              <a:rPr lang="en-US" sz="1600" dirty="0">
                <a:ea typeface="+mn-lt"/>
                <a:cs typeface="+mn-lt"/>
              </a:rPr>
              <a:t> nod are un grad </a:t>
            </a:r>
            <a:r>
              <a:rPr lang="en-US" sz="1600" err="1">
                <a:ea typeface="+mn-lt"/>
                <a:cs typeface="+mn-lt"/>
              </a:rPr>
              <a:t>și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marchează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dacă</a:t>
            </a:r>
            <a:r>
              <a:rPr lang="en-US" sz="1600" dirty="0">
                <a:ea typeface="+mn-lt"/>
                <a:cs typeface="+mn-lt"/>
              </a:rPr>
              <a:t> a </a:t>
            </a:r>
            <a:r>
              <a:rPr lang="en-US" sz="1600" err="1">
                <a:ea typeface="+mn-lt"/>
                <a:cs typeface="+mn-lt"/>
              </a:rPr>
              <a:t>pierdut</a:t>
            </a:r>
            <a:r>
              <a:rPr lang="en-US" sz="1600" dirty="0">
                <a:ea typeface="+mn-lt"/>
                <a:cs typeface="+mn-lt"/>
              </a:rPr>
              <a:t> un </a:t>
            </a:r>
            <a:r>
              <a:rPr lang="en-US" sz="1600" err="1">
                <a:ea typeface="+mn-lt"/>
                <a:cs typeface="+mn-lt"/>
              </a:rPr>
              <a:t>copil</a:t>
            </a:r>
            <a:r>
              <a:rPr lang="en-US" sz="1600" dirty="0">
                <a:ea typeface="+mn-lt"/>
                <a:cs typeface="+mn-lt"/>
              </a:rPr>
              <a:t> de la ultima </a:t>
            </a:r>
            <a:r>
              <a:rPr lang="en-US" sz="1600" err="1">
                <a:ea typeface="+mn-lt"/>
                <a:cs typeface="+mn-lt"/>
              </a:rPr>
              <a:t>dată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când</a:t>
            </a:r>
            <a:r>
              <a:rPr lang="en-US" sz="1600" dirty="0">
                <a:ea typeface="+mn-lt"/>
                <a:cs typeface="+mn-lt"/>
              </a:rPr>
              <a:t> a </a:t>
            </a:r>
            <a:r>
              <a:rPr lang="en-US" sz="1600" err="1">
                <a:ea typeface="+mn-lt"/>
                <a:cs typeface="+mn-lt"/>
              </a:rPr>
              <a:t>fost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făcut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copil</a:t>
            </a:r>
            <a:r>
              <a:rPr lang="en-US" sz="1600" dirty="0">
                <a:ea typeface="+mn-lt"/>
                <a:cs typeface="+mn-lt"/>
              </a:rPr>
              <a:t> al </a:t>
            </a:r>
            <a:r>
              <a:rPr lang="en-US" sz="1600" err="1">
                <a:ea typeface="+mn-lt"/>
                <a:cs typeface="+mn-lt"/>
              </a:rPr>
              <a:t>altui</a:t>
            </a:r>
            <a:r>
              <a:rPr lang="en-US" sz="1600" dirty="0">
                <a:ea typeface="+mn-lt"/>
                <a:cs typeface="+mn-lt"/>
              </a:rPr>
              <a:t> nod. </a:t>
            </a:r>
            <a:r>
              <a:rPr lang="en-US" sz="1600" err="1">
                <a:ea typeface="+mn-lt"/>
                <a:cs typeface="+mn-lt"/>
              </a:rPr>
              <a:t>Arborii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dintr</a:t>
            </a:r>
            <a:r>
              <a:rPr lang="en-US" sz="1600" dirty="0">
                <a:ea typeface="+mn-lt"/>
                <a:cs typeface="+mn-lt"/>
              </a:rPr>
              <a:t>-un heap Fibonacci nu sunt </a:t>
            </a:r>
            <a:r>
              <a:rPr lang="en-US" sz="1600" err="1">
                <a:ea typeface="+mn-lt"/>
                <a:cs typeface="+mn-lt"/>
              </a:rPr>
              <a:t>neapărat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binari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și</a:t>
            </a:r>
            <a:r>
              <a:rPr lang="en-US" sz="1600" dirty="0">
                <a:ea typeface="+mn-lt"/>
                <a:cs typeface="+mn-lt"/>
              </a:rPr>
              <a:t> forma </a:t>
            </a:r>
            <a:r>
              <a:rPr lang="en-US" sz="1600" err="1">
                <a:ea typeface="+mn-lt"/>
                <a:cs typeface="+mn-lt"/>
              </a:rPr>
              <a:t>arborelui</a:t>
            </a:r>
            <a:r>
              <a:rPr lang="en-US" sz="1600" dirty="0">
                <a:ea typeface="+mn-lt"/>
                <a:cs typeface="+mn-lt"/>
              </a:rPr>
              <a:t> se </a:t>
            </a:r>
            <a:r>
              <a:rPr lang="en-US" sz="1600" err="1">
                <a:ea typeface="+mn-lt"/>
                <a:cs typeface="+mn-lt"/>
              </a:rPr>
              <a:t>poate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schimba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în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timpul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operațiilor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asupra</a:t>
            </a:r>
            <a:r>
              <a:rPr lang="en-US" sz="1600" dirty="0">
                <a:ea typeface="+mn-lt"/>
                <a:cs typeface="+mn-lt"/>
              </a:rPr>
              <a:t> heap-</a:t>
            </a:r>
            <a:r>
              <a:rPr lang="en-US" sz="1600" err="1">
                <a:ea typeface="+mn-lt"/>
                <a:cs typeface="+mn-lt"/>
              </a:rPr>
              <a:t>ului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16447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79BB-7F28-ADF2-62EF-8681735D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</a:p>
        </p:txBody>
      </p:sp>
      <p:pic>
        <p:nvPicPr>
          <p:cNvPr id="4" name="Content Placeholder 3" descr="Heap Data Structure | Interview Cake">
            <a:extLst>
              <a:ext uri="{FF2B5EF4-FFF2-40B4-BE49-F238E27FC236}">
                <a16:creationId xmlns:a16="http://schemas.microsoft.com/office/drawing/2014/main" id="{EFD66D26-D7B9-A17E-A49A-5109274AD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881" y="1483145"/>
            <a:ext cx="4527176" cy="301438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77AF51-FA04-62E7-5DF0-1891F5554EE5}"/>
              </a:ext>
            </a:extLst>
          </p:cNvPr>
          <p:cNvSpPr txBox="1"/>
          <p:nvPr/>
        </p:nvSpPr>
        <p:spPr>
          <a:xfrm>
            <a:off x="1260661" y="2190749"/>
            <a:ext cx="470647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Un Heap </a:t>
            </a:r>
            <a:r>
              <a:rPr lang="en-US" dirty="0" err="1">
                <a:ea typeface="+mn-lt"/>
                <a:cs typeface="+mn-lt"/>
              </a:rPr>
              <a:t>binar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fie Min Heap, fie Max Heap. </a:t>
            </a:r>
            <a:r>
              <a:rPr lang="en-US" dirty="0" err="1">
                <a:ea typeface="+mn-lt"/>
                <a:cs typeface="+mn-lt"/>
              </a:rPr>
              <a:t>Într</a:t>
            </a:r>
            <a:r>
              <a:rPr lang="en-US" dirty="0">
                <a:ea typeface="+mn-lt"/>
                <a:cs typeface="+mn-lt"/>
              </a:rPr>
              <a:t>-un Heap Binary Min, </a:t>
            </a:r>
            <a:r>
              <a:rPr lang="en-US" dirty="0" err="1">
                <a:ea typeface="+mn-lt"/>
                <a:cs typeface="+mn-lt"/>
              </a:rPr>
              <a:t>cheia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dirty="0" err="1">
                <a:ea typeface="+mn-lt"/>
                <a:cs typeface="+mn-lt"/>
              </a:rPr>
              <a:t>rădăcină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trebuie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fie </a:t>
            </a:r>
            <a:r>
              <a:rPr lang="en-US" dirty="0" err="1">
                <a:ea typeface="+mn-lt"/>
                <a:cs typeface="+mn-lt"/>
              </a:rPr>
              <a:t>minimă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dintre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cheile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prezente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Heap Binary. </a:t>
            </a:r>
            <a:r>
              <a:rPr lang="en-US" dirty="0" err="1">
                <a:ea typeface="+mn-lt"/>
                <a:cs typeface="+mn-lt"/>
              </a:rPr>
              <a:t>Aceeași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proprietate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trebuie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fie </a:t>
            </a:r>
            <a:r>
              <a:rPr lang="en-US" dirty="0" err="1">
                <a:ea typeface="+mn-lt"/>
                <a:cs typeface="+mn-lt"/>
              </a:rPr>
              <a:t>adevărată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recursiv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nodurile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Arborele</a:t>
            </a:r>
            <a:r>
              <a:rPr lang="en-US" dirty="0">
                <a:ea typeface="+mn-lt"/>
                <a:cs typeface="+mn-lt"/>
              </a:rPr>
              <a:t> Binar. Max Binary Heap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similar cu </a:t>
            </a:r>
            <a:r>
              <a:rPr lang="en-US" dirty="0" err="1">
                <a:ea typeface="+mn-lt"/>
                <a:cs typeface="+mn-lt"/>
              </a:rPr>
              <a:t>MinHeap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4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A908-D935-44D4-7D0F-A7D242DC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= 100, Q = 1000</a:t>
            </a:r>
          </a:p>
        </p:txBody>
      </p:sp>
      <p:pic>
        <p:nvPicPr>
          <p:cNvPr id="4" name="Content Placeholder 3" descr="A grid of squares with green text&#10;&#10;Description automatically generated">
            <a:extLst>
              <a:ext uri="{FF2B5EF4-FFF2-40B4-BE49-F238E27FC236}">
                <a16:creationId xmlns:a16="http://schemas.microsoft.com/office/drawing/2014/main" id="{05A6DD8A-359A-9354-11BF-2EF58EA42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873" y="1862418"/>
            <a:ext cx="5612594" cy="4351337"/>
          </a:xfrm>
        </p:spPr>
      </p:pic>
    </p:spTree>
    <p:extLst>
      <p:ext uri="{BB962C8B-B14F-4D97-AF65-F5344CB8AC3E}">
        <p14:creationId xmlns:p14="http://schemas.microsoft.com/office/powerpoint/2010/main" val="219795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8C32-0153-05AA-1970-75FF92C7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=100, Q = 1000000</a:t>
            </a:r>
          </a:p>
        </p:txBody>
      </p:sp>
      <p:pic>
        <p:nvPicPr>
          <p:cNvPr id="4" name="Content Placeholder 3" descr="A graph with green bars&#10;&#10;Description automatically generated">
            <a:extLst>
              <a:ext uri="{FF2B5EF4-FFF2-40B4-BE49-F238E27FC236}">
                <a16:creationId xmlns:a16="http://schemas.microsoft.com/office/drawing/2014/main" id="{5F30F24D-A17D-9982-65CA-CAEB46989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573" y="1918447"/>
            <a:ext cx="5567840" cy="4351337"/>
          </a:xfrm>
        </p:spPr>
      </p:pic>
    </p:spTree>
    <p:extLst>
      <p:ext uri="{BB962C8B-B14F-4D97-AF65-F5344CB8AC3E}">
        <p14:creationId xmlns:p14="http://schemas.microsoft.com/office/powerpoint/2010/main" val="172998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7C3F-A16C-63DA-B366-7E3AB9E4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= 1000, Q = 1000000</a:t>
            </a:r>
          </a:p>
        </p:txBody>
      </p:sp>
      <p:pic>
        <p:nvPicPr>
          <p:cNvPr id="4" name="Content Placeholder 3" descr="A graph with green bars&#10;&#10;Description automatically generated">
            <a:extLst>
              <a:ext uri="{FF2B5EF4-FFF2-40B4-BE49-F238E27FC236}">
                <a16:creationId xmlns:a16="http://schemas.microsoft.com/office/drawing/2014/main" id="{5972F83E-0B94-2609-CD0F-F0E57761F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787" y="1974476"/>
            <a:ext cx="5551530" cy="4351337"/>
          </a:xfrm>
        </p:spPr>
      </p:pic>
    </p:spTree>
    <p:extLst>
      <p:ext uri="{BB962C8B-B14F-4D97-AF65-F5344CB8AC3E}">
        <p14:creationId xmlns:p14="http://schemas.microsoft.com/office/powerpoint/2010/main" val="313744938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View</vt:lpstr>
      <vt:lpstr>STRUCTURI DE DATE AVANSATE</vt:lpstr>
      <vt:lpstr>HEAP BINOMIAL</vt:lpstr>
      <vt:lpstr>2-3 HEAP</vt:lpstr>
      <vt:lpstr>HEAP FIBONACCI</vt:lpstr>
      <vt:lpstr>BINARY HEAP</vt:lpstr>
      <vt:lpstr>N = 100, Q = 1000</vt:lpstr>
      <vt:lpstr>N =100, Q = 1000000</vt:lpstr>
      <vt:lpstr>N = 1000, Q = 1000000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155</cp:revision>
  <dcterms:created xsi:type="dcterms:W3CDTF">2024-05-03T06:27:16Z</dcterms:created>
  <dcterms:modified xsi:type="dcterms:W3CDTF">2024-05-03T10:41:32Z</dcterms:modified>
</cp:coreProperties>
</file>