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7" r:id="rId7"/>
    <p:sldId id="29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FF404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87" autoAdjust="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>
                <a:solidFill>
                  <a:srgbClr val="FF4040"/>
                </a:solidFill>
              </a:rPr>
              <a:t>Book-it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>
                <a:solidFill>
                  <a:srgbClr val="4A4A49"/>
                </a:solidFill>
              </a:rPr>
              <a:t>Stephanie Chua for </a:t>
            </a:r>
            <a:r>
              <a:rPr lang="en-US" dirty="0">
                <a:solidFill>
                  <a:srgbClr val="FF4040"/>
                </a:solidFill>
              </a:rPr>
              <a:t>OCBC Cinemas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70" y="1296891"/>
            <a:ext cx="3171825" cy="1325563"/>
          </a:xfrm>
        </p:spPr>
        <p:txBody>
          <a:bodyPr/>
          <a:lstStyle/>
          <a:p>
            <a:r>
              <a:rPr lang="en-ZA" dirty="0">
                <a:solidFill>
                  <a:srgbClr val="FF4040"/>
                </a:solidFill>
              </a:rPr>
              <a:t>Book-it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537394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BOOK-IT is a mobile app that enables consumers to book movie tickets on the go. It is designed exclusively for OCBC cinemas.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/>
              <a:t>BOOK-IT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BOOK-IT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Google Shape;140;p22">
            <a:extLst>
              <a:ext uri="{FF2B5EF4-FFF2-40B4-BE49-F238E27FC236}">
                <a16:creationId xmlns:a16="http://schemas.microsoft.com/office/drawing/2014/main" id="{5B733A8A-B70F-4634-88EF-874866641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2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GB" dirty="0"/>
              <a:t>Customer </a:t>
            </a:r>
            <a:r>
              <a:rPr lang="en-GB" dirty="0">
                <a:solidFill>
                  <a:srgbClr val="4A4A49"/>
                </a:solidFill>
              </a:rPr>
              <a:t>journey: before booking</a:t>
            </a:r>
            <a:endParaRPr dirty="0">
              <a:solidFill>
                <a:srgbClr val="4A4A49"/>
              </a:solidFill>
            </a:endParaRPr>
          </a:p>
        </p:txBody>
      </p:sp>
      <p:sp>
        <p:nvSpPr>
          <p:cNvPr id="33" name="Google Shape;141;p22">
            <a:extLst>
              <a:ext uri="{FF2B5EF4-FFF2-40B4-BE49-F238E27FC236}">
                <a16:creationId xmlns:a16="http://schemas.microsoft.com/office/drawing/2014/main" id="{10227007-0005-4F5D-8046-7341EBB2CE64}"/>
              </a:ext>
            </a:extLst>
          </p:cNvPr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42;p22">
            <a:extLst>
              <a:ext uri="{FF2B5EF4-FFF2-40B4-BE49-F238E27FC236}">
                <a16:creationId xmlns:a16="http://schemas.microsoft.com/office/drawing/2014/main" id="{CA8095C4-FDF9-4522-8FC6-1C41F71A542C}"/>
              </a:ext>
            </a:extLst>
          </p:cNvPr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46;p22">
            <a:extLst>
              <a:ext uri="{FF2B5EF4-FFF2-40B4-BE49-F238E27FC236}">
                <a16:creationId xmlns:a16="http://schemas.microsoft.com/office/drawing/2014/main" id="{60C45F34-5A42-44D0-A565-BA341E3CE169}"/>
              </a:ext>
            </a:extLst>
          </p:cNvPr>
          <p:cNvGrpSpPr/>
          <p:nvPr/>
        </p:nvGrpSpPr>
        <p:grpSpPr>
          <a:xfrm>
            <a:off x="5088948" y="2317034"/>
            <a:ext cx="631200" cy="631200"/>
            <a:chOff x="3814414" y="1703401"/>
            <a:chExt cx="473400" cy="473400"/>
          </a:xfrm>
        </p:grpSpPr>
        <p:sp>
          <p:nvSpPr>
            <p:cNvPr id="39" name="Google Shape;147;p22">
              <a:extLst>
                <a:ext uri="{FF2B5EF4-FFF2-40B4-BE49-F238E27FC236}">
                  <a16:creationId xmlns:a16="http://schemas.microsoft.com/office/drawing/2014/main" id="{7BBC0351-18D5-40C2-8043-1E1C20BD0B88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0" name="Google Shape;148;p22">
              <a:extLst>
                <a:ext uri="{FF2B5EF4-FFF2-40B4-BE49-F238E27FC236}">
                  <a16:creationId xmlns:a16="http://schemas.microsoft.com/office/drawing/2014/main" id="{08A33A92-12AB-437B-9D8D-AE1C039FDC63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" name="Google Shape;156;p22">
            <a:extLst>
              <a:ext uri="{FF2B5EF4-FFF2-40B4-BE49-F238E27FC236}">
                <a16:creationId xmlns:a16="http://schemas.microsoft.com/office/drawing/2014/main" id="{DC3BDD0E-7D1B-4CD8-B719-BA6C26C2BCD7}"/>
              </a:ext>
            </a:extLst>
          </p:cNvPr>
          <p:cNvSpPr txBox="1"/>
          <p:nvPr/>
        </p:nvSpPr>
        <p:spPr>
          <a:xfrm>
            <a:off x="2304327" y="517345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Theatre apps:</a:t>
            </a:r>
            <a:r>
              <a:rPr lang="en-US"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only summary seen, no trailer; Switches to </a:t>
            </a:r>
            <a:r>
              <a:rPr lang="en-US" sz="12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Youtube</a:t>
            </a:r>
            <a:r>
              <a:rPr lang="en-US"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2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/>
            <a:endParaRPr sz="12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2" name="Google Shape;146;p22">
            <a:extLst>
              <a:ext uri="{FF2B5EF4-FFF2-40B4-BE49-F238E27FC236}">
                <a16:creationId xmlns:a16="http://schemas.microsoft.com/office/drawing/2014/main" id="{599689E3-FC49-4227-8482-C22F3D8B5D43}"/>
              </a:ext>
            </a:extLst>
          </p:cNvPr>
          <p:cNvGrpSpPr/>
          <p:nvPr/>
        </p:nvGrpSpPr>
        <p:grpSpPr>
          <a:xfrm>
            <a:off x="2454151" y="2380279"/>
            <a:ext cx="631200" cy="631200"/>
            <a:chOff x="3814414" y="1703401"/>
            <a:chExt cx="473400" cy="473400"/>
          </a:xfrm>
        </p:grpSpPr>
        <p:sp>
          <p:nvSpPr>
            <p:cNvPr id="53" name="Google Shape;147;p22">
              <a:extLst>
                <a:ext uri="{FF2B5EF4-FFF2-40B4-BE49-F238E27FC236}">
                  <a16:creationId xmlns:a16="http://schemas.microsoft.com/office/drawing/2014/main" id="{5CA30706-0982-46E3-8EE9-EAA35D90241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4" name="Google Shape;148;p22">
              <a:extLst>
                <a:ext uri="{FF2B5EF4-FFF2-40B4-BE49-F238E27FC236}">
                  <a16:creationId xmlns:a16="http://schemas.microsoft.com/office/drawing/2014/main" id="{02C9DAD1-D8F1-4DE6-99B7-C99A3C3B548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5" name="Google Shape;146;p22">
            <a:extLst>
              <a:ext uri="{FF2B5EF4-FFF2-40B4-BE49-F238E27FC236}">
                <a16:creationId xmlns:a16="http://schemas.microsoft.com/office/drawing/2014/main" id="{AF9F5965-90D2-42AE-BB16-EEC0982F925F}"/>
              </a:ext>
            </a:extLst>
          </p:cNvPr>
          <p:cNvGrpSpPr/>
          <p:nvPr/>
        </p:nvGrpSpPr>
        <p:grpSpPr>
          <a:xfrm rot="10800000">
            <a:off x="3796365" y="4856432"/>
            <a:ext cx="446325" cy="446325"/>
            <a:chOff x="3883742" y="1772729"/>
            <a:chExt cx="334744" cy="334744"/>
          </a:xfrm>
        </p:grpSpPr>
        <p:sp>
          <p:nvSpPr>
            <p:cNvPr id="56" name="Google Shape;147;p22">
              <a:extLst>
                <a:ext uri="{FF2B5EF4-FFF2-40B4-BE49-F238E27FC236}">
                  <a16:creationId xmlns:a16="http://schemas.microsoft.com/office/drawing/2014/main" id="{6BDC7BFD-9182-4ABF-8A79-631DE451969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" name="Google Shape;148;p22">
              <a:extLst>
                <a:ext uri="{FF2B5EF4-FFF2-40B4-BE49-F238E27FC236}">
                  <a16:creationId xmlns:a16="http://schemas.microsoft.com/office/drawing/2014/main" id="{3F6AECA9-3BFA-490F-A724-1F58F3A496A0}"/>
                </a:ext>
              </a:extLst>
            </p:cNvPr>
            <p:cNvSpPr/>
            <p:nvPr/>
          </p:nvSpPr>
          <p:spPr>
            <a:xfrm rot="10800000"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0" name="Google Shape;146;p22">
            <a:extLst>
              <a:ext uri="{FF2B5EF4-FFF2-40B4-BE49-F238E27FC236}">
                <a16:creationId xmlns:a16="http://schemas.microsoft.com/office/drawing/2014/main" id="{BB2CAFDC-300B-4DC6-83E3-6CA464B9859B}"/>
              </a:ext>
            </a:extLst>
          </p:cNvPr>
          <p:cNvGrpSpPr/>
          <p:nvPr/>
        </p:nvGrpSpPr>
        <p:grpSpPr>
          <a:xfrm>
            <a:off x="7866808" y="2279887"/>
            <a:ext cx="631200" cy="631200"/>
            <a:chOff x="3814414" y="1703401"/>
            <a:chExt cx="473400" cy="473400"/>
          </a:xfrm>
        </p:grpSpPr>
        <p:sp>
          <p:nvSpPr>
            <p:cNvPr id="61" name="Google Shape;147;p22">
              <a:extLst>
                <a:ext uri="{FF2B5EF4-FFF2-40B4-BE49-F238E27FC236}">
                  <a16:creationId xmlns:a16="http://schemas.microsoft.com/office/drawing/2014/main" id="{EE0574AD-101E-44FB-805D-A69EA34CC487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" name="Google Shape;148;p22">
              <a:extLst>
                <a:ext uri="{FF2B5EF4-FFF2-40B4-BE49-F238E27FC236}">
                  <a16:creationId xmlns:a16="http://schemas.microsoft.com/office/drawing/2014/main" id="{967EB535-06C7-42D6-AE3B-4B8447BF0C88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3" name="Google Shape;155;p22">
            <a:extLst>
              <a:ext uri="{FF2B5EF4-FFF2-40B4-BE49-F238E27FC236}">
                <a16:creationId xmlns:a16="http://schemas.microsoft.com/office/drawing/2014/main" id="{3CF305F4-793D-4E57-B2A0-BB551AE1C39F}"/>
              </a:ext>
            </a:extLst>
          </p:cNvPr>
          <p:cNvSpPr txBox="1"/>
          <p:nvPr/>
        </p:nvSpPr>
        <p:spPr>
          <a:xfrm>
            <a:off x="5443933" y="1926131"/>
            <a:ext cx="1948800" cy="43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User reviews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 Limited compared to Rotten </a:t>
            </a:r>
            <a:r>
              <a:rPr lang="en-GB" sz="1200" dirty="0" err="1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Tomatos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</a:p>
          <a:p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exits to Rotten </a:t>
            </a:r>
            <a:r>
              <a:rPr lang="en-GB" sz="1200" dirty="0" err="1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Tomatos</a:t>
            </a:r>
            <a:endParaRPr sz="1200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" name="Google Shape;149;p22">
            <a:extLst>
              <a:ext uri="{FF2B5EF4-FFF2-40B4-BE49-F238E27FC236}">
                <a16:creationId xmlns:a16="http://schemas.microsoft.com/office/drawing/2014/main" id="{656B3145-B18B-478E-BD69-25EF5D9377C7}"/>
              </a:ext>
            </a:extLst>
          </p:cNvPr>
          <p:cNvGrpSpPr/>
          <p:nvPr/>
        </p:nvGrpSpPr>
        <p:grpSpPr>
          <a:xfrm>
            <a:off x="6428979" y="4862131"/>
            <a:ext cx="631200" cy="631200"/>
            <a:chOff x="4852739" y="3576300"/>
            <a:chExt cx="473400" cy="473400"/>
          </a:xfrm>
        </p:grpSpPr>
        <p:sp>
          <p:nvSpPr>
            <p:cNvPr id="65" name="Google Shape;150;p22">
              <a:extLst>
                <a:ext uri="{FF2B5EF4-FFF2-40B4-BE49-F238E27FC236}">
                  <a16:creationId xmlns:a16="http://schemas.microsoft.com/office/drawing/2014/main" id="{AC80FE63-EC87-44D9-97C5-53AD78A5FFF2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" name="Google Shape;151;p22">
              <a:extLst>
                <a:ext uri="{FF2B5EF4-FFF2-40B4-BE49-F238E27FC236}">
                  <a16:creationId xmlns:a16="http://schemas.microsoft.com/office/drawing/2014/main" id="{C6AEAC49-5CA4-400D-81EF-842DB5D1F84D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" name="Google Shape;155;p22">
            <a:extLst>
              <a:ext uri="{FF2B5EF4-FFF2-40B4-BE49-F238E27FC236}">
                <a16:creationId xmlns:a16="http://schemas.microsoft.com/office/drawing/2014/main" id="{CF9ADE03-F44D-4899-96BC-A0C3DD9FBFA6}"/>
              </a:ext>
            </a:extLst>
          </p:cNvPr>
          <p:cNvSpPr txBox="1"/>
          <p:nvPr/>
        </p:nvSpPr>
        <p:spPr>
          <a:xfrm>
            <a:off x="1235400" y="1951712"/>
            <a:ext cx="1948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Finding</a:t>
            </a:r>
            <a:r>
              <a:rPr lang="en-US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out about movie</a:t>
            </a:r>
          </a:p>
          <a:p>
            <a:r>
              <a:rPr lang="en-US" sz="11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Through social media and word of mouth.</a:t>
            </a:r>
          </a:p>
        </p:txBody>
      </p:sp>
      <p:sp>
        <p:nvSpPr>
          <p:cNvPr id="30" name="Google Shape;155;p22">
            <a:extLst>
              <a:ext uri="{FF2B5EF4-FFF2-40B4-BE49-F238E27FC236}">
                <a16:creationId xmlns:a16="http://schemas.microsoft.com/office/drawing/2014/main" id="{75A3FE24-9D22-4F96-B1CB-E32BDA5927AD}"/>
              </a:ext>
            </a:extLst>
          </p:cNvPr>
          <p:cNvSpPr txBox="1"/>
          <p:nvPr/>
        </p:nvSpPr>
        <p:spPr>
          <a:xfrm>
            <a:off x="8564994" y="1696304"/>
            <a:ext cx="1948800" cy="99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Collecting Real Tickets</a:t>
            </a:r>
            <a:r>
              <a:rPr lang="en-GB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allow to look back at the time spent with friends and mobile tickets are ugly, decides to book in person.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" name="Google Shape;155;p22">
            <a:extLst>
              <a:ext uri="{FF2B5EF4-FFF2-40B4-BE49-F238E27FC236}">
                <a16:creationId xmlns:a16="http://schemas.microsoft.com/office/drawing/2014/main" id="{68AFDF0A-7E79-4B9D-B8C8-B4BE6C326C56}"/>
              </a:ext>
            </a:extLst>
          </p:cNvPr>
          <p:cNvSpPr txBox="1"/>
          <p:nvPr/>
        </p:nvSpPr>
        <p:spPr>
          <a:xfrm>
            <a:off x="6418333" y="5467594"/>
            <a:ext cx="2065570" cy="5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Shares </a:t>
            </a:r>
            <a:r>
              <a:rPr lang="en-GB" sz="1200" b="1" dirty="0" err="1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Youtube</a:t>
            </a:r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 video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Gets friends/ family to join them to watch the movie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4917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Google Shape;140;p22">
            <a:extLst>
              <a:ext uri="{FF2B5EF4-FFF2-40B4-BE49-F238E27FC236}">
                <a16:creationId xmlns:a16="http://schemas.microsoft.com/office/drawing/2014/main" id="{5B733A8A-B70F-4634-88EF-874866641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2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GB" dirty="0"/>
              <a:t>Customer </a:t>
            </a:r>
            <a:r>
              <a:rPr lang="en-GB" dirty="0">
                <a:solidFill>
                  <a:srgbClr val="4A4A49"/>
                </a:solidFill>
              </a:rPr>
              <a:t>journey: Booking process</a:t>
            </a:r>
            <a:endParaRPr dirty="0">
              <a:solidFill>
                <a:srgbClr val="4A4A49"/>
              </a:solidFill>
            </a:endParaRPr>
          </a:p>
        </p:txBody>
      </p:sp>
      <p:sp>
        <p:nvSpPr>
          <p:cNvPr id="33" name="Google Shape;141;p22">
            <a:extLst>
              <a:ext uri="{FF2B5EF4-FFF2-40B4-BE49-F238E27FC236}">
                <a16:creationId xmlns:a16="http://schemas.microsoft.com/office/drawing/2014/main" id="{10227007-0005-4F5D-8046-7341EBB2CE64}"/>
              </a:ext>
            </a:extLst>
          </p:cNvPr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42;p22">
            <a:extLst>
              <a:ext uri="{FF2B5EF4-FFF2-40B4-BE49-F238E27FC236}">
                <a16:creationId xmlns:a16="http://schemas.microsoft.com/office/drawing/2014/main" id="{CA8095C4-FDF9-4522-8FC6-1C41F71A542C}"/>
              </a:ext>
            </a:extLst>
          </p:cNvPr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46;p22">
            <a:extLst>
              <a:ext uri="{FF2B5EF4-FFF2-40B4-BE49-F238E27FC236}">
                <a16:creationId xmlns:a16="http://schemas.microsoft.com/office/drawing/2014/main" id="{60C45F34-5A42-44D0-A565-BA341E3CE169}"/>
              </a:ext>
            </a:extLst>
          </p:cNvPr>
          <p:cNvGrpSpPr/>
          <p:nvPr/>
        </p:nvGrpSpPr>
        <p:grpSpPr>
          <a:xfrm>
            <a:off x="5088948" y="2317034"/>
            <a:ext cx="631200" cy="631200"/>
            <a:chOff x="3814414" y="1703401"/>
            <a:chExt cx="473400" cy="473400"/>
          </a:xfrm>
        </p:grpSpPr>
        <p:sp>
          <p:nvSpPr>
            <p:cNvPr id="39" name="Google Shape;147;p22">
              <a:extLst>
                <a:ext uri="{FF2B5EF4-FFF2-40B4-BE49-F238E27FC236}">
                  <a16:creationId xmlns:a16="http://schemas.microsoft.com/office/drawing/2014/main" id="{7BBC0351-18D5-40C2-8043-1E1C20BD0B88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0" name="Google Shape;148;p22">
              <a:extLst>
                <a:ext uri="{FF2B5EF4-FFF2-40B4-BE49-F238E27FC236}">
                  <a16:creationId xmlns:a16="http://schemas.microsoft.com/office/drawing/2014/main" id="{08A33A92-12AB-437B-9D8D-AE1C039FDC63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1" name="Google Shape;149;p22">
            <a:extLst>
              <a:ext uri="{FF2B5EF4-FFF2-40B4-BE49-F238E27FC236}">
                <a16:creationId xmlns:a16="http://schemas.microsoft.com/office/drawing/2014/main" id="{36D9FBA7-41D0-4D84-B750-B0DAB229658E}"/>
              </a:ext>
            </a:extLst>
          </p:cNvPr>
          <p:cNvGrpSpPr/>
          <p:nvPr/>
        </p:nvGrpSpPr>
        <p:grpSpPr>
          <a:xfrm>
            <a:off x="9217225" y="4772731"/>
            <a:ext cx="631200" cy="631200"/>
            <a:chOff x="4852739" y="3576300"/>
            <a:chExt cx="473400" cy="473400"/>
          </a:xfrm>
        </p:grpSpPr>
        <p:sp>
          <p:nvSpPr>
            <p:cNvPr id="42" name="Google Shape;150;p22">
              <a:extLst>
                <a:ext uri="{FF2B5EF4-FFF2-40B4-BE49-F238E27FC236}">
                  <a16:creationId xmlns:a16="http://schemas.microsoft.com/office/drawing/2014/main" id="{BD3B20BB-89C8-43FE-9FAA-B2ED14D91AA6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3" name="Google Shape;151;p22">
              <a:extLst>
                <a:ext uri="{FF2B5EF4-FFF2-40B4-BE49-F238E27FC236}">
                  <a16:creationId xmlns:a16="http://schemas.microsoft.com/office/drawing/2014/main" id="{9B81919B-A513-4C6E-A003-0D18048EC26D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7" name="Google Shape;155;p22">
            <a:extLst>
              <a:ext uri="{FF2B5EF4-FFF2-40B4-BE49-F238E27FC236}">
                <a16:creationId xmlns:a16="http://schemas.microsoft.com/office/drawing/2014/main" id="{06589EF6-6A7D-44E9-8589-88340B300A55}"/>
              </a:ext>
            </a:extLst>
          </p:cNvPr>
          <p:cNvSpPr txBox="1"/>
          <p:nvPr/>
        </p:nvSpPr>
        <p:spPr>
          <a:xfrm>
            <a:off x="8498007" y="1731648"/>
            <a:ext cx="1948800" cy="84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Time-limit</a:t>
            </a:r>
            <a:r>
              <a:rPr lang="en-GB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Unable to go through snack promotions properly due to time limit on seat reservation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156;p22">
            <a:extLst>
              <a:ext uri="{FF2B5EF4-FFF2-40B4-BE49-F238E27FC236}">
                <a16:creationId xmlns:a16="http://schemas.microsoft.com/office/drawing/2014/main" id="{DC3BDD0E-7D1B-4CD8-B719-BA6C26C2BCD7}"/>
              </a:ext>
            </a:extLst>
          </p:cNvPr>
          <p:cNvSpPr txBox="1"/>
          <p:nvPr/>
        </p:nvSpPr>
        <p:spPr>
          <a:xfrm>
            <a:off x="1925532" y="5121536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Back and forth </a:t>
            </a:r>
            <a:r>
              <a:rPr lang="en-US"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between show timings/ venues as pricing is only shown upon selection of seat</a:t>
            </a:r>
            <a:endParaRPr sz="12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/>
            <a:endParaRPr sz="12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2" name="Google Shape;146;p22">
            <a:extLst>
              <a:ext uri="{FF2B5EF4-FFF2-40B4-BE49-F238E27FC236}">
                <a16:creationId xmlns:a16="http://schemas.microsoft.com/office/drawing/2014/main" id="{599689E3-FC49-4227-8482-C22F3D8B5D43}"/>
              </a:ext>
            </a:extLst>
          </p:cNvPr>
          <p:cNvGrpSpPr/>
          <p:nvPr/>
        </p:nvGrpSpPr>
        <p:grpSpPr>
          <a:xfrm>
            <a:off x="2454151" y="2380279"/>
            <a:ext cx="631200" cy="631200"/>
            <a:chOff x="3814414" y="1703401"/>
            <a:chExt cx="473400" cy="473400"/>
          </a:xfrm>
        </p:grpSpPr>
        <p:sp>
          <p:nvSpPr>
            <p:cNvPr id="53" name="Google Shape;147;p22">
              <a:extLst>
                <a:ext uri="{FF2B5EF4-FFF2-40B4-BE49-F238E27FC236}">
                  <a16:creationId xmlns:a16="http://schemas.microsoft.com/office/drawing/2014/main" id="{5CA30706-0982-46E3-8EE9-EAA35D90241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4" name="Google Shape;148;p22">
              <a:extLst>
                <a:ext uri="{FF2B5EF4-FFF2-40B4-BE49-F238E27FC236}">
                  <a16:creationId xmlns:a16="http://schemas.microsoft.com/office/drawing/2014/main" id="{02C9DAD1-D8F1-4DE6-99B7-C99A3C3B548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5" name="Google Shape;146;p22">
            <a:extLst>
              <a:ext uri="{FF2B5EF4-FFF2-40B4-BE49-F238E27FC236}">
                <a16:creationId xmlns:a16="http://schemas.microsoft.com/office/drawing/2014/main" id="{AF9F5965-90D2-42AE-BB16-EEC0982F925F}"/>
              </a:ext>
            </a:extLst>
          </p:cNvPr>
          <p:cNvGrpSpPr/>
          <p:nvPr/>
        </p:nvGrpSpPr>
        <p:grpSpPr>
          <a:xfrm rot="10800000">
            <a:off x="3796365" y="4856432"/>
            <a:ext cx="446325" cy="446325"/>
            <a:chOff x="3883742" y="1772729"/>
            <a:chExt cx="334744" cy="334744"/>
          </a:xfrm>
        </p:grpSpPr>
        <p:sp>
          <p:nvSpPr>
            <p:cNvPr id="56" name="Google Shape;147;p22">
              <a:extLst>
                <a:ext uri="{FF2B5EF4-FFF2-40B4-BE49-F238E27FC236}">
                  <a16:creationId xmlns:a16="http://schemas.microsoft.com/office/drawing/2014/main" id="{6BDC7BFD-9182-4ABF-8A79-631DE451969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" name="Google Shape;148;p22">
              <a:extLst>
                <a:ext uri="{FF2B5EF4-FFF2-40B4-BE49-F238E27FC236}">
                  <a16:creationId xmlns:a16="http://schemas.microsoft.com/office/drawing/2014/main" id="{3F6AECA9-3BFA-490F-A724-1F58F3A496A0}"/>
                </a:ext>
              </a:extLst>
            </p:cNvPr>
            <p:cNvSpPr/>
            <p:nvPr/>
          </p:nvSpPr>
          <p:spPr>
            <a:xfrm rot="10800000"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" name="Google Shape;155;p22">
            <a:extLst>
              <a:ext uri="{FF2B5EF4-FFF2-40B4-BE49-F238E27FC236}">
                <a16:creationId xmlns:a16="http://schemas.microsoft.com/office/drawing/2014/main" id="{6E49D6DD-5AC5-4CF0-8C41-1D13199F0E5D}"/>
              </a:ext>
            </a:extLst>
          </p:cNvPr>
          <p:cNvSpPr txBox="1"/>
          <p:nvPr/>
        </p:nvSpPr>
        <p:spPr>
          <a:xfrm>
            <a:off x="8862074" y="5403930"/>
            <a:ext cx="1948800" cy="43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Troublesome</a:t>
            </a:r>
            <a:r>
              <a:rPr lang="en-GB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Typing in credit card numbers.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0" name="Google Shape;146;p22">
            <a:extLst>
              <a:ext uri="{FF2B5EF4-FFF2-40B4-BE49-F238E27FC236}">
                <a16:creationId xmlns:a16="http://schemas.microsoft.com/office/drawing/2014/main" id="{BB2CAFDC-300B-4DC6-83E3-6CA464B9859B}"/>
              </a:ext>
            </a:extLst>
          </p:cNvPr>
          <p:cNvGrpSpPr/>
          <p:nvPr/>
        </p:nvGrpSpPr>
        <p:grpSpPr>
          <a:xfrm>
            <a:off x="7866808" y="2279887"/>
            <a:ext cx="631200" cy="631200"/>
            <a:chOff x="3814414" y="1703401"/>
            <a:chExt cx="473400" cy="473400"/>
          </a:xfrm>
        </p:grpSpPr>
        <p:sp>
          <p:nvSpPr>
            <p:cNvPr id="61" name="Google Shape;147;p22">
              <a:extLst>
                <a:ext uri="{FF2B5EF4-FFF2-40B4-BE49-F238E27FC236}">
                  <a16:creationId xmlns:a16="http://schemas.microsoft.com/office/drawing/2014/main" id="{EE0574AD-101E-44FB-805D-A69EA34CC487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" name="Google Shape;148;p22">
              <a:extLst>
                <a:ext uri="{FF2B5EF4-FFF2-40B4-BE49-F238E27FC236}">
                  <a16:creationId xmlns:a16="http://schemas.microsoft.com/office/drawing/2014/main" id="{967EB535-06C7-42D6-AE3B-4B8447BF0C88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3" name="Google Shape;155;p22">
            <a:extLst>
              <a:ext uri="{FF2B5EF4-FFF2-40B4-BE49-F238E27FC236}">
                <a16:creationId xmlns:a16="http://schemas.microsoft.com/office/drawing/2014/main" id="{3CF305F4-793D-4E57-B2A0-BB551AE1C39F}"/>
              </a:ext>
            </a:extLst>
          </p:cNvPr>
          <p:cNvSpPr txBox="1"/>
          <p:nvPr/>
        </p:nvSpPr>
        <p:spPr>
          <a:xfrm>
            <a:off x="5533370" y="1983080"/>
            <a:ext cx="1948800" cy="43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endParaRPr lang="en-GB" sz="11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GB" sz="11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Frustration in figuring that out leads user to book on website instead when she reaches home</a:t>
            </a:r>
            <a:endParaRPr sz="1100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" name="Google Shape;149;p22">
            <a:extLst>
              <a:ext uri="{FF2B5EF4-FFF2-40B4-BE49-F238E27FC236}">
                <a16:creationId xmlns:a16="http://schemas.microsoft.com/office/drawing/2014/main" id="{656B3145-B18B-478E-BD69-25EF5D9377C7}"/>
              </a:ext>
            </a:extLst>
          </p:cNvPr>
          <p:cNvGrpSpPr/>
          <p:nvPr/>
        </p:nvGrpSpPr>
        <p:grpSpPr>
          <a:xfrm>
            <a:off x="6428979" y="4862131"/>
            <a:ext cx="631200" cy="631200"/>
            <a:chOff x="4852739" y="3576300"/>
            <a:chExt cx="473400" cy="473400"/>
          </a:xfrm>
        </p:grpSpPr>
        <p:sp>
          <p:nvSpPr>
            <p:cNvPr id="65" name="Google Shape;150;p22">
              <a:extLst>
                <a:ext uri="{FF2B5EF4-FFF2-40B4-BE49-F238E27FC236}">
                  <a16:creationId xmlns:a16="http://schemas.microsoft.com/office/drawing/2014/main" id="{AC80FE63-EC87-44D9-97C5-53AD78A5FFF2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" name="Google Shape;151;p22">
              <a:extLst>
                <a:ext uri="{FF2B5EF4-FFF2-40B4-BE49-F238E27FC236}">
                  <a16:creationId xmlns:a16="http://schemas.microsoft.com/office/drawing/2014/main" id="{C6AEAC49-5CA4-400D-81EF-842DB5D1F84D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7" name="Google Shape;155;p22">
            <a:extLst>
              <a:ext uri="{FF2B5EF4-FFF2-40B4-BE49-F238E27FC236}">
                <a16:creationId xmlns:a16="http://schemas.microsoft.com/office/drawing/2014/main" id="{80D22296-7099-4E5B-ABFB-A017467897C5}"/>
              </a:ext>
            </a:extLst>
          </p:cNvPr>
          <p:cNvSpPr txBox="1"/>
          <p:nvPr/>
        </p:nvSpPr>
        <p:spPr>
          <a:xfrm>
            <a:off x="5863700" y="5477136"/>
            <a:ext cx="1948800" cy="6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Maintenance of many accounts</a:t>
            </a:r>
            <a:r>
              <a:rPr lang="en-GB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Account creation for every movie theatre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155;p22">
            <a:extLst>
              <a:ext uri="{FF2B5EF4-FFF2-40B4-BE49-F238E27FC236}">
                <a16:creationId xmlns:a16="http://schemas.microsoft.com/office/drawing/2014/main" id="{CF9ADE03-F44D-4899-96BC-A0C3DD9FBFA6}"/>
              </a:ext>
            </a:extLst>
          </p:cNvPr>
          <p:cNvSpPr txBox="1"/>
          <p:nvPr/>
        </p:nvSpPr>
        <p:spPr>
          <a:xfrm>
            <a:off x="1056861" y="2242410"/>
            <a:ext cx="1948800" cy="3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12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Flooded</a:t>
            </a:r>
            <a:r>
              <a:rPr lang="en-GB" sz="12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with deals on Google and social media</a:t>
            </a:r>
            <a:endParaRPr sz="1200" b="1" dirty="0">
              <a:solidFill>
                <a:srgbClr val="4A4A4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2A61DE-040A-458A-B2FD-C51F3EF3C466}"/>
              </a:ext>
            </a:extLst>
          </p:cNvPr>
          <p:cNvSpPr txBox="1"/>
          <p:nvPr/>
        </p:nvSpPr>
        <p:spPr>
          <a:xfrm>
            <a:off x="3947133" y="1868306"/>
            <a:ext cx="1444256" cy="79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FF4040"/>
                </a:solidFill>
                <a:latin typeface="Barlow"/>
                <a:ea typeface="Barlow"/>
                <a:cs typeface="Barlow"/>
                <a:sym typeface="Barlow"/>
              </a:rPr>
              <a:t>Unclear</a:t>
            </a:r>
            <a:r>
              <a:rPr lang="en-GB" sz="1100" b="1" dirty="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100" dirty="0">
                <a:solidFill>
                  <a:srgbClr val="4A4A49"/>
                </a:solidFill>
                <a:latin typeface="Barlow"/>
                <a:ea typeface="Barlow"/>
                <a:cs typeface="Barlow"/>
                <a:sym typeface="Barlow"/>
              </a:rPr>
              <a:t>: Some seats are reserved for couples and not for single booking.</a:t>
            </a:r>
          </a:p>
        </p:txBody>
      </p:sp>
    </p:spTree>
    <p:extLst>
      <p:ext uri="{BB962C8B-B14F-4D97-AF65-F5344CB8AC3E}">
        <p14:creationId xmlns:p14="http://schemas.microsoft.com/office/powerpoint/2010/main" val="5969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163" y="2847311"/>
            <a:ext cx="2661557" cy="5603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63" y="3429000"/>
            <a:ext cx="3147237" cy="20041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Stephanie Chua</a:t>
            </a:r>
          </a:p>
          <a:p>
            <a:r>
              <a:rPr lang="en-US" dirty="0"/>
              <a:t>+65 9741 7109</a:t>
            </a:r>
          </a:p>
          <a:p>
            <a:r>
              <a:rPr lang="en-US" dirty="0"/>
              <a:t>csq.stephanie@gmail.com</a:t>
            </a:r>
          </a:p>
          <a:p>
            <a:r>
              <a:rPr lang="en-US" dirty="0" err="1"/>
              <a:t>Github</a:t>
            </a:r>
            <a:r>
              <a:rPr lang="en-US" dirty="0"/>
              <a:t>: @cotldus</a:t>
            </a:r>
          </a:p>
          <a:p>
            <a:r>
              <a:rPr lang="en-US" dirty="0"/>
              <a:t>LinkedIn: in/</a:t>
            </a:r>
            <a:r>
              <a:rPr lang="en-US" dirty="0" err="1"/>
              <a:t>chuastephanie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BOOK-IT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9B2B8282-7989-41AA-AB9C-EA8CE51C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64" y="1098285"/>
            <a:ext cx="1654672" cy="15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118</TotalTime>
  <Words>257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Barlow</vt:lpstr>
      <vt:lpstr>Calibri</vt:lpstr>
      <vt:lpstr>Tenorite</vt:lpstr>
      <vt:lpstr>Monoline</vt:lpstr>
      <vt:lpstr>Book-it</vt:lpstr>
      <vt:lpstr>Book-it</vt:lpstr>
      <vt:lpstr>Customer journey: before booking</vt:lpstr>
      <vt:lpstr>Customer journey: Booking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Book-it</dc:title>
  <dc:creator>CHUA SHIQI STEPHANIE</dc:creator>
  <cp:lastModifiedBy>CHUA SHIQI STEPHANIE</cp:lastModifiedBy>
  <cp:revision>6</cp:revision>
  <dcterms:created xsi:type="dcterms:W3CDTF">2021-09-01T15:38:55Z</dcterms:created>
  <dcterms:modified xsi:type="dcterms:W3CDTF">2021-09-02T12:07:52Z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