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1"/>
  </p:notesMasterIdLst>
  <p:sldIdLst>
    <p:sldId id="256" r:id="rId4"/>
    <p:sldId id="270" r:id="rId5"/>
    <p:sldId id="261" r:id="rId6"/>
    <p:sldId id="265" r:id="rId7"/>
    <p:sldId id="281" r:id="rId8"/>
    <p:sldId id="299" r:id="rId9"/>
    <p:sldId id="287" r:id="rId10"/>
    <p:sldId id="278" r:id="rId11"/>
    <p:sldId id="290" r:id="rId12"/>
    <p:sldId id="280" r:id="rId13"/>
    <p:sldId id="300" r:id="rId14"/>
    <p:sldId id="284" r:id="rId15"/>
    <p:sldId id="298" r:id="rId16"/>
    <p:sldId id="262" r:id="rId17"/>
    <p:sldId id="257" r:id="rId18"/>
    <p:sldId id="258" r:id="rId19"/>
    <p:sldId id="267"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A7BD"/>
    <a:srgbClr val="69B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16" autoAdjust="0"/>
    <p:restoredTop sz="96196" autoAdjust="0"/>
  </p:normalViewPr>
  <p:slideViewPr>
    <p:cSldViewPr>
      <p:cViewPr varScale="1">
        <p:scale>
          <a:sx n="112" d="100"/>
          <a:sy n="112" d="100"/>
        </p:scale>
        <p:origin x="7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t>2021-12-08</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t>‹#›</a:t>
            </a:fld>
            <a:endParaRPr lang="ko-KR" altLang="en-US" dirty="0"/>
          </a:p>
        </p:txBody>
      </p:sp>
    </p:spTree>
    <p:extLst>
      <p:ext uri="{BB962C8B-B14F-4D97-AF65-F5344CB8AC3E}">
        <p14:creationId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2038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968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102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56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649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555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92622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72415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266619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9462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7418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7607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4002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 id="2147483674"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4844068"/>
            <a:ext cx="9144000" cy="215444"/>
          </a:xfrm>
          <a:prstGeom prst="rect">
            <a:avLst/>
          </a:prstGeom>
          <a:noFill/>
        </p:spPr>
        <p:txBody>
          <a:bodyPr wrap="square" rtlCol="0">
            <a:spAutoFit/>
          </a:bodyPr>
          <a:lstStyle/>
          <a:p>
            <a:pPr algn="ctr"/>
            <a:r>
              <a:rPr lang="en-US" altLang="ko-KR" sz="800" dirty="0">
                <a:solidFill>
                  <a:schemeClr val="bg1"/>
                </a:solidFill>
                <a:cs typeface="Arial" pitchFamily="34" charset="0"/>
                <a:hlinkClick r:id="rId2"/>
              </a:rPr>
              <a:t>http://www.free-powerpoint-templates-design.com</a:t>
            </a:r>
            <a:endParaRPr lang="ko-KR" altLang="en-US" sz="800" dirty="0">
              <a:solidFill>
                <a:schemeClr val="bg1"/>
              </a:solidFill>
              <a:cs typeface="Arial" pitchFamily="34" charset="0"/>
            </a:endParaRPr>
          </a:p>
        </p:txBody>
      </p:sp>
      <p:sp>
        <p:nvSpPr>
          <p:cNvPr id="3" name="Text Placeholder 2"/>
          <p:cNvSpPr>
            <a:spLocks noGrp="1"/>
          </p:cNvSpPr>
          <p:nvPr>
            <p:ph type="body" sz="quarter" idx="10"/>
          </p:nvPr>
        </p:nvSpPr>
        <p:spPr/>
        <p:txBody>
          <a:bodyPr/>
          <a:lstStyle/>
          <a:p>
            <a:pPr lvl="0"/>
            <a:r>
              <a:rPr lang="en-US" altLang="ko-KR" b="1">
                <a:ea typeface="맑은 고딕" pitchFamily="50" charset="-127"/>
              </a:rPr>
              <a:t>BÁO CÁO ĐỒ ÁN</a:t>
            </a:r>
            <a:endParaRPr lang="en-US" altLang="ko-KR" b="1" dirty="0">
              <a:solidFill>
                <a:srgbClr val="57A7BD"/>
              </a:solidFill>
            </a:endParaRPr>
          </a:p>
        </p:txBody>
      </p:sp>
      <p:sp>
        <p:nvSpPr>
          <p:cNvPr id="4" name="Text Placeholder 3"/>
          <p:cNvSpPr>
            <a:spLocks noGrp="1"/>
          </p:cNvSpPr>
          <p:nvPr>
            <p:ph type="body" sz="quarter" idx="11"/>
          </p:nvPr>
        </p:nvSpPr>
        <p:spPr>
          <a:xfrm>
            <a:off x="3059832" y="3003798"/>
            <a:ext cx="3096344" cy="481178"/>
          </a:xfrm>
        </p:spPr>
        <p:txBody>
          <a:bodyPr/>
          <a:lstStyle/>
          <a:p>
            <a:pPr lvl="0"/>
            <a:r>
              <a:rPr lang="en-US" altLang="ko-KR" b="1"/>
              <a:t>XÂY DỰNG ỨNG DỤNG WEB TUYỂN DỤNG NHÂN SỰ</a:t>
            </a:r>
            <a:endParaRPr lang="ko-KR" altLang="en-US" b="1" dirty="0"/>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101264" y="4515966"/>
            <a:ext cx="941472" cy="232815"/>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Làm việc</a:t>
            </a:r>
            <a:endParaRPr lang="ko-KR" altLang="en-US" dirty="0"/>
          </a:p>
        </p:txBody>
      </p:sp>
      <p:grpSp>
        <p:nvGrpSpPr>
          <p:cNvPr id="14" name="Group 13"/>
          <p:cNvGrpSpPr/>
          <p:nvPr/>
        </p:nvGrpSpPr>
        <p:grpSpPr>
          <a:xfrm>
            <a:off x="2868665" y="1646530"/>
            <a:ext cx="3406670" cy="2425961"/>
            <a:chOff x="2771799" y="1672408"/>
            <a:chExt cx="3406670" cy="2425961"/>
          </a:xfrm>
        </p:grpSpPr>
        <p:sp>
          <p:nvSpPr>
            <p:cNvPr id="4" name="Block Arc 3"/>
            <p:cNvSpPr/>
            <p:nvPr/>
          </p:nvSpPr>
          <p:spPr>
            <a:xfrm>
              <a:off x="2771799" y="1672408"/>
              <a:ext cx="2614581" cy="2425915"/>
            </a:xfrm>
            <a:custGeom>
              <a:avLst/>
              <a:gdLst/>
              <a:ahLst/>
              <a:cxnLst/>
              <a:rect l="l" t="t" r="r" b="b"/>
              <a:pathLst>
                <a:path w="2304803" h="2138490">
                  <a:moveTo>
                    <a:pt x="1072580" y="5"/>
                  </a:moveTo>
                  <a:cubicBezTo>
                    <a:pt x="1658910" y="1821"/>
                    <a:pt x="2133817" y="475300"/>
                    <a:pt x="2138097" y="1060533"/>
                  </a:cubicBezTo>
                  <a:lnTo>
                    <a:pt x="2304803" y="1060533"/>
                  </a:lnTo>
                  <a:lnTo>
                    <a:pt x="2012522" y="1564465"/>
                  </a:lnTo>
                  <a:lnTo>
                    <a:pt x="1720241" y="1060533"/>
                  </a:lnTo>
                  <a:lnTo>
                    <a:pt x="1881750" y="1060533"/>
                  </a:lnTo>
                  <a:cubicBezTo>
                    <a:pt x="1877467" y="616568"/>
                    <a:pt x="1516849" y="257728"/>
                    <a:pt x="1071785" y="256350"/>
                  </a:cubicBezTo>
                  <a:cubicBezTo>
                    <a:pt x="623805" y="254963"/>
                    <a:pt x="259136" y="616261"/>
                    <a:pt x="256361" y="1064234"/>
                  </a:cubicBezTo>
                  <a:cubicBezTo>
                    <a:pt x="253587" y="1512207"/>
                    <a:pt x="613753" y="1877994"/>
                    <a:pt x="1061716" y="1882156"/>
                  </a:cubicBezTo>
                  <a:cubicBezTo>
                    <a:pt x="1060922" y="1967601"/>
                    <a:pt x="1060129" y="2053045"/>
                    <a:pt x="1059335" y="2138490"/>
                  </a:cubicBezTo>
                  <a:cubicBezTo>
                    <a:pt x="470113" y="2133016"/>
                    <a:pt x="-3629" y="1651882"/>
                    <a:pt x="21" y="1062646"/>
                  </a:cubicBezTo>
                  <a:cubicBezTo>
                    <a:pt x="3670" y="473410"/>
                    <a:pt x="483335" y="-1819"/>
                    <a:pt x="1072580" y="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5" name="Block Arc 8"/>
            <p:cNvSpPr/>
            <p:nvPr/>
          </p:nvSpPr>
          <p:spPr>
            <a:xfrm rot="10800000">
              <a:off x="3563888" y="1672454"/>
              <a:ext cx="2614581" cy="2425915"/>
            </a:xfrm>
            <a:custGeom>
              <a:avLst/>
              <a:gdLst/>
              <a:ahLst/>
              <a:cxnLst/>
              <a:rect l="l" t="t" r="r" b="b"/>
              <a:pathLst>
                <a:path w="2304803" h="2138490">
                  <a:moveTo>
                    <a:pt x="1059335" y="2138490"/>
                  </a:moveTo>
                  <a:cubicBezTo>
                    <a:pt x="470113" y="2133016"/>
                    <a:pt x="-3629" y="1651882"/>
                    <a:pt x="21" y="1062646"/>
                  </a:cubicBezTo>
                  <a:cubicBezTo>
                    <a:pt x="3670" y="473410"/>
                    <a:pt x="483335" y="-1819"/>
                    <a:pt x="1072580" y="5"/>
                  </a:cubicBezTo>
                  <a:cubicBezTo>
                    <a:pt x="1658910" y="1821"/>
                    <a:pt x="2133817" y="475300"/>
                    <a:pt x="2138097" y="1060533"/>
                  </a:cubicBezTo>
                  <a:lnTo>
                    <a:pt x="2304803" y="1060533"/>
                  </a:lnTo>
                  <a:lnTo>
                    <a:pt x="2012522" y="1564465"/>
                  </a:lnTo>
                  <a:lnTo>
                    <a:pt x="1720241" y="1060533"/>
                  </a:lnTo>
                  <a:lnTo>
                    <a:pt x="1881750" y="1060533"/>
                  </a:lnTo>
                  <a:cubicBezTo>
                    <a:pt x="1877467" y="616568"/>
                    <a:pt x="1516849" y="257728"/>
                    <a:pt x="1071785" y="256350"/>
                  </a:cubicBezTo>
                  <a:cubicBezTo>
                    <a:pt x="623805" y="254963"/>
                    <a:pt x="259136" y="616261"/>
                    <a:pt x="256361" y="1064234"/>
                  </a:cubicBezTo>
                  <a:cubicBezTo>
                    <a:pt x="253587" y="1512207"/>
                    <a:pt x="613753" y="1877994"/>
                    <a:pt x="1061716" y="1882156"/>
                  </a:cubicBezTo>
                  <a:cubicBezTo>
                    <a:pt x="1060922" y="1967601"/>
                    <a:pt x="1060129" y="2053045"/>
                    <a:pt x="1059335" y="2138490"/>
                  </a:cubicBez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sp>
        <p:nvSpPr>
          <p:cNvPr id="6" name="Rectangle 5"/>
          <p:cNvSpPr/>
          <p:nvPr/>
        </p:nvSpPr>
        <p:spPr>
          <a:xfrm>
            <a:off x="413544" y="2121021"/>
            <a:ext cx="108000" cy="1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7" name="Group 6"/>
          <p:cNvGrpSpPr/>
          <p:nvPr/>
        </p:nvGrpSpPr>
        <p:grpSpPr>
          <a:xfrm>
            <a:off x="597764" y="2227009"/>
            <a:ext cx="2030020" cy="678692"/>
            <a:chOff x="803640" y="3362835"/>
            <a:chExt cx="2059657" cy="678692"/>
          </a:xfrm>
        </p:grpSpPr>
        <p:sp>
          <p:nvSpPr>
            <p:cNvPr id="12" name="TextBox 6"/>
            <p:cNvSpPr txBox="1"/>
            <p:nvPr/>
          </p:nvSpPr>
          <p:spPr>
            <a:xfrm>
              <a:off x="803640" y="3579862"/>
              <a:ext cx="2059657"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a:solidFill>
                    <a:schemeClr val="bg1"/>
                  </a:solidFill>
                  <a:cs typeface="Arial" pitchFamily="34" charset="0"/>
                </a:rPr>
                <a:t>Github.com</a:t>
              </a:r>
            </a:p>
            <a:p>
              <a:r>
                <a:rPr lang="en-US" altLang="ko-KR" sz="1200">
                  <a:solidFill>
                    <a:schemeClr val="bg1"/>
                  </a:solidFill>
                  <a:cs typeface="Arial" pitchFamily="34" charset="0"/>
                </a:rPr>
                <a:t>Git for desktop</a:t>
              </a:r>
              <a:endParaRPr lang="ko-KR" altLang="en-US" sz="1200" dirty="0">
                <a:solidFill>
                  <a:schemeClr val="bg1"/>
                </a:solidFill>
                <a:cs typeface="Arial" pitchFamily="34" charset="0"/>
              </a:endParaRPr>
            </a:p>
          </p:txBody>
        </p:sp>
        <p:sp>
          <p:nvSpPr>
            <p:cNvPr id="13" name="TextBox 7"/>
            <p:cNvSpPr txBox="1"/>
            <p:nvPr/>
          </p:nvSpPr>
          <p:spPr>
            <a:xfrm>
              <a:off x="803640" y="3362835"/>
              <a:ext cx="2059657" cy="27699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200" b="1">
                  <a:solidFill>
                    <a:schemeClr val="bg1"/>
                  </a:solidFill>
                  <a:cs typeface="Arial" pitchFamily="34" charset="0"/>
                </a:rPr>
                <a:t>Công cụ quản lý code</a:t>
              </a:r>
              <a:endParaRPr lang="ko-KR" altLang="en-US" sz="1200" b="1" dirty="0">
                <a:solidFill>
                  <a:schemeClr val="bg1"/>
                </a:solidFill>
                <a:cs typeface="Arial" pitchFamily="34" charset="0"/>
              </a:endParaRPr>
            </a:p>
          </p:txBody>
        </p:sp>
      </p:grpSp>
      <p:sp>
        <p:nvSpPr>
          <p:cNvPr id="8" name="Rectangle 7"/>
          <p:cNvSpPr/>
          <p:nvPr/>
        </p:nvSpPr>
        <p:spPr>
          <a:xfrm>
            <a:off x="8622456" y="2121021"/>
            <a:ext cx="108000" cy="1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9" name="Group 8"/>
          <p:cNvGrpSpPr/>
          <p:nvPr/>
        </p:nvGrpSpPr>
        <p:grpSpPr>
          <a:xfrm>
            <a:off x="6516216" y="2227009"/>
            <a:ext cx="2034232" cy="678692"/>
            <a:chOff x="803640" y="3362835"/>
            <a:chExt cx="2059657" cy="678692"/>
          </a:xfrm>
        </p:grpSpPr>
        <p:sp>
          <p:nvSpPr>
            <p:cNvPr id="10" name="TextBox 10"/>
            <p:cNvSpPr txBox="1"/>
            <p:nvPr/>
          </p:nvSpPr>
          <p:spPr>
            <a:xfrm>
              <a:off x="803640" y="3579862"/>
              <a:ext cx="2059657"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1200">
                  <a:solidFill>
                    <a:schemeClr val="bg1"/>
                  </a:solidFill>
                  <a:cs typeface="Arial" pitchFamily="34" charset="0"/>
                </a:rPr>
                <a:t>Facebook messenger</a:t>
              </a:r>
            </a:p>
            <a:p>
              <a:pPr algn="r"/>
              <a:r>
                <a:rPr lang="en-US" altLang="ko-KR" sz="1200">
                  <a:solidFill>
                    <a:schemeClr val="bg1"/>
                  </a:solidFill>
                  <a:cs typeface="Arial" pitchFamily="34" charset="0"/>
                </a:rPr>
                <a:t>Discord</a:t>
              </a:r>
              <a:endParaRPr lang="ko-KR" altLang="en-US" sz="1200" dirty="0">
                <a:solidFill>
                  <a:schemeClr val="bg1"/>
                </a:solidFill>
                <a:cs typeface="Arial" pitchFamily="34" charset="0"/>
              </a:endParaRPr>
            </a:p>
          </p:txBody>
        </p:sp>
        <p:sp>
          <p:nvSpPr>
            <p:cNvPr id="11" name="TextBox 11"/>
            <p:cNvSpPr txBox="1"/>
            <p:nvPr/>
          </p:nvSpPr>
          <p:spPr>
            <a:xfrm>
              <a:off x="803640" y="3362835"/>
              <a:ext cx="2059657" cy="27699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1200" b="1">
                  <a:solidFill>
                    <a:schemeClr val="bg1"/>
                  </a:solidFill>
                  <a:cs typeface="Arial" pitchFamily="34" charset="0"/>
                </a:rPr>
                <a:t>Phương thức liên lạc</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30205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92288" y="2499742"/>
            <a:ext cx="2359424" cy="576063"/>
          </a:xfrm>
        </p:spPr>
        <p:txBody>
          <a:bodyPr/>
          <a:lstStyle/>
          <a:p>
            <a:r>
              <a:rPr lang="en-US" altLang="ko-KR"/>
              <a:t>KẾT QUẢ ĐẠT ĐƯỢC</a:t>
            </a:r>
            <a:endParaRPr lang="ko-KR" altLang="en-US" dirty="0"/>
          </a:p>
        </p:txBody>
      </p:sp>
    </p:spTree>
    <p:extLst>
      <p:ext uri="{BB962C8B-B14F-4D97-AF65-F5344CB8AC3E}">
        <p14:creationId xmlns:p14="http://schemas.microsoft.com/office/powerpoint/2010/main" val="135587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Kết quả đạt được</a:t>
            </a:r>
            <a:endParaRPr lang="ko-KR" altLang="en-US" dirty="0"/>
          </a:p>
        </p:txBody>
      </p:sp>
      <p:sp>
        <p:nvSpPr>
          <p:cNvPr id="24" name="TextBox 23"/>
          <p:cNvSpPr txBox="1"/>
          <p:nvPr/>
        </p:nvSpPr>
        <p:spPr>
          <a:xfrm>
            <a:off x="4644006" y="2437694"/>
            <a:ext cx="3940343" cy="646331"/>
          </a:xfrm>
          <a:prstGeom prst="rect">
            <a:avLst/>
          </a:prstGeom>
          <a:noFill/>
        </p:spPr>
        <p:txBody>
          <a:bodyPr wrap="square" rtlCol="0">
            <a:spAutoFit/>
          </a:bodyPr>
          <a:lstStyle/>
          <a:p>
            <a:pPr marL="171450" indent="-171450">
              <a:buFont typeface="Wingdings" pitchFamily="2" charset="2"/>
              <a:buChar char="l"/>
            </a:pPr>
            <a:r>
              <a:rPr lang="vi-VN" altLang="ko-KR" sz="1200">
                <a:solidFill>
                  <a:schemeClr val="bg1"/>
                </a:solidFill>
                <a:cs typeface="Arial" pitchFamily="34" charset="0"/>
              </a:rPr>
              <a:t>Kiến thức về các điều khiển, chức năng và cách sử dụng các điều khiển trong việc xây dựng ứng dụng trên Web</a:t>
            </a:r>
            <a:endParaRPr lang="ko-KR" altLang="en-US" sz="1200" dirty="0">
              <a:solidFill>
                <a:schemeClr val="bg1"/>
              </a:solidFill>
              <a:cs typeface="Arial" pitchFamily="34" charset="0"/>
            </a:endParaRPr>
          </a:p>
        </p:txBody>
      </p:sp>
      <p:sp>
        <p:nvSpPr>
          <p:cNvPr id="25" name="TextBox 24"/>
          <p:cNvSpPr txBox="1"/>
          <p:nvPr/>
        </p:nvSpPr>
        <p:spPr>
          <a:xfrm>
            <a:off x="4644006" y="3086369"/>
            <a:ext cx="3940343" cy="461665"/>
          </a:xfrm>
          <a:prstGeom prst="rect">
            <a:avLst/>
          </a:prstGeom>
          <a:noFill/>
        </p:spPr>
        <p:txBody>
          <a:bodyPr wrap="square" rtlCol="0">
            <a:spAutoFit/>
          </a:bodyPr>
          <a:lstStyle/>
          <a:p>
            <a:pPr marL="171450" indent="-171450">
              <a:buFont typeface="Wingdings" pitchFamily="2" charset="2"/>
              <a:buChar char="l"/>
            </a:pPr>
            <a:r>
              <a:rPr lang="en-US" altLang="ko-KR" sz="1200">
                <a:solidFill>
                  <a:schemeClr val="bg1"/>
                </a:solidFill>
                <a:cs typeface="Arial" pitchFamily="34" charset="0"/>
              </a:rPr>
              <a:t>Khả năng phân tích và xây dựng một ứng dụng thông tin quản lý trên Web.</a:t>
            </a:r>
          </a:p>
        </p:txBody>
      </p:sp>
      <p:sp>
        <p:nvSpPr>
          <p:cNvPr id="26" name="TextBox 25"/>
          <p:cNvSpPr txBox="1"/>
          <p:nvPr/>
        </p:nvSpPr>
        <p:spPr>
          <a:xfrm>
            <a:off x="4644006" y="3548034"/>
            <a:ext cx="3940343" cy="276999"/>
          </a:xfrm>
          <a:prstGeom prst="rect">
            <a:avLst/>
          </a:prstGeom>
          <a:noFill/>
        </p:spPr>
        <p:txBody>
          <a:bodyPr wrap="square" rtlCol="0">
            <a:spAutoFit/>
          </a:bodyPr>
          <a:lstStyle/>
          <a:p>
            <a:pPr marL="171450" indent="-171450">
              <a:buFont typeface="Wingdings" pitchFamily="2" charset="2"/>
              <a:buChar char="l"/>
            </a:pPr>
            <a:r>
              <a:rPr lang="en-US" altLang="ko-KR" sz="1200">
                <a:solidFill>
                  <a:schemeClr val="bg1"/>
                </a:solidFill>
                <a:cs typeface="Arial" pitchFamily="34" charset="0"/>
              </a:rPr>
              <a:t>Kỹ năng làm việc nhóm</a:t>
            </a:r>
            <a:endParaRPr lang="ko-KR" altLang="en-US" sz="1200" dirty="0">
              <a:solidFill>
                <a:schemeClr val="bg1"/>
              </a:solidFill>
              <a:cs typeface="Arial" pitchFamily="34" charset="0"/>
            </a:endParaRPr>
          </a:p>
        </p:txBody>
      </p:sp>
      <p:sp>
        <p:nvSpPr>
          <p:cNvPr id="27" name="Text Placeholder 1"/>
          <p:cNvSpPr txBox="1">
            <a:spLocks/>
          </p:cNvSpPr>
          <p:nvPr/>
        </p:nvSpPr>
        <p:spPr>
          <a:xfrm>
            <a:off x="5776039" y="1219361"/>
            <a:ext cx="2808312" cy="115178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400" b="1">
                <a:solidFill>
                  <a:schemeClr val="bg1"/>
                </a:solidFill>
                <a:cs typeface="Arial" pitchFamily="34" charset="0"/>
              </a:rPr>
              <a:t>Thông qua môn học chúng em đã đạt được:</a:t>
            </a:r>
            <a:endParaRPr lang="ko-KR" altLang="en-US" sz="2400" b="1" dirty="0">
              <a:solidFill>
                <a:schemeClr val="bg1"/>
              </a:solidFill>
              <a:cs typeface="Arial" pitchFamily="34" charset="0"/>
            </a:endParaRPr>
          </a:p>
        </p:txBody>
      </p:sp>
      <p:sp>
        <p:nvSpPr>
          <p:cNvPr id="28" name="TextBox 27"/>
          <p:cNvSpPr txBox="1"/>
          <p:nvPr/>
        </p:nvSpPr>
        <p:spPr>
          <a:xfrm>
            <a:off x="4644005" y="3959992"/>
            <a:ext cx="3940343" cy="461665"/>
          </a:xfrm>
          <a:prstGeom prst="rect">
            <a:avLst/>
          </a:prstGeom>
          <a:noFill/>
        </p:spPr>
        <p:txBody>
          <a:bodyPr wrap="square" rtlCol="0">
            <a:spAutoFit/>
          </a:bodyPr>
          <a:lstStyle/>
          <a:p>
            <a:pPr marL="171450" indent="-171450">
              <a:buFont typeface="Wingdings" pitchFamily="2" charset="2"/>
              <a:buChar char="l"/>
            </a:pPr>
            <a:r>
              <a:rPr lang="en-US" altLang="ko-KR" sz="1200">
                <a:solidFill>
                  <a:schemeClr val="bg1"/>
                </a:solidFill>
                <a:cs typeface="Arial" pitchFamily="34" charset="0"/>
              </a:rPr>
              <a:t>Khả năng vận dụng môn học lập trình ứng dụng trên Web để giải quyết vấn đề thiếu việc làm.</a:t>
            </a:r>
            <a:endParaRPr lang="en-US" altLang="ko-KR" sz="1200" dirty="0">
              <a:solidFill>
                <a:schemeClr val="bg1"/>
              </a:solidFill>
              <a:cs typeface="Arial" pitchFamily="34" charset="0"/>
            </a:endParaRPr>
          </a:p>
        </p:txBody>
      </p:sp>
      <p:pic>
        <p:nvPicPr>
          <p:cNvPr id="10" name="Picture Placeholder 9">
            <a:extLst>
              <a:ext uri="{FF2B5EF4-FFF2-40B4-BE49-F238E27FC236}">
                <a16:creationId xmlns:a16="http://schemas.microsoft.com/office/drawing/2014/main" id="{FE2C2376-0EE4-4F15-AC61-4D857099FB8B}"/>
              </a:ext>
            </a:extLst>
          </p:cNvPr>
          <p:cNvPicPr>
            <a:picLocks noGrp="1" noChangeAspect="1"/>
          </p:cNvPicPr>
          <p:nvPr>
            <p:ph type="pic" idx="12"/>
          </p:nvPr>
        </p:nvPicPr>
        <p:blipFill rotWithShape="1">
          <a:blip r:embed="rId2" cstate="print">
            <a:extLst>
              <a:ext uri="{28A0092B-C50C-407E-A947-70E740481C1C}">
                <a14:useLocalDpi xmlns:a14="http://schemas.microsoft.com/office/drawing/2010/main" val="0"/>
              </a:ext>
            </a:extLst>
          </a:blip>
          <a:srcRect l="-1159" t="177" r="-16" b="-13239"/>
          <a:stretch/>
        </p:blipFill>
        <p:spPr>
          <a:xfrm>
            <a:off x="755576" y="1419622"/>
            <a:ext cx="3384376" cy="2365590"/>
          </a:xfrm>
        </p:spPr>
      </p:pic>
    </p:spTree>
    <p:extLst>
      <p:ext uri="{BB962C8B-B14F-4D97-AF65-F5344CB8AC3E}">
        <p14:creationId xmlns:p14="http://schemas.microsoft.com/office/powerpoint/2010/main" val="127129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Hướng cải tiến</a:t>
            </a:r>
            <a:endParaRPr lang="ko-KR" altLang="en-US" dirty="0"/>
          </a:p>
        </p:txBody>
      </p:sp>
      <p:cxnSp>
        <p:nvCxnSpPr>
          <p:cNvPr id="5" name="Straight Connector 4"/>
          <p:cNvCxnSpPr/>
          <p:nvPr/>
        </p:nvCxnSpPr>
        <p:spPr>
          <a:xfrm flipV="1">
            <a:off x="0" y="0"/>
            <a:ext cx="9144000" cy="51435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970652" y="3973041"/>
            <a:ext cx="720080" cy="720080"/>
          </a:xfrm>
          <a:prstGeom prst="ellipse">
            <a:avLst/>
          </a:prstGeom>
          <a:solidFill>
            <a:schemeClr val="accent2"/>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995371" y="2335447"/>
            <a:ext cx="720080" cy="720080"/>
          </a:xfrm>
          <a:prstGeom prst="ellipse">
            <a:avLst/>
          </a:prstGeom>
          <a:solidFill>
            <a:schemeClr val="accent4"/>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5723592" y="1306955"/>
            <a:ext cx="720080" cy="720080"/>
          </a:xfrm>
          <a:prstGeom prst="ellipse">
            <a:avLst/>
          </a:prstGeom>
          <a:solidFill>
            <a:schemeClr val="accent2"/>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7232033" y="461716"/>
            <a:ext cx="720080" cy="720080"/>
          </a:xfrm>
          <a:prstGeom prst="ellipse">
            <a:avLst/>
          </a:prstGeom>
          <a:solidFill>
            <a:schemeClr val="accent4"/>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1078664" y="4074886"/>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Oval 14"/>
          <p:cNvSpPr/>
          <p:nvPr/>
        </p:nvSpPr>
        <p:spPr>
          <a:xfrm>
            <a:off x="4103383" y="2443459"/>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Oval 15"/>
          <p:cNvSpPr/>
          <p:nvPr/>
        </p:nvSpPr>
        <p:spPr>
          <a:xfrm>
            <a:off x="5831604" y="1414967"/>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Oval 16"/>
          <p:cNvSpPr/>
          <p:nvPr/>
        </p:nvSpPr>
        <p:spPr>
          <a:xfrm>
            <a:off x="7340046" y="569728"/>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9" name="Group 18"/>
          <p:cNvGrpSpPr/>
          <p:nvPr/>
        </p:nvGrpSpPr>
        <p:grpSpPr>
          <a:xfrm>
            <a:off x="37507" y="2814831"/>
            <a:ext cx="1728192" cy="897991"/>
            <a:chOff x="3017859" y="4337228"/>
            <a:chExt cx="1870812" cy="897991"/>
          </a:xfrm>
        </p:grpSpPr>
        <p:sp>
          <p:nvSpPr>
            <p:cNvPr id="20" name="TextBox 19"/>
            <p:cNvSpPr txBox="1"/>
            <p:nvPr/>
          </p:nvSpPr>
          <p:spPr>
            <a:xfrm>
              <a:off x="3021856" y="4588888"/>
              <a:ext cx="1866815" cy="646331"/>
            </a:xfrm>
            <a:prstGeom prst="rect">
              <a:avLst/>
            </a:prstGeom>
            <a:noFill/>
            <a:ln>
              <a:noFill/>
            </a:ln>
          </p:spPr>
          <p:txBody>
            <a:bodyPr wrap="square" rtlCol="0">
              <a:spAutoFit/>
            </a:bodyPr>
            <a:lstStyle/>
            <a:p>
              <a:pPr algn="r"/>
              <a:r>
                <a:rPr lang="en-US" altLang="ko-KR" sz="1200">
                  <a:solidFill>
                    <a:schemeClr val="bg1"/>
                  </a:solidFill>
                  <a:cs typeface="Arial" pitchFamily="34" charset="0"/>
                </a:rPr>
                <a:t>Giao diện cần cải thiện lại để than thiện hơn với người dùng</a:t>
              </a:r>
              <a:endParaRPr lang="en-US" altLang="ko-KR" sz="1200" dirty="0">
                <a:solidFill>
                  <a:schemeClr val="bg1"/>
                </a:solidFill>
                <a:cs typeface="Arial" pitchFamily="34" charset="0"/>
              </a:endParaRPr>
            </a:p>
          </p:txBody>
        </p:sp>
        <p:sp>
          <p:nvSpPr>
            <p:cNvPr id="21" name="TextBox 20"/>
            <p:cNvSpPr txBox="1"/>
            <p:nvPr/>
          </p:nvSpPr>
          <p:spPr>
            <a:xfrm>
              <a:off x="3017859" y="4337228"/>
              <a:ext cx="1870812" cy="276999"/>
            </a:xfrm>
            <a:prstGeom prst="rect">
              <a:avLst/>
            </a:prstGeom>
            <a:noFill/>
          </p:spPr>
          <p:txBody>
            <a:bodyPr wrap="square" rtlCol="0">
              <a:spAutoFit/>
            </a:bodyPr>
            <a:lstStyle/>
            <a:p>
              <a:pPr algn="r"/>
              <a:r>
                <a:rPr lang="en-US" altLang="ko-KR" sz="1200" b="1">
                  <a:solidFill>
                    <a:schemeClr val="bg1"/>
                  </a:solidFill>
                  <a:cs typeface="Arial" pitchFamily="34" charset="0"/>
                </a:rPr>
                <a:t>Cải tiến lại giao diện</a:t>
              </a:r>
              <a:endParaRPr lang="ko-KR" altLang="en-US" sz="1200" b="1" dirty="0">
                <a:solidFill>
                  <a:schemeClr val="bg1"/>
                </a:solidFill>
                <a:cs typeface="Arial" pitchFamily="34" charset="0"/>
              </a:endParaRPr>
            </a:p>
          </p:txBody>
        </p:sp>
      </p:grpSp>
      <p:grpSp>
        <p:nvGrpSpPr>
          <p:cNvPr id="23" name="Group 22"/>
          <p:cNvGrpSpPr/>
          <p:nvPr/>
        </p:nvGrpSpPr>
        <p:grpSpPr>
          <a:xfrm>
            <a:off x="3129458" y="1275067"/>
            <a:ext cx="1728192" cy="988073"/>
            <a:chOff x="3017859" y="4337228"/>
            <a:chExt cx="1870812" cy="988073"/>
          </a:xfrm>
        </p:grpSpPr>
        <p:sp>
          <p:nvSpPr>
            <p:cNvPr id="24" name="TextBox 23"/>
            <p:cNvSpPr txBox="1"/>
            <p:nvPr/>
          </p:nvSpPr>
          <p:spPr>
            <a:xfrm>
              <a:off x="3021856" y="4678970"/>
              <a:ext cx="1866815" cy="646331"/>
            </a:xfrm>
            <a:prstGeom prst="rect">
              <a:avLst/>
            </a:prstGeom>
            <a:noFill/>
            <a:ln>
              <a:noFill/>
            </a:ln>
          </p:spPr>
          <p:txBody>
            <a:bodyPr wrap="square" rtlCol="0">
              <a:spAutoFit/>
            </a:bodyPr>
            <a:lstStyle/>
            <a:p>
              <a:pPr algn="r"/>
              <a:r>
                <a:rPr lang="en-US" altLang="ko-KR" sz="1200">
                  <a:solidFill>
                    <a:schemeClr val="bg1"/>
                  </a:solidFill>
                  <a:cs typeface="Arial" pitchFamily="34" charset="0"/>
                </a:rPr>
                <a:t>Giúp ứng viên có thể gửi hồ sơ của mình cho nhà tuyển dụng</a:t>
              </a:r>
              <a:endParaRPr lang="en-US" altLang="ko-KR" sz="1200" dirty="0">
                <a:solidFill>
                  <a:schemeClr val="bg1"/>
                </a:solidFill>
                <a:cs typeface="Arial" pitchFamily="34" charset="0"/>
              </a:endParaRPr>
            </a:p>
          </p:txBody>
        </p:sp>
        <p:sp>
          <p:nvSpPr>
            <p:cNvPr id="25" name="TextBox 24"/>
            <p:cNvSpPr txBox="1"/>
            <p:nvPr/>
          </p:nvSpPr>
          <p:spPr>
            <a:xfrm>
              <a:off x="3017859" y="4337228"/>
              <a:ext cx="1870812" cy="461665"/>
            </a:xfrm>
            <a:prstGeom prst="rect">
              <a:avLst/>
            </a:prstGeom>
            <a:noFill/>
          </p:spPr>
          <p:txBody>
            <a:bodyPr wrap="square" rtlCol="0">
              <a:spAutoFit/>
            </a:bodyPr>
            <a:lstStyle/>
            <a:p>
              <a:pPr algn="r"/>
              <a:r>
                <a:rPr lang="en-US" altLang="ko-KR" sz="1200" b="1">
                  <a:solidFill>
                    <a:schemeClr val="bg1"/>
                  </a:solidFill>
                  <a:cs typeface="Arial" pitchFamily="34" charset="0"/>
                </a:rPr>
                <a:t>Cho khả năng gửi hồ sơ</a:t>
              </a:r>
              <a:endParaRPr lang="ko-KR" altLang="en-US" sz="1200" b="1" dirty="0">
                <a:solidFill>
                  <a:schemeClr val="bg1"/>
                </a:solidFill>
                <a:cs typeface="Arial" pitchFamily="34" charset="0"/>
              </a:endParaRPr>
            </a:p>
          </p:txBody>
        </p:sp>
      </p:grpSp>
      <p:grpSp>
        <p:nvGrpSpPr>
          <p:cNvPr id="27" name="Group 26"/>
          <p:cNvGrpSpPr/>
          <p:nvPr/>
        </p:nvGrpSpPr>
        <p:grpSpPr>
          <a:xfrm>
            <a:off x="3119944" y="3750275"/>
            <a:ext cx="1966878" cy="1240164"/>
            <a:chOff x="3017859" y="4337228"/>
            <a:chExt cx="1870812" cy="880967"/>
          </a:xfrm>
        </p:grpSpPr>
        <p:sp>
          <p:nvSpPr>
            <p:cNvPr id="28" name="TextBox 27"/>
            <p:cNvSpPr txBox="1"/>
            <p:nvPr/>
          </p:nvSpPr>
          <p:spPr>
            <a:xfrm>
              <a:off x="3021856" y="4627885"/>
              <a:ext cx="1866815" cy="590310"/>
            </a:xfrm>
            <a:prstGeom prst="rect">
              <a:avLst/>
            </a:prstGeom>
            <a:noFill/>
            <a:ln>
              <a:noFill/>
            </a:ln>
          </p:spPr>
          <p:txBody>
            <a:bodyPr wrap="square" rtlCol="0">
              <a:spAutoFit/>
            </a:bodyPr>
            <a:lstStyle/>
            <a:p>
              <a:r>
                <a:rPr lang="en-US" altLang="ko-KR" sz="1200">
                  <a:solidFill>
                    <a:schemeClr val="bg1"/>
                  </a:solidFill>
                  <a:cs typeface="Arial" pitchFamily="34" charset="0"/>
                </a:rPr>
                <a:t>Chức năng này sẽ hỗ trợ các ứng viên dễ dàng tìm kiếm được công việc phù hợp.</a:t>
              </a:r>
              <a:endParaRPr lang="en-US" altLang="ko-KR" sz="1200" dirty="0">
                <a:solidFill>
                  <a:schemeClr val="bg1"/>
                </a:solidFill>
                <a:cs typeface="Arial" pitchFamily="34" charset="0"/>
              </a:endParaRPr>
            </a:p>
          </p:txBody>
        </p:sp>
        <p:sp>
          <p:nvSpPr>
            <p:cNvPr id="29" name="TextBox 28"/>
            <p:cNvSpPr txBox="1"/>
            <p:nvPr/>
          </p:nvSpPr>
          <p:spPr>
            <a:xfrm>
              <a:off x="3017859" y="4337228"/>
              <a:ext cx="1870812" cy="327950"/>
            </a:xfrm>
            <a:prstGeom prst="rect">
              <a:avLst/>
            </a:prstGeom>
            <a:noFill/>
          </p:spPr>
          <p:txBody>
            <a:bodyPr wrap="square" rtlCol="0">
              <a:spAutoFit/>
            </a:bodyPr>
            <a:lstStyle/>
            <a:p>
              <a:r>
                <a:rPr lang="en-US" altLang="ko-KR" sz="1200" b="1">
                  <a:solidFill>
                    <a:schemeClr val="bg1"/>
                  </a:solidFill>
                  <a:cs typeface="Arial" pitchFamily="34" charset="0"/>
                </a:rPr>
                <a:t>Bổ sung thêm chức năng tìm kiếm, lọc</a:t>
              </a:r>
              <a:endParaRPr lang="ko-KR" altLang="en-US" sz="1200" b="1" dirty="0">
                <a:solidFill>
                  <a:schemeClr val="bg1"/>
                </a:solidFill>
                <a:cs typeface="Arial" pitchFamily="34" charset="0"/>
              </a:endParaRPr>
            </a:p>
          </p:txBody>
        </p:sp>
      </p:grpSp>
      <p:grpSp>
        <p:nvGrpSpPr>
          <p:cNvPr id="31" name="Group 30"/>
          <p:cNvGrpSpPr/>
          <p:nvPr/>
        </p:nvGrpSpPr>
        <p:grpSpPr>
          <a:xfrm>
            <a:off x="5503841" y="2365835"/>
            <a:ext cx="1728192" cy="1082657"/>
            <a:chOff x="3017859" y="4337228"/>
            <a:chExt cx="1870812" cy="1082657"/>
          </a:xfrm>
        </p:grpSpPr>
        <p:sp>
          <p:nvSpPr>
            <p:cNvPr id="32" name="TextBox 31"/>
            <p:cNvSpPr txBox="1"/>
            <p:nvPr/>
          </p:nvSpPr>
          <p:spPr>
            <a:xfrm>
              <a:off x="3021856" y="4588888"/>
              <a:ext cx="1866815" cy="830997"/>
            </a:xfrm>
            <a:prstGeom prst="rect">
              <a:avLst/>
            </a:prstGeom>
            <a:noFill/>
            <a:ln>
              <a:noFill/>
            </a:ln>
          </p:spPr>
          <p:txBody>
            <a:bodyPr wrap="square" rtlCol="0">
              <a:spAutoFit/>
            </a:bodyPr>
            <a:lstStyle/>
            <a:p>
              <a:r>
                <a:rPr lang="vi-VN" altLang="ko-KR" sz="1200">
                  <a:solidFill>
                    <a:schemeClr val="bg1"/>
                  </a:solidFill>
                  <a:cs typeface="Arial" pitchFamily="34" charset="0"/>
                </a:rPr>
                <a:t>Tích hợp nhiều loại ngôn ngữ nhằm tiếp cận được với nhiều ứng viên.</a:t>
              </a:r>
            </a:p>
          </p:txBody>
        </p:sp>
        <p:sp>
          <p:nvSpPr>
            <p:cNvPr id="33" name="TextBox 32"/>
            <p:cNvSpPr txBox="1"/>
            <p:nvPr/>
          </p:nvSpPr>
          <p:spPr>
            <a:xfrm>
              <a:off x="3017859" y="4337228"/>
              <a:ext cx="1870812" cy="276999"/>
            </a:xfrm>
            <a:prstGeom prst="rect">
              <a:avLst/>
            </a:prstGeom>
            <a:noFill/>
          </p:spPr>
          <p:txBody>
            <a:bodyPr wrap="square" rtlCol="0">
              <a:spAutoFit/>
            </a:bodyPr>
            <a:lstStyle/>
            <a:p>
              <a:r>
                <a:rPr lang="en-US" altLang="ko-KR" sz="1200" b="1">
                  <a:solidFill>
                    <a:schemeClr val="bg1"/>
                  </a:solidFill>
                  <a:cs typeface="Arial" pitchFamily="34" charset="0"/>
                </a:rPr>
                <a:t>Hỗ trợ đa ngôn ngữ</a:t>
              </a:r>
              <a:endParaRPr lang="ko-KR" altLang="en-US" sz="1200" b="1" dirty="0">
                <a:solidFill>
                  <a:schemeClr val="bg1"/>
                </a:solidFill>
                <a:cs typeface="Arial" pitchFamily="34" charset="0"/>
              </a:endParaRPr>
            </a:p>
          </p:txBody>
        </p:sp>
      </p:grpSp>
      <p:sp>
        <p:nvSpPr>
          <p:cNvPr id="34" name="Oval 21"/>
          <p:cNvSpPr>
            <a:spLocks noChangeAspect="1"/>
          </p:cNvSpPr>
          <p:nvPr/>
        </p:nvSpPr>
        <p:spPr>
          <a:xfrm>
            <a:off x="4182523" y="2532398"/>
            <a:ext cx="347934" cy="3508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7" name="Rounded Rectangle 7"/>
          <p:cNvSpPr/>
          <p:nvPr/>
        </p:nvSpPr>
        <p:spPr>
          <a:xfrm>
            <a:off x="7457195" y="694207"/>
            <a:ext cx="295600" cy="255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1" name="Oval 40">
            <a:extLst>
              <a:ext uri="{FF2B5EF4-FFF2-40B4-BE49-F238E27FC236}">
                <a16:creationId xmlns:a16="http://schemas.microsoft.com/office/drawing/2014/main" id="{865E10B8-85A9-4686-B54C-138E93FB52B6}"/>
              </a:ext>
            </a:extLst>
          </p:cNvPr>
          <p:cNvSpPr/>
          <p:nvPr/>
        </p:nvSpPr>
        <p:spPr>
          <a:xfrm>
            <a:off x="2638075" y="3043890"/>
            <a:ext cx="720080" cy="720080"/>
          </a:xfrm>
          <a:prstGeom prst="ellipse">
            <a:avLst/>
          </a:prstGeom>
          <a:solidFill>
            <a:schemeClr val="accent2"/>
          </a:solid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34822885-5BE3-4BAC-B7A9-D95C8289B132}"/>
              </a:ext>
            </a:extLst>
          </p:cNvPr>
          <p:cNvSpPr/>
          <p:nvPr/>
        </p:nvSpPr>
        <p:spPr>
          <a:xfrm>
            <a:off x="2746087" y="3141327"/>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50" name="Group 49">
            <a:extLst>
              <a:ext uri="{FF2B5EF4-FFF2-40B4-BE49-F238E27FC236}">
                <a16:creationId xmlns:a16="http://schemas.microsoft.com/office/drawing/2014/main" id="{4892644B-EA5C-42A2-A3B0-945B9CA066E3}"/>
              </a:ext>
            </a:extLst>
          </p:cNvPr>
          <p:cNvGrpSpPr/>
          <p:nvPr/>
        </p:nvGrpSpPr>
        <p:grpSpPr>
          <a:xfrm>
            <a:off x="7233356" y="1285051"/>
            <a:ext cx="1728193" cy="1451989"/>
            <a:chOff x="3017858" y="4337228"/>
            <a:chExt cx="1870813" cy="1451989"/>
          </a:xfrm>
        </p:grpSpPr>
        <p:sp>
          <p:nvSpPr>
            <p:cNvPr id="51" name="TextBox 50">
              <a:extLst>
                <a:ext uri="{FF2B5EF4-FFF2-40B4-BE49-F238E27FC236}">
                  <a16:creationId xmlns:a16="http://schemas.microsoft.com/office/drawing/2014/main" id="{8D1BA2A6-81B1-462A-BC62-B8FC9E91F9E2}"/>
                </a:ext>
              </a:extLst>
            </p:cNvPr>
            <p:cNvSpPr txBox="1"/>
            <p:nvPr/>
          </p:nvSpPr>
          <p:spPr>
            <a:xfrm>
              <a:off x="3021856" y="4588888"/>
              <a:ext cx="1866815" cy="1200329"/>
            </a:xfrm>
            <a:prstGeom prst="rect">
              <a:avLst/>
            </a:prstGeom>
            <a:noFill/>
            <a:ln>
              <a:noFill/>
            </a:ln>
          </p:spPr>
          <p:txBody>
            <a:bodyPr wrap="square" rtlCol="0">
              <a:spAutoFit/>
            </a:bodyPr>
            <a:lstStyle/>
            <a:p>
              <a:r>
                <a:rPr lang="en-US" altLang="ko-KR" sz="1200">
                  <a:solidFill>
                    <a:schemeClr val="bg1"/>
                  </a:solidFill>
                  <a:cs typeface="Arial" pitchFamily="34" charset="0"/>
                </a:rPr>
                <a:t>Cho phép đăng tải các tin tức, sự kiện hoặc thông tin về cẩm nang làm các hoạt động, các lĩnh vực tìm kiếm công việc.</a:t>
              </a:r>
              <a:endParaRPr lang="en-US" altLang="ko-KR" sz="1200" dirty="0">
                <a:solidFill>
                  <a:schemeClr val="bg1"/>
                </a:solidFill>
                <a:cs typeface="Arial" pitchFamily="34" charset="0"/>
              </a:endParaRPr>
            </a:p>
          </p:txBody>
        </p:sp>
        <p:sp>
          <p:nvSpPr>
            <p:cNvPr id="52" name="TextBox 51">
              <a:extLst>
                <a:ext uri="{FF2B5EF4-FFF2-40B4-BE49-F238E27FC236}">
                  <a16:creationId xmlns:a16="http://schemas.microsoft.com/office/drawing/2014/main" id="{028E6BCC-02E7-4C3E-A966-51F9135EDE7D}"/>
                </a:ext>
              </a:extLst>
            </p:cNvPr>
            <p:cNvSpPr txBox="1"/>
            <p:nvPr/>
          </p:nvSpPr>
          <p:spPr>
            <a:xfrm>
              <a:off x="3017858" y="4337228"/>
              <a:ext cx="1870811" cy="276999"/>
            </a:xfrm>
            <a:prstGeom prst="rect">
              <a:avLst/>
            </a:prstGeom>
            <a:noFill/>
          </p:spPr>
          <p:txBody>
            <a:bodyPr wrap="square" rtlCol="0">
              <a:spAutoFit/>
            </a:bodyPr>
            <a:lstStyle/>
            <a:p>
              <a:r>
                <a:rPr lang="en-US" altLang="ko-KR" sz="1200" b="1">
                  <a:solidFill>
                    <a:schemeClr val="bg1"/>
                  </a:solidFill>
                  <a:cs typeface="Arial" pitchFamily="34" charset="0"/>
                </a:rPr>
                <a:t>Đăng các tin tức</a:t>
              </a:r>
              <a:endParaRPr lang="ko-KR" altLang="en-US" sz="1200" b="1" dirty="0">
                <a:solidFill>
                  <a:schemeClr val="bg1"/>
                </a:solidFill>
                <a:cs typeface="Arial" pitchFamily="34" charset="0"/>
              </a:endParaRPr>
            </a:p>
          </p:txBody>
        </p:sp>
      </p:grpSp>
      <p:sp>
        <p:nvSpPr>
          <p:cNvPr id="38" name="Rectangle 7">
            <a:extLst>
              <a:ext uri="{FF2B5EF4-FFF2-40B4-BE49-F238E27FC236}">
                <a16:creationId xmlns:a16="http://schemas.microsoft.com/office/drawing/2014/main" id="{224B2391-9EA1-4079-8081-70A4C1BBE2A0}"/>
              </a:ext>
            </a:extLst>
          </p:cNvPr>
          <p:cNvSpPr/>
          <p:nvPr/>
        </p:nvSpPr>
        <p:spPr>
          <a:xfrm rot="18900000">
            <a:off x="2931870" y="3233534"/>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9" name="Freeform 19">
            <a:extLst>
              <a:ext uri="{FF2B5EF4-FFF2-40B4-BE49-F238E27FC236}">
                <a16:creationId xmlns:a16="http://schemas.microsoft.com/office/drawing/2014/main" id="{20BF4E3F-5BEC-485F-8A45-878BD9DD945B}"/>
              </a:ext>
            </a:extLst>
          </p:cNvPr>
          <p:cNvSpPr/>
          <p:nvPr/>
        </p:nvSpPr>
        <p:spPr>
          <a:xfrm>
            <a:off x="1165754" y="4172101"/>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0" name="Right Triangle 17">
            <a:extLst>
              <a:ext uri="{FF2B5EF4-FFF2-40B4-BE49-F238E27FC236}">
                <a16:creationId xmlns:a16="http://schemas.microsoft.com/office/drawing/2014/main" id="{197F555F-0295-4C36-BB94-7DBF94C5FC35}"/>
              </a:ext>
            </a:extLst>
          </p:cNvPr>
          <p:cNvSpPr/>
          <p:nvPr/>
        </p:nvSpPr>
        <p:spPr>
          <a:xfrm>
            <a:off x="5951901" y="1471949"/>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038474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7A7BD"/>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1"/>
                </a:solidFill>
              </a:rPr>
              <a:t>Thank you</a:t>
            </a:r>
            <a:endParaRPr lang="ko-KR" altLang="en-US" dirty="0">
              <a:solidFill>
                <a:schemeClr val="bg1"/>
              </a:solidFill>
            </a:endParaRPr>
          </a:p>
        </p:txBody>
      </p:sp>
      <p:sp>
        <p:nvSpPr>
          <p:cNvPr id="3" name="Text Placeholder 2"/>
          <p:cNvSpPr>
            <a:spLocks noGrp="1"/>
          </p:cNvSpPr>
          <p:nvPr>
            <p:ph type="body" sz="quarter" idx="11"/>
          </p:nvPr>
        </p:nvSpPr>
        <p:spPr/>
        <p:txBody>
          <a:bodyPr/>
          <a:lstStyle/>
          <a:p>
            <a:pPr lvl="0"/>
            <a:r>
              <a:rPr lang="en-US" altLang="ko-KR"/>
              <a:t>Wish you have a nice day !</a:t>
            </a:r>
            <a:endParaRPr lang="en-US" altLang="ko-KR" dirty="0">
              <a:solidFill>
                <a:schemeClr val="bg1"/>
              </a:solidFill>
            </a:endParaRPr>
          </a:p>
        </p:txBody>
      </p:sp>
    </p:spTree>
    <p:extLst>
      <p:ext uri="{BB962C8B-B14F-4D97-AF65-F5344CB8AC3E}">
        <p14:creationId xmlns:p14="http://schemas.microsoft.com/office/powerpoint/2010/main" val="61455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61" name="TextBox 60">
            <a:extLst>
              <a:ext uri="{FF2B5EF4-FFF2-40B4-BE49-F238E27FC236}">
                <a16:creationId xmlns:a16="http://schemas.microsoft.com/office/drawing/2014/main" id="{12044819-498E-4B18-AE0D-09F18BA02382}"/>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2" name="TextBox 61">
            <a:extLst>
              <a:ext uri="{FF2B5EF4-FFF2-40B4-BE49-F238E27FC236}">
                <a16:creationId xmlns:a16="http://schemas.microsoft.com/office/drawing/2014/main" id="{F95643A7-ECA5-4511-B841-21947F0EF841}"/>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C7AC4F22-187C-4DCB-96E0-C65B6788A745}"/>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4" name="TextBox 63">
            <a:extLst>
              <a:ext uri="{FF2B5EF4-FFF2-40B4-BE49-F238E27FC236}">
                <a16:creationId xmlns:a16="http://schemas.microsoft.com/office/drawing/2014/main" id="{F2EEC405-CA0D-48B1-816B-B1FE1AAE4882}"/>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65" name="Diamond 5">
            <a:extLst>
              <a:ext uri="{FF2B5EF4-FFF2-40B4-BE49-F238E27FC236}">
                <a16:creationId xmlns:a16="http://schemas.microsoft.com/office/drawing/2014/main" id="{622C3C6A-BC1D-4051-8FB8-71F926D5BE3C}"/>
              </a:ext>
            </a:extLst>
          </p:cNvPr>
          <p:cNvSpPr/>
          <p:nvPr/>
        </p:nvSpPr>
        <p:spPr>
          <a:xfrm>
            <a:off x="4870785" y="1339861"/>
            <a:ext cx="357266" cy="358322"/>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6" name="Isosceles Triangle 51">
            <a:extLst>
              <a:ext uri="{FF2B5EF4-FFF2-40B4-BE49-F238E27FC236}">
                <a16:creationId xmlns:a16="http://schemas.microsoft.com/office/drawing/2014/main" id="{976AE607-A445-4A0E-A4C7-8DFDCDD3117F}"/>
              </a:ext>
            </a:extLst>
          </p:cNvPr>
          <p:cNvSpPr/>
          <p:nvPr/>
        </p:nvSpPr>
        <p:spPr>
          <a:xfrm>
            <a:off x="4297988" y="1388030"/>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Isosceles Triangle 57">
            <a:extLst>
              <a:ext uri="{FF2B5EF4-FFF2-40B4-BE49-F238E27FC236}">
                <a16:creationId xmlns:a16="http://schemas.microsoft.com/office/drawing/2014/main" id="{3972F6F1-6469-4754-BC8B-FA7AB883AD0F}"/>
              </a:ext>
            </a:extLst>
          </p:cNvPr>
          <p:cNvSpPr/>
          <p:nvPr/>
        </p:nvSpPr>
        <p:spPr>
          <a:xfrm>
            <a:off x="4872210" y="3407764"/>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8" name="Rectangle 7">
            <a:extLst>
              <a:ext uri="{FF2B5EF4-FFF2-40B4-BE49-F238E27FC236}">
                <a16:creationId xmlns:a16="http://schemas.microsoft.com/office/drawing/2014/main" id="{0ABE1BF0-11A5-450C-9329-225E061059BB}"/>
              </a:ext>
            </a:extLst>
          </p:cNvPr>
          <p:cNvSpPr/>
          <p:nvPr/>
        </p:nvSpPr>
        <p:spPr>
          <a:xfrm rot="18900000">
            <a:off x="7243003" y="2816601"/>
            <a:ext cx="154109"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Parallelogram 15">
            <a:extLst>
              <a:ext uri="{FF2B5EF4-FFF2-40B4-BE49-F238E27FC236}">
                <a16:creationId xmlns:a16="http://schemas.microsoft.com/office/drawing/2014/main" id="{A366B03B-742B-46C8-8307-8880C65F002A}"/>
              </a:ext>
            </a:extLst>
          </p:cNvPr>
          <p:cNvSpPr/>
          <p:nvPr/>
        </p:nvSpPr>
        <p:spPr>
          <a:xfrm flipH="1">
            <a:off x="4293692" y="3490877"/>
            <a:ext cx="317209" cy="317209"/>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Freeform 19">
            <a:extLst>
              <a:ext uri="{FF2B5EF4-FFF2-40B4-BE49-F238E27FC236}">
                <a16:creationId xmlns:a16="http://schemas.microsoft.com/office/drawing/2014/main" id="{560DC9C0-A327-4B45-A933-6BBB21588984}"/>
              </a:ext>
            </a:extLst>
          </p:cNvPr>
          <p:cNvSpPr/>
          <p:nvPr/>
        </p:nvSpPr>
        <p:spPr>
          <a:xfrm>
            <a:off x="5986218" y="2808370"/>
            <a:ext cx="314672" cy="309626"/>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ectangle 30">
            <a:extLst>
              <a:ext uri="{FF2B5EF4-FFF2-40B4-BE49-F238E27FC236}">
                <a16:creationId xmlns:a16="http://schemas.microsoft.com/office/drawing/2014/main" id="{E6958B1E-E027-45F9-9B02-E3AD91172636}"/>
              </a:ext>
            </a:extLst>
          </p:cNvPr>
          <p:cNvSpPr/>
          <p:nvPr/>
        </p:nvSpPr>
        <p:spPr>
          <a:xfrm>
            <a:off x="8252327" y="2779728"/>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Rectangle 7">
            <a:extLst>
              <a:ext uri="{FF2B5EF4-FFF2-40B4-BE49-F238E27FC236}">
                <a16:creationId xmlns:a16="http://schemas.microsoft.com/office/drawing/2014/main" id="{4ECFC111-AE12-4F1A-A52B-4A85FA9EF01D}"/>
              </a:ext>
            </a:extLst>
          </p:cNvPr>
          <p:cNvSpPr/>
          <p:nvPr/>
        </p:nvSpPr>
        <p:spPr>
          <a:xfrm>
            <a:off x="5443583" y="1358002"/>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5">
            <a:extLst>
              <a:ext uri="{FF2B5EF4-FFF2-40B4-BE49-F238E27FC236}">
                <a16:creationId xmlns:a16="http://schemas.microsoft.com/office/drawing/2014/main" id="{61FAD037-7AA9-4ECD-89F5-6DDEF68CA22E}"/>
              </a:ext>
            </a:extLst>
          </p:cNvPr>
          <p:cNvSpPr/>
          <p:nvPr/>
        </p:nvSpPr>
        <p:spPr>
          <a:xfrm rot="5400000">
            <a:off x="5980941" y="135800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Pie 24">
            <a:extLst>
              <a:ext uri="{FF2B5EF4-FFF2-40B4-BE49-F238E27FC236}">
                <a16:creationId xmlns:a16="http://schemas.microsoft.com/office/drawing/2014/main" id="{A4B3F20F-34FE-423D-B102-5049793BB344}"/>
              </a:ext>
            </a:extLst>
          </p:cNvPr>
          <p:cNvSpPr/>
          <p:nvPr/>
        </p:nvSpPr>
        <p:spPr>
          <a:xfrm>
            <a:off x="5347362" y="3475221"/>
            <a:ext cx="350460" cy="34852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5" name="Parallelogram 30">
            <a:extLst>
              <a:ext uri="{FF2B5EF4-FFF2-40B4-BE49-F238E27FC236}">
                <a16:creationId xmlns:a16="http://schemas.microsoft.com/office/drawing/2014/main" id="{31912F21-384E-454F-8B48-69CEED302C7B}"/>
              </a:ext>
            </a:extLst>
          </p:cNvPr>
          <p:cNvSpPr/>
          <p:nvPr/>
        </p:nvSpPr>
        <p:spPr>
          <a:xfrm flipH="1">
            <a:off x="8235089" y="2047097"/>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6" name="Block Arc 14">
            <a:extLst>
              <a:ext uri="{FF2B5EF4-FFF2-40B4-BE49-F238E27FC236}">
                <a16:creationId xmlns:a16="http://schemas.microsoft.com/office/drawing/2014/main" id="{1D3D07AD-C163-4E3E-A6A2-6AA78D74B157}"/>
              </a:ext>
            </a:extLst>
          </p:cNvPr>
          <p:cNvSpPr/>
          <p:nvPr/>
        </p:nvSpPr>
        <p:spPr>
          <a:xfrm rot="16200000">
            <a:off x="6518856" y="1325152"/>
            <a:ext cx="387486" cy="3877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7" name="Block Arc 41">
            <a:extLst>
              <a:ext uri="{FF2B5EF4-FFF2-40B4-BE49-F238E27FC236}">
                <a16:creationId xmlns:a16="http://schemas.microsoft.com/office/drawing/2014/main" id="{EAECE185-FCE1-49AC-97EF-B1FCA0EACCD5}"/>
              </a:ext>
            </a:extLst>
          </p:cNvPr>
          <p:cNvSpPr/>
          <p:nvPr/>
        </p:nvSpPr>
        <p:spPr>
          <a:xfrm>
            <a:off x="7122001" y="1293526"/>
            <a:ext cx="323224" cy="450993"/>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8" name="Right Triangle 17">
            <a:extLst>
              <a:ext uri="{FF2B5EF4-FFF2-40B4-BE49-F238E27FC236}">
                <a16:creationId xmlns:a16="http://schemas.microsoft.com/office/drawing/2014/main" id="{10B4807F-EB10-425F-BCDE-5A3CFCCBF90D}"/>
              </a:ext>
            </a:extLst>
          </p:cNvPr>
          <p:cNvSpPr/>
          <p:nvPr/>
        </p:nvSpPr>
        <p:spPr>
          <a:xfrm>
            <a:off x="5959131" y="3462912"/>
            <a:ext cx="263462" cy="37313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Oval 27">
            <a:extLst>
              <a:ext uri="{FF2B5EF4-FFF2-40B4-BE49-F238E27FC236}">
                <a16:creationId xmlns:a16="http://schemas.microsoft.com/office/drawing/2014/main" id="{EA117DF2-D582-445A-B6BB-85846BFA4C4A}"/>
              </a:ext>
            </a:extLst>
          </p:cNvPr>
          <p:cNvSpPr/>
          <p:nvPr/>
        </p:nvSpPr>
        <p:spPr>
          <a:xfrm>
            <a:off x="3714219" y="4055836"/>
            <a:ext cx="279812" cy="53213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0" name="Parallelogram 15">
            <a:extLst>
              <a:ext uri="{FF2B5EF4-FFF2-40B4-BE49-F238E27FC236}">
                <a16:creationId xmlns:a16="http://schemas.microsoft.com/office/drawing/2014/main" id="{6A9C0407-D0BA-43FB-BA0E-B07CACCF18D1}"/>
              </a:ext>
            </a:extLst>
          </p:cNvPr>
          <p:cNvSpPr/>
          <p:nvPr/>
        </p:nvSpPr>
        <p:spPr>
          <a:xfrm rot="16200000">
            <a:off x="6526713" y="2741871"/>
            <a:ext cx="408905" cy="44262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1" name="Round Same Side Corner Rectangle 21">
            <a:extLst>
              <a:ext uri="{FF2B5EF4-FFF2-40B4-BE49-F238E27FC236}">
                <a16:creationId xmlns:a16="http://schemas.microsoft.com/office/drawing/2014/main" id="{C805909F-BD03-425F-A425-5B2F43375D62}"/>
              </a:ext>
            </a:extLst>
          </p:cNvPr>
          <p:cNvSpPr/>
          <p:nvPr/>
        </p:nvSpPr>
        <p:spPr>
          <a:xfrm rot="10800000">
            <a:off x="7055425" y="2058137"/>
            <a:ext cx="264059" cy="298187"/>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2" name="Oval 26">
            <a:extLst>
              <a:ext uri="{FF2B5EF4-FFF2-40B4-BE49-F238E27FC236}">
                <a16:creationId xmlns:a16="http://schemas.microsoft.com/office/drawing/2014/main" id="{4908FF39-111C-468B-89FB-EBE9EEEEEA90}"/>
              </a:ext>
            </a:extLst>
          </p:cNvPr>
          <p:cNvSpPr/>
          <p:nvPr/>
        </p:nvSpPr>
        <p:spPr>
          <a:xfrm>
            <a:off x="5454590" y="2770652"/>
            <a:ext cx="322665" cy="385063"/>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3" name="Freeform 32">
            <a:extLst>
              <a:ext uri="{FF2B5EF4-FFF2-40B4-BE49-F238E27FC236}">
                <a16:creationId xmlns:a16="http://schemas.microsoft.com/office/drawing/2014/main" id="{53B498A1-26A6-4245-832A-FD525E672DFA}"/>
              </a:ext>
            </a:extLst>
          </p:cNvPr>
          <p:cNvSpPr/>
          <p:nvPr/>
        </p:nvSpPr>
        <p:spPr>
          <a:xfrm>
            <a:off x="3674423" y="1332150"/>
            <a:ext cx="408033" cy="3737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4" name="Rounded Rectangle 10">
            <a:extLst>
              <a:ext uri="{FF2B5EF4-FFF2-40B4-BE49-F238E27FC236}">
                <a16:creationId xmlns:a16="http://schemas.microsoft.com/office/drawing/2014/main" id="{C65A6985-46DC-43FE-967E-9B4C04E93EDE}"/>
              </a:ext>
            </a:extLst>
          </p:cNvPr>
          <p:cNvSpPr/>
          <p:nvPr/>
        </p:nvSpPr>
        <p:spPr>
          <a:xfrm>
            <a:off x="6524895" y="2039054"/>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5" name="Rounded Rectangle 32">
            <a:extLst>
              <a:ext uri="{FF2B5EF4-FFF2-40B4-BE49-F238E27FC236}">
                <a16:creationId xmlns:a16="http://schemas.microsoft.com/office/drawing/2014/main" id="{5159EBD0-F57D-4F5F-8FBC-3A06362C7BE5}"/>
              </a:ext>
            </a:extLst>
          </p:cNvPr>
          <p:cNvSpPr/>
          <p:nvPr/>
        </p:nvSpPr>
        <p:spPr>
          <a:xfrm>
            <a:off x="7648558" y="2795360"/>
            <a:ext cx="335647" cy="33564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6" name="Trapezoid 13">
            <a:extLst>
              <a:ext uri="{FF2B5EF4-FFF2-40B4-BE49-F238E27FC236}">
                <a16:creationId xmlns:a16="http://schemas.microsoft.com/office/drawing/2014/main" id="{CC7AB181-7B2F-48F4-A325-8143C082CA47}"/>
              </a:ext>
            </a:extLst>
          </p:cNvPr>
          <p:cNvSpPr/>
          <p:nvPr/>
        </p:nvSpPr>
        <p:spPr>
          <a:xfrm>
            <a:off x="4332749" y="2054252"/>
            <a:ext cx="361838" cy="305956"/>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7" name="Rounded Rectangle 7">
            <a:extLst>
              <a:ext uri="{FF2B5EF4-FFF2-40B4-BE49-F238E27FC236}">
                <a16:creationId xmlns:a16="http://schemas.microsoft.com/office/drawing/2014/main" id="{3F18D5BD-B014-4B8B-ACCD-91950131E3DF}"/>
              </a:ext>
            </a:extLst>
          </p:cNvPr>
          <p:cNvSpPr/>
          <p:nvPr/>
        </p:nvSpPr>
        <p:spPr>
          <a:xfrm>
            <a:off x="6063254" y="2046918"/>
            <a:ext cx="185271" cy="32062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8" name="Rectangle 18">
            <a:extLst>
              <a:ext uri="{FF2B5EF4-FFF2-40B4-BE49-F238E27FC236}">
                <a16:creationId xmlns:a16="http://schemas.microsoft.com/office/drawing/2014/main" id="{476F7471-A403-40C5-8B99-A73FE096C70D}"/>
              </a:ext>
            </a:extLst>
          </p:cNvPr>
          <p:cNvSpPr/>
          <p:nvPr/>
        </p:nvSpPr>
        <p:spPr>
          <a:xfrm>
            <a:off x="4970957" y="2074010"/>
            <a:ext cx="335348" cy="26644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9" name="Rounded Rectangle 25">
            <a:extLst>
              <a:ext uri="{FF2B5EF4-FFF2-40B4-BE49-F238E27FC236}">
                <a16:creationId xmlns:a16="http://schemas.microsoft.com/office/drawing/2014/main" id="{3D91F944-389E-4F6C-8F93-505CDA3EDA6D}"/>
              </a:ext>
            </a:extLst>
          </p:cNvPr>
          <p:cNvSpPr/>
          <p:nvPr/>
        </p:nvSpPr>
        <p:spPr>
          <a:xfrm>
            <a:off x="5582675" y="2063662"/>
            <a:ext cx="204209" cy="287136"/>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0" name="Chord 14">
            <a:extLst>
              <a:ext uri="{FF2B5EF4-FFF2-40B4-BE49-F238E27FC236}">
                <a16:creationId xmlns:a16="http://schemas.microsoft.com/office/drawing/2014/main" id="{96E00082-FF61-4B9D-8D47-EFB7D7290006}"/>
              </a:ext>
            </a:extLst>
          </p:cNvPr>
          <p:cNvSpPr/>
          <p:nvPr/>
        </p:nvSpPr>
        <p:spPr>
          <a:xfrm>
            <a:off x="4739580" y="4101013"/>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1" name="Rounded Rectangle 6">
            <a:extLst>
              <a:ext uri="{FF2B5EF4-FFF2-40B4-BE49-F238E27FC236}">
                <a16:creationId xmlns:a16="http://schemas.microsoft.com/office/drawing/2014/main" id="{94BD8FB0-7E92-410E-93FE-2EC6EB7708D4}"/>
              </a:ext>
            </a:extLst>
          </p:cNvPr>
          <p:cNvSpPr/>
          <p:nvPr/>
        </p:nvSpPr>
        <p:spPr>
          <a:xfrm>
            <a:off x="3709354" y="2008765"/>
            <a:ext cx="347025" cy="352816"/>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2" name="Oval 66">
            <a:extLst>
              <a:ext uri="{FF2B5EF4-FFF2-40B4-BE49-F238E27FC236}">
                <a16:creationId xmlns:a16="http://schemas.microsoft.com/office/drawing/2014/main" id="{404993F7-F2E1-4E1F-BB9C-ADD3B5CF95AE}"/>
              </a:ext>
            </a:extLst>
          </p:cNvPr>
          <p:cNvSpPr/>
          <p:nvPr/>
        </p:nvSpPr>
        <p:spPr>
          <a:xfrm rot="20700000">
            <a:off x="4888177" y="2802702"/>
            <a:ext cx="374702" cy="320962"/>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3" name="Isosceles Triangle 13">
            <a:extLst>
              <a:ext uri="{FF2B5EF4-FFF2-40B4-BE49-F238E27FC236}">
                <a16:creationId xmlns:a16="http://schemas.microsoft.com/office/drawing/2014/main" id="{274E4A3B-06D5-4C0C-A05A-F30A66F8B379}"/>
              </a:ext>
            </a:extLst>
          </p:cNvPr>
          <p:cNvSpPr/>
          <p:nvPr/>
        </p:nvSpPr>
        <p:spPr>
          <a:xfrm rot="10800000">
            <a:off x="4239875" y="4067280"/>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4" name="Smiley Face 14">
            <a:extLst>
              <a:ext uri="{FF2B5EF4-FFF2-40B4-BE49-F238E27FC236}">
                <a16:creationId xmlns:a16="http://schemas.microsoft.com/office/drawing/2014/main" id="{E0E16C35-6804-4D6F-9CEB-7EFB15995775}"/>
              </a:ext>
            </a:extLst>
          </p:cNvPr>
          <p:cNvSpPr/>
          <p:nvPr/>
        </p:nvSpPr>
        <p:spPr>
          <a:xfrm>
            <a:off x="5898553" y="4130712"/>
            <a:ext cx="382387" cy="38238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5" name="Smiley Face 12">
            <a:extLst>
              <a:ext uri="{FF2B5EF4-FFF2-40B4-BE49-F238E27FC236}">
                <a16:creationId xmlns:a16="http://schemas.microsoft.com/office/drawing/2014/main" id="{3FF69931-FCB0-4202-A448-CFCC1C340940}"/>
              </a:ext>
            </a:extLst>
          </p:cNvPr>
          <p:cNvSpPr/>
          <p:nvPr/>
        </p:nvSpPr>
        <p:spPr>
          <a:xfrm>
            <a:off x="7635601" y="4130712"/>
            <a:ext cx="382387" cy="382387"/>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6" name="Smiley Face 15">
            <a:extLst>
              <a:ext uri="{FF2B5EF4-FFF2-40B4-BE49-F238E27FC236}">
                <a16:creationId xmlns:a16="http://schemas.microsoft.com/office/drawing/2014/main" id="{E7E63212-8CFE-472D-93D6-EB76B48618B9}"/>
              </a:ext>
            </a:extLst>
          </p:cNvPr>
          <p:cNvSpPr/>
          <p:nvPr/>
        </p:nvSpPr>
        <p:spPr>
          <a:xfrm>
            <a:off x="6480365" y="4132809"/>
            <a:ext cx="378193" cy="378193"/>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7" name="Oval 37">
            <a:extLst>
              <a:ext uri="{FF2B5EF4-FFF2-40B4-BE49-F238E27FC236}">
                <a16:creationId xmlns:a16="http://schemas.microsoft.com/office/drawing/2014/main" id="{12E2E34D-B421-4E85-A7FE-4D1EFD57504D}"/>
              </a:ext>
            </a:extLst>
          </p:cNvPr>
          <p:cNvSpPr/>
          <p:nvPr/>
        </p:nvSpPr>
        <p:spPr>
          <a:xfrm>
            <a:off x="8217414" y="4128388"/>
            <a:ext cx="387034" cy="387034"/>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Smiley Face 14">
            <a:extLst>
              <a:ext uri="{FF2B5EF4-FFF2-40B4-BE49-F238E27FC236}">
                <a16:creationId xmlns:a16="http://schemas.microsoft.com/office/drawing/2014/main" id="{91E60D1F-E7E0-4964-A79D-2DBED1C371FE}"/>
              </a:ext>
            </a:extLst>
          </p:cNvPr>
          <p:cNvSpPr/>
          <p:nvPr/>
        </p:nvSpPr>
        <p:spPr>
          <a:xfrm>
            <a:off x="7057983" y="4132809"/>
            <a:ext cx="378193" cy="37819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9" name="Rectangle 16">
            <a:extLst>
              <a:ext uri="{FF2B5EF4-FFF2-40B4-BE49-F238E27FC236}">
                <a16:creationId xmlns:a16="http://schemas.microsoft.com/office/drawing/2014/main" id="{0393186A-E0A4-4E5B-A8F2-23CDFC82CC8D}"/>
              </a:ext>
            </a:extLst>
          </p:cNvPr>
          <p:cNvSpPr/>
          <p:nvPr/>
        </p:nvSpPr>
        <p:spPr>
          <a:xfrm rot="2700000">
            <a:off x="4333760" y="272481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Rectangle 9">
            <a:extLst>
              <a:ext uri="{FF2B5EF4-FFF2-40B4-BE49-F238E27FC236}">
                <a16:creationId xmlns:a16="http://schemas.microsoft.com/office/drawing/2014/main" id="{0DD3B7C6-BC6C-40F6-9117-7E30755CD3CB}"/>
              </a:ext>
            </a:extLst>
          </p:cNvPr>
          <p:cNvSpPr/>
          <p:nvPr/>
        </p:nvSpPr>
        <p:spPr>
          <a:xfrm>
            <a:off x="3702389" y="2741950"/>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Round Same Side Corner Rectangle 6">
            <a:extLst>
              <a:ext uri="{FF2B5EF4-FFF2-40B4-BE49-F238E27FC236}">
                <a16:creationId xmlns:a16="http://schemas.microsoft.com/office/drawing/2014/main" id="{C9506BB9-1808-4F7B-9CA7-2AAFBF01CC33}"/>
              </a:ext>
            </a:extLst>
          </p:cNvPr>
          <p:cNvSpPr/>
          <p:nvPr/>
        </p:nvSpPr>
        <p:spPr>
          <a:xfrm rot="2700000">
            <a:off x="5462844" y="4060819"/>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2" name="Frame 17">
            <a:extLst>
              <a:ext uri="{FF2B5EF4-FFF2-40B4-BE49-F238E27FC236}">
                <a16:creationId xmlns:a16="http://schemas.microsoft.com/office/drawing/2014/main" id="{97AD0666-1281-44FC-8168-4346AC42B548}"/>
              </a:ext>
            </a:extLst>
          </p:cNvPr>
          <p:cNvSpPr/>
          <p:nvPr/>
        </p:nvSpPr>
        <p:spPr>
          <a:xfrm>
            <a:off x="3685358" y="3471419"/>
            <a:ext cx="347025" cy="34702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3" name="Rounded Rectangle 5">
            <a:extLst>
              <a:ext uri="{FF2B5EF4-FFF2-40B4-BE49-F238E27FC236}">
                <a16:creationId xmlns:a16="http://schemas.microsoft.com/office/drawing/2014/main" id="{3CDCC0E0-C3EF-44EA-AABA-804E46A511E5}"/>
              </a:ext>
            </a:extLst>
          </p:cNvPr>
          <p:cNvSpPr/>
          <p:nvPr/>
        </p:nvSpPr>
        <p:spPr>
          <a:xfrm flipH="1">
            <a:off x="7595854" y="2065085"/>
            <a:ext cx="344621" cy="284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Teardrop 1">
            <a:extLst>
              <a:ext uri="{FF2B5EF4-FFF2-40B4-BE49-F238E27FC236}">
                <a16:creationId xmlns:a16="http://schemas.microsoft.com/office/drawing/2014/main" id="{2889430A-44D4-47B1-BA5B-ADC99629E5C6}"/>
              </a:ext>
            </a:extLst>
          </p:cNvPr>
          <p:cNvSpPr/>
          <p:nvPr/>
        </p:nvSpPr>
        <p:spPr>
          <a:xfrm rot="18805991">
            <a:off x="7612430" y="137209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5" name="Rectangle 130">
            <a:extLst>
              <a:ext uri="{FF2B5EF4-FFF2-40B4-BE49-F238E27FC236}">
                <a16:creationId xmlns:a16="http://schemas.microsoft.com/office/drawing/2014/main" id="{36BD88DE-513F-43EE-BA28-E323B78A296C}"/>
              </a:ext>
            </a:extLst>
          </p:cNvPr>
          <p:cNvSpPr/>
          <p:nvPr/>
        </p:nvSpPr>
        <p:spPr>
          <a:xfrm>
            <a:off x="8162947" y="1372137"/>
            <a:ext cx="371900" cy="37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6" name="Right Triangle 17">
            <a:extLst>
              <a:ext uri="{FF2B5EF4-FFF2-40B4-BE49-F238E27FC236}">
                <a16:creationId xmlns:a16="http://schemas.microsoft.com/office/drawing/2014/main" id="{51E75488-98B0-469C-8154-F959F6F0EC53}"/>
              </a:ext>
            </a:extLst>
          </p:cNvPr>
          <p:cNvSpPr>
            <a:spLocks noChangeAspect="1"/>
          </p:cNvSpPr>
          <p:nvPr/>
        </p:nvSpPr>
        <p:spPr>
          <a:xfrm>
            <a:off x="7091217" y="3447251"/>
            <a:ext cx="326534" cy="3888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7" name="Right Triangle 17">
            <a:extLst>
              <a:ext uri="{FF2B5EF4-FFF2-40B4-BE49-F238E27FC236}">
                <a16:creationId xmlns:a16="http://schemas.microsoft.com/office/drawing/2014/main" id="{08794286-944C-47B2-A7D7-5737BBB963C4}"/>
              </a:ext>
            </a:extLst>
          </p:cNvPr>
          <p:cNvSpPr>
            <a:spLocks noChangeAspect="1"/>
          </p:cNvSpPr>
          <p:nvPr/>
        </p:nvSpPr>
        <p:spPr>
          <a:xfrm>
            <a:off x="6493638" y="3447251"/>
            <a:ext cx="326534" cy="3888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8" name="Right Triangle 17">
            <a:extLst>
              <a:ext uri="{FF2B5EF4-FFF2-40B4-BE49-F238E27FC236}">
                <a16:creationId xmlns:a16="http://schemas.microsoft.com/office/drawing/2014/main" id="{8F8746BF-D858-4EAB-BF26-CA0E91BF1F6A}"/>
              </a:ext>
            </a:extLst>
          </p:cNvPr>
          <p:cNvSpPr>
            <a:spLocks noChangeAspect="1"/>
          </p:cNvSpPr>
          <p:nvPr/>
        </p:nvSpPr>
        <p:spPr>
          <a:xfrm>
            <a:off x="7688796" y="3447251"/>
            <a:ext cx="326534" cy="3888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Oval 44">
            <a:extLst>
              <a:ext uri="{FF2B5EF4-FFF2-40B4-BE49-F238E27FC236}">
                <a16:creationId xmlns:a16="http://schemas.microsoft.com/office/drawing/2014/main" id="{B3EC5627-842F-47B3-AE96-1173F73A8BF5}"/>
              </a:ext>
            </a:extLst>
          </p:cNvPr>
          <p:cNvSpPr>
            <a:spLocks noChangeAspect="1"/>
          </p:cNvSpPr>
          <p:nvPr/>
        </p:nvSpPr>
        <p:spPr>
          <a:xfrm>
            <a:off x="8286375" y="3447251"/>
            <a:ext cx="326534" cy="3888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70051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id="{0D8F401F-E8A6-4FB7-A59C-ED2DA387C146}"/>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B8BBE872-471C-404E-B9F9-9A61D9EF3C42}"/>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5D8442F4-1959-4E08-85EE-F7ACB75F9A5E}"/>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EF637B6F-1189-4DFA-B631-EBFF9C1044FE}"/>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7" name="Isosceles Triangle 68">
            <a:extLst>
              <a:ext uri="{FF2B5EF4-FFF2-40B4-BE49-F238E27FC236}">
                <a16:creationId xmlns:a16="http://schemas.microsoft.com/office/drawing/2014/main" id="{A4B75607-BC63-4432-ACAB-6DA7FB4323E5}"/>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Rectangle 9">
            <a:extLst>
              <a:ext uri="{FF2B5EF4-FFF2-40B4-BE49-F238E27FC236}">
                <a16:creationId xmlns:a16="http://schemas.microsoft.com/office/drawing/2014/main" id="{A62E1622-F364-4451-9889-D827EEE6C3B2}"/>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Isosceles Triangle 8">
            <a:extLst>
              <a:ext uri="{FF2B5EF4-FFF2-40B4-BE49-F238E27FC236}">
                <a16:creationId xmlns:a16="http://schemas.microsoft.com/office/drawing/2014/main" id="{52BC575A-370C-48E8-B662-950E36D137DE}"/>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0" name="Donut 8">
            <a:extLst>
              <a:ext uri="{FF2B5EF4-FFF2-40B4-BE49-F238E27FC236}">
                <a16:creationId xmlns:a16="http://schemas.microsoft.com/office/drawing/2014/main" id="{86010195-74A7-43AF-AC3E-A7ACA11444E0}"/>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1" name="Freeform 18">
            <a:extLst>
              <a:ext uri="{FF2B5EF4-FFF2-40B4-BE49-F238E27FC236}">
                <a16:creationId xmlns:a16="http://schemas.microsoft.com/office/drawing/2014/main" id="{4D250876-6621-4B5F-97FA-6241CD4F96B0}"/>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2" name="Oval 7">
            <a:extLst>
              <a:ext uri="{FF2B5EF4-FFF2-40B4-BE49-F238E27FC236}">
                <a16:creationId xmlns:a16="http://schemas.microsoft.com/office/drawing/2014/main" id="{81BB473E-6F24-4C40-B012-6B38985E3A3E}"/>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3" name="Freeform 20">
            <a:extLst>
              <a:ext uri="{FF2B5EF4-FFF2-40B4-BE49-F238E27FC236}">
                <a16:creationId xmlns:a16="http://schemas.microsoft.com/office/drawing/2014/main" id="{300029A1-4BEA-42D0-A987-AC3F519FA24A}"/>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4" name="Rounded Rectangle 25">
            <a:extLst>
              <a:ext uri="{FF2B5EF4-FFF2-40B4-BE49-F238E27FC236}">
                <a16:creationId xmlns:a16="http://schemas.microsoft.com/office/drawing/2014/main" id="{EE4DCD4F-DE55-47B3-ADBE-E5A50787B421}"/>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5" name="Block Arc 41">
            <a:extLst>
              <a:ext uri="{FF2B5EF4-FFF2-40B4-BE49-F238E27FC236}">
                <a16:creationId xmlns:a16="http://schemas.microsoft.com/office/drawing/2014/main" id="{53B45207-F0CE-479B-8FA0-E32BF9679419}"/>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6" name="Round Same Side Corner Rectangle 11">
            <a:extLst>
              <a:ext uri="{FF2B5EF4-FFF2-40B4-BE49-F238E27FC236}">
                <a16:creationId xmlns:a16="http://schemas.microsoft.com/office/drawing/2014/main" id="{07A9F96A-4A5D-415F-8DD1-46D4A607ACD4}"/>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Donut 39">
            <a:extLst>
              <a:ext uri="{FF2B5EF4-FFF2-40B4-BE49-F238E27FC236}">
                <a16:creationId xmlns:a16="http://schemas.microsoft.com/office/drawing/2014/main" id="{2066F711-3581-4039-A595-7389012E467D}"/>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8" name="Freeform 25">
            <a:extLst>
              <a:ext uri="{FF2B5EF4-FFF2-40B4-BE49-F238E27FC236}">
                <a16:creationId xmlns:a16="http://schemas.microsoft.com/office/drawing/2014/main" id="{736B38A2-0645-4554-B84C-B2276947CD33}"/>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9" name="Rectangle 36">
            <a:extLst>
              <a:ext uri="{FF2B5EF4-FFF2-40B4-BE49-F238E27FC236}">
                <a16:creationId xmlns:a16="http://schemas.microsoft.com/office/drawing/2014/main" id="{A0A34EC5-0C9F-446C-BA16-FD892FF3EC02}"/>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0" name="Rounded Rectangle 27">
            <a:extLst>
              <a:ext uri="{FF2B5EF4-FFF2-40B4-BE49-F238E27FC236}">
                <a16:creationId xmlns:a16="http://schemas.microsoft.com/office/drawing/2014/main" id="{60DFD62B-FB32-4F25-ACCB-AD618B3A3D3A}"/>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1" name="Rounded Rectangle 7">
            <a:extLst>
              <a:ext uri="{FF2B5EF4-FFF2-40B4-BE49-F238E27FC236}">
                <a16:creationId xmlns:a16="http://schemas.microsoft.com/office/drawing/2014/main" id="{E026BC18-5A68-4565-BCA4-7D8E620BA39D}"/>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2" name="Chord 15">
            <a:extLst>
              <a:ext uri="{FF2B5EF4-FFF2-40B4-BE49-F238E27FC236}">
                <a16:creationId xmlns:a16="http://schemas.microsoft.com/office/drawing/2014/main" id="{86D98230-3828-43D4-AEE1-1A91D174EE0D}"/>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3" name="Rectangle 16">
            <a:extLst>
              <a:ext uri="{FF2B5EF4-FFF2-40B4-BE49-F238E27FC236}">
                <a16:creationId xmlns:a16="http://schemas.microsoft.com/office/drawing/2014/main" id="{EE65B9E3-8753-4C31-A5B2-AEE81D902D0E}"/>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Rounded Rectangle 6">
            <a:extLst>
              <a:ext uri="{FF2B5EF4-FFF2-40B4-BE49-F238E27FC236}">
                <a16:creationId xmlns:a16="http://schemas.microsoft.com/office/drawing/2014/main" id="{30EB9466-F40F-4747-858F-25718A7A51A1}"/>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5" name="Rounded Rectangle 6">
            <a:extLst>
              <a:ext uri="{FF2B5EF4-FFF2-40B4-BE49-F238E27FC236}">
                <a16:creationId xmlns:a16="http://schemas.microsoft.com/office/drawing/2014/main" id="{EBDD3DD6-A8E4-4167-8D62-E4A23C4D1C3D}"/>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6" name="Rounded Rectangle 6">
            <a:extLst>
              <a:ext uri="{FF2B5EF4-FFF2-40B4-BE49-F238E27FC236}">
                <a16:creationId xmlns:a16="http://schemas.microsoft.com/office/drawing/2014/main" id="{CD9782AE-F78D-4FDA-AB8D-03D39E0B1E8B}"/>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7" name="Rounded Rectangle 6">
            <a:extLst>
              <a:ext uri="{FF2B5EF4-FFF2-40B4-BE49-F238E27FC236}">
                <a16:creationId xmlns:a16="http://schemas.microsoft.com/office/drawing/2014/main" id="{EBE3165F-8C4F-4F49-A4F2-E5015E972F93}"/>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8" name="Teardrop 6">
            <a:extLst>
              <a:ext uri="{FF2B5EF4-FFF2-40B4-BE49-F238E27FC236}">
                <a16:creationId xmlns:a16="http://schemas.microsoft.com/office/drawing/2014/main" id="{4281195F-AA37-4349-89B7-0B7F1F4B69FA}"/>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9" name="Donut 24">
            <a:extLst>
              <a:ext uri="{FF2B5EF4-FFF2-40B4-BE49-F238E27FC236}">
                <a16:creationId xmlns:a16="http://schemas.microsoft.com/office/drawing/2014/main" id="{9ECA9D79-5AAF-4370-86BE-D323EAD24FA9}"/>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30" name="Chord 38">
            <a:extLst>
              <a:ext uri="{FF2B5EF4-FFF2-40B4-BE49-F238E27FC236}">
                <a16:creationId xmlns:a16="http://schemas.microsoft.com/office/drawing/2014/main" id="{975FC354-B73A-4952-B6D2-09EA3981B951}"/>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1" name="Heart 38">
            <a:extLst>
              <a:ext uri="{FF2B5EF4-FFF2-40B4-BE49-F238E27FC236}">
                <a16:creationId xmlns:a16="http://schemas.microsoft.com/office/drawing/2014/main" id="{763D2CCB-638F-40E6-9CBE-4D5679E3611F}"/>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2" name="Round Same Side Corner Rectangle 19">
            <a:extLst>
              <a:ext uri="{FF2B5EF4-FFF2-40B4-BE49-F238E27FC236}">
                <a16:creationId xmlns:a16="http://schemas.microsoft.com/office/drawing/2014/main" id="{ADDC8D06-314A-4CF0-9521-E09ADA963257}"/>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3" name="Rectangle 23">
            <a:extLst>
              <a:ext uri="{FF2B5EF4-FFF2-40B4-BE49-F238E27FC236}">
                <a16:creationId xmlns:a16="http://schemas.microsoft.com/office/drawing/2014/main" id="{8E3B5A6C-FBFE-4BA7-B942-3EC6802C433C}"/>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Oval 31">
            <a:extLst>
              <a:ext uri="{FF2B5EF4-FFF2-40B4-BE49-F238E27FC236}">
                <a16:creationId xmlns:a16="http://schemas.microsoft.com/office/drawing/2014/main" id="{E571088E-B08B-4B88-9520-8069CB0667FD}"/>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5" name="Rectangle 23">
            <a:extLst>
              <a:ext uri="{FF2B5EF4-FFF2-40B4-BE49-F238E27FC236}">
                <a16:creationId xmlns:a16="http://schemas.microsoft.com/office/drawing/2014/main" id="{12F24A34-A330-4CB2-B451-4FEC2E889825}"/>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6" name="Oval 31">
            <a:extLst>
              <a:ext uri="{FF2B5EF4-FFF2-40B4-BE49-F238E27FC236}">
                <a16:creationId xmlns:a16="http://schemas.microsoft.com/office/drawing/2014/main" id="{7C440985-74B2-4B15-8A95-A12C0D7430BB}"/>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7" name="Teardrop 17">
            <a:extLst>
              <a:ext uri="{FF2B5EF4-FFF2-40B4-BE49-F238E27FC236}">
                <a16:creationId xmlns:a16="http://schemas.microsoft.com/office/drawing/2014/main" id="{46A2B9F3-6025-4B51-B4F1-A5C05A775A47}"/>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8" name="Rectangle 23">
            <a:extLst>
              <a:ext uri="{FF2B5EF4-FFF2-40B4-BE49-F238E27FC236}">
                <a16:creationId xmlns:a16="http://schemas.microsoft.com/office/drawing/2014/main" id="{7FD6485C-7346-407C-9C4A-FA812E0DE1C2}"/>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9" name="Round Same Side Corner Rectangle 8">
            <a:extLst>
              <a:ext uri="{FF2B5EF4-FFF2-40B4-BE49-F238E27FC236}">
                <a16:creationId xmlns:a16="http://schemas.microsoft.com/office/drawing/2014/main" id="{8FD3A086-6133-49F5-88F4-176D4E3E64FC}"/>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Round Same Side Corner Rectangle 20">
            <a:extLst>
              <a:ext uri="{FF2B5EF4-FFF2-40B4-BE49-F238E27FC236}">
                <a16:creationId xmlns:a16="http://schemas.microsoft.com/office/drawing/2014/main" id="{A1347DD4-276A-48B5-A324-5916914DBA13}"/>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1" name="Donut 87">
            <a:extLst>
              <a:ext uri="{FF2B5EF4-FFF2-40B4-BE49-F238E27FC236}">
                <a16:creationId xmlns:a16="http://schemas.microsoft.com/office/drawing/2014/main" id="{F1C9F84D-E0B0-4B4E-9A76-BC4C608C61E0}"/>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2" name="Donut 90">
            <a:extLst>
              <a:ext uri="{FF2B5EF4-FFF2-40B4-BE49-F238E27FC236}">
                <a16:creationId xmlns:a16="http://schemas.microsoft.com/office/drawing/2014/main" id="{8CAD8FF1-0D3A-4C5B-A5F8-0592E0F2AC43}"/>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3" name="Oval 6">
            <a:extLst>
              <a:ext uri="{FF2B5EF4-FFF2-40B4-BE49-F238E27FC236}">
                <a16:creationId xmlns:a16="http://schemas.microsoft.com/office/drawing/2014/main" id="{8F71478C-2C4F-4425-ADA6-A766157014C4}"/>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4" name="Block Arc 25">
            <a:extLst>
              <a:ext uri="{FF2B5EF4-FFF2-40B4-BE49-F238E27FC236}">
                <a16:creationId xmlns:a16="http://schemas.microsoft.com/office/drawing/2014/main" id="{BAEAB8B8-739D-4E92-9A12-5351E4261343}"/>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5" name="Block Arc 31">
            <a:extLst>
              <a:ext uri="{FF2B5EF4-FFF2-40B4-BE49-F238E27FC236}">
                <a16:creationId xmlns:a16="http://schemas.microsoft.com/office/drawing/2014/main" id="{63CD1B43-A4EC-4518-B2E1-0E20C66CCD02}"/>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6" name="Freeform 53">
            <a:extLst>
              <a:ext uri="{FF2B5EF4-FFF2-40B4-BE49-F238E27FC236}">
                <a16:creationId xmlns:a16="http://schemas.microsoft.com/office/drawing/2014/main" id="{0F214988-93E2-410A-B7E7-76B44E16D221}"/>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Block Arc 10">
            <a:extLst>
              <a:ext uri="{FF2B5EF4-FFF2-40B4-BE49-F238E27FC236}">
                <a16:creationId xmlns:a16="http://schemas.microsoft.com/office/drawing/2014/main" id="{8B692AF4-A8CA-423C-A3C7-67289BF572AB}"/>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48" name="Freeform 55">
            <a:extLst>
              <a:ext uri="{FF2B5EF4-FFF2-40B4-BE49-F238E27FC236}">
                <a16:creationId xmlns:a16="http://schemas.microsoft.com/office/drawing/2014/main" id="{2D66A670-5B63-459D-8249-22DAFE8FEAAC}"/>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9" name="Round Same Side Corner Rectangle 36">
            <a:extLst>
              <a:ext uri="{FF2B5EF4-FFF2-40B4-BE49-F238E27FC236}">
                <a16:creationId xmlns:a16="http://schemas.microsoft.com/office/drawing/2014/main" id="{EC755111-A59B-4043-A8D3-BB5581FC9777}"/>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0" name="Oval 21">
            <a:extLst>
              <a:ext uri="{FF2B5EF4-FFF2-40B4-BE49-F238E27FC236}">
                <a16:creationId xmlns:a16="http://schemas.microsoft.com/office/drawing/2014/main" id="{209809B3-4E44-4604-830B-FBDDEE7F9CEB}"/>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1" name="Oval 32">
            <a:extLst>
              <a:ext uri="{FF2B5EF4-FFF2-40B4-BE49-F238E27FC236}">
                <a16:creationId xmlns:a16="http://schemas.microsoft.com/office/drawing/2014/main" id="{934433FB-CB11-424D-ABD3-E10B0523364C}"/>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85170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75" name="Freeform 47">
            <a:extLst>
              <a:ext uri="{FF2B5EF4-FFF2-40B4-BE49-F238E27FC236}">
                <a16:creationId xmlns:a16="http://schemas.microsoft.com/office/drawing/2014/main" id="{1E400096-D85D-4003-BF34-C8337FD1C218}"/>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6" name="Freeform 48">
            <a:extLst>
              <a:ext uri="{FF2B5EF4-FFF2-40B4-BE49-F238E27FC236}">
                <a16:creationId xmlns:a16="http://schemas.microsoft.com/office/drawing/2014/main" id="{041A0EE3-8655-49B5-B7D3-CFE89B63D92C}"/>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7" name="Freeform 49">
            <a:extLst>
              <a:ext uri="{FF2B5EF4-FFF2-40B4-BE49-F238E27FC236}">
                <a16:creationId xmlns:a16="http://schemas.microsoft.com/office/drawing/2014/main" id="{4BBBB3C8-2772-4113-BD1F-9084789D9EF5}"/>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Freeform 50">
            <a:extLst>
              <a:ext uri="{FF2B5EF4-FFF2-40B4-BE49-F238E27FC236}">
                <a16:creationId xmlns:a16="http://schemas.microsoft.com/office/drawing/2014/main" id="{34FB01B3-9F2E-49CC-827D-0D7CA6EEBB88}"/>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Teardrop 9">
            <a:extLst>
              <a:ext uri="{FF2B5EF4-FFF2-40B4-BE49-F238E27FC236}">
                <a16:creationId xmlns:a16="http://schemas.microsoft.com/office/drawing/2014/main" id="{2D7F8A38-3A53-4DCA-A012-9C8DF04C87E7}"/>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0" name="Freeform 97">
            <a:extLst>
              <a:ext uri="{FF2B5EF4-FFF2-40B4-BE49-F238E27FC236}">
                <a16:creationId xmlns:a16="http://schemas.microsoft.com/office/drawing/2014/main" id="{80AB2E1A-6503-42B0-A510-4481E2E3EC2A}"/>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1" name="Donut 22">
            <a:extLst>
              <a:ext uri="{FF2B5EF4-FFF2-40B4-BE49-F238E27FC236}">
                <a16:creationId xmlns:a16="http://schemas.microsoft.com/office/drawing/2014/main" id="{35180575-D431-4DC6-B3C1-A9B28190244F}"/>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2" name="Freeform 99">
            <a:extLst>
              <a:ext uri="{FF2B5EF4-FFF2-40B4-BE49-F238E27FC236}">
                <a16:creationId xmlns:a16="http://schemas.microsoft.com/office/drawing/2014/main" id="{2CC699BA-DCD1-420D-8802-6C116F896727}"/>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Oval 10">
            <a:extLst>
              <a:ext uri="{FF2B5EF4-FFF2-40B4-BE49-F238E27FC236}">
                <a16:creationId xmlns:a16="http://schemas.microsoft.com/office/drawing/2014/main" id="{A01FCE7E-1A75-4A14-B128-2F04F9D36F08}"/>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4" name="Freeform 101">
            <a:extLst>
              <a:ext uri="{FF2B5EF4-FFF2-40B4-BE49-F238E27FC236}">
                <a16:creationId xmlns:a16="http://schemas.microsoft.com/office/drawing/2014/main" id="{45791D1D-2EA7-4619-A84C-D3D597F6D544}"/>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5" name="Group 102">
            <a:extLst>
              <a:ext uri="{FF2B5EF4-FFF2-40B4-BE49-F238E27FC236}">
                <a16:creationId xmlns:a16="http://schemas.microsoft.com/office/drawing/2014/main" id="{B73F6CBD-887C-46FD-B5A6-195B27F6A403}"/>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86" name="Freeform 103">
              <a:extLst>
                <a:ext uri="{FF2B5EF4-FFF2-40B4-BE49-F238E27FC236}">
                  <a16:creationId xmlns:a16="http://schemas.microsoft.com/office/drawing/2014/main" id="{763F21F4-664C-4631-9A81-AD69564954D6}"/>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7" name="Freeform 104">
              <a:extLst>
                <a:ext uri="{FF2B5EF4-FFF2-40B4-BE49-F238E27FC236}">
                  <a16:creationId xmlns:a16="http://schemas.microsoft.com/office/drawing/2014/main" id="{68254860-0718-4AEE-B457-8A4AA82B23A0}"/>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Freeform 105">
              <a:extLst>
                <a:ext uri="{FF2B5EF4-FFF2-40B4-BE49-F238E27FC236}">
                  <a16:creationId xmlns:a16="http://schemas.microsoft.com/office/drawing/2014/main" id="{E4378364-7D04-4891-AE6F-87F5C2A92C56}"/>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9" name="Freeform 106">
              <a:extLst>
                <a:ext uri="{FF2B5EF4-FFF2-40B4-BE49-F238E27FC236}">
                  <a16:creationId xmlns:a16="http://schemas.microsoft.com/office/drawing/2014/main" id="{DC408D17-5D12-49E3-99DA-F2049C89EC0E}"/>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0" name="Freeform 107">
            <a:extLst>
              <a:ext uri="{FF2B5EF4-FFF2-40B4-BE49-F238E27FC236}">
                <a16:creationId xmlns:a16="http://schemas.microsoft.com/office/drawing/2014/main" id="{69B4E776-15A7-477F-A1CC-CE8AF549ED1E}"/>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1" name="Freeform 108">
            <a:extLst>
              <a:ext uri="{FF2B5EF4-FFF2-40B4-BE49-F238E27FC236}">
                <a16:creationId xmlns:a16="http://schemas.microsoft.com/office/drawing/2014/main" id="{ACCCB0C9-C82E-45AE-BD93-671AE9EBAA49}"/>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2" name="Oval 8">
            <a:extLst>
              <a:ext uri="{FF2B5EF4-FFF2-40B4-BE49-F238E27FC236}">
                <a16:creationId xmlns:a16="http://schemas.microsoft.com/office/drawing/2014/main" id="{F3C43C06-D1E8-4FE5-A2CE-DBE51F604413}"/>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3" name="Group 110">
            <a:extLst>
              <a:ext uri="{FF2B5EF4-FFF2-40B4-BE49-F238E27FC236}">
                <a16:creationId xmlns:a16="http://schemas.microsoft.com/office/drawing/2014/main" id="{E66F019E-8489-470A-B44D-8B5A332753F1}"/>
              </a:ext>
            </a:extLst>
          </p:cNvPr>
          <p:cNvGrpSpPr/>
          <p:nvPr/>
        </p:nvGrpSpPr>
        <p:grpSpPr>
          <a:xfrm>
            <a:off x="4292080" y="2037091"/>
            <a:ext cx="341005" cy="376812"/>
            <a:chOff x="4835382" y="73243"/>
            <a:chExt cx="2920830" cy="3227535"/>
          </a:xfrm>
          <a:solidFill>
            <a:schemeClr val="accent4"/>
          </a:solidFill>
        </p:grpSpPr>
        <p:sp>
          <p:nvSpPr>
            <p:cNvPr id="94" name="Freeform 111">
              <a:extLst>
                <a:ext uri="{FF2B5EF4-FFF2-40B4-BE49-F238E27FC236}">
                  <a16:creationId xmlns:a16="http://schemas.microsoft.com/office/drawing/2014/main" id="{76692301-051A-477F-8FC6-C01102991DBB}"/>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5" name="Oval 37">
              <a:extLst>
                <a:ext uri="{FF2B5EF4-FFF2-40B4-BE49-F238E27FC236}">
                  <a16:creationId xmlns:a16="http://schemas.microsoft.com/office/drawing/2014/main" id="{9F71F56C-2F37-430D-8D7C-4BCB93902565}"/>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6" name="Rectangle 19">
            <a:extLst>
              <a:ext uri="{FF2B5EF4-FFF2-40B4-BE49-F238E27FC236}">
                <a16:creationId xmlns:a16="http://schemas.microsoft.com/office/drawing/2014/main" id="{AFEA2925-E038-4957-9B85-E4E7DE0E46A6}"/>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7" name="Freeform 114">
            <a:extLst>
              <a:ext uri="{FF2B5EF4-FFF2-40B4-BE49-F238E27FC236}">
                <a16:creationId xmlns:a16="http://schemas.microsoft.com/office/drawing/2014/main" id="{C8B88345-C2EB-4A16-AC03-C8BD9DCE5694}"/>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Rounded Rectangle 31">
            <a:extLst>
              <a:ext uri="{FF2B5EF4-FFF2-40B4-BE49-F238E27FC236}">
                <a16:creationId xmlns:a16="http://schemas.microsoft.com/office/drawing/2014/main" id="{5C5D3583-4A9D-4255-9143-FD146AA1A528}"/>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9" name="Oval 47">
            <a:extLst>
              <a:ext uri="{FF2B5EF4-FFF2-40B4-BE49-F238E27FC236}">
                <a16:creationId xmlns:a16="http://schemas.microsoft.com/office/drawing/2014/main" id="{868DEA88-20E2-4FBE-9671-349B7F7623E2}"/>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Oval 50">
            <a:extLst>
              <a:ext uri="{FF2B5EF4-FFF2-40B4-BE49-F238E27FC236}">
                <a16:creationId xmlns:a16="http://schemas.microsoft.com/office/drawing/2014/main" id="{7E78FBEC-1FAC-469B-8464-1A12B2A2804A}"/>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1" name="Heart 17">
            <a:extLst>
              <a:ext uri="{FF2B5EF4-FFF2-40B4-BE49-F238E27FC236}">
                <a16:creationId xmlns:a16="http://schemas.microsoft.com/office/drawing/2014/main" id="{EDBB590F-41DF-4B48-BF56-6EB0576D4986}"/>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2" name="Rounded Rectangle 25">
            <a:extLst>
              <a:ext uri="{FF2B5EF4-FFF2-40B4-BE49-F238E27FC236}">
                <a16:creationId xmlns:a16="http://schemas.microsoft.com/office/drawing/2014/main" id="{394CAC77-DC97-4D21-8E44-C34C0A142674}"/>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Chord 32">
            <a:extLst>
              <a:ext uri="{FF2B5EF4-FFF2-40B4-BE49-F238E27FC236}">
                <a16:creationId xmlns:a16="http://schemas.microsoft.com/office/drawing/2014/main" id="{2C08E096-2737-4981-AD9B-D4B1742F2BA2}"/>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4" name="Rounded Rectangle 40">
            <a:extLst>
              <a:ext uri="{FF2B5EF4-FFF2-40B4-BE49-F238E27FC236}">
                <a16:creationId xmlns:a16="http://schemas.microsoft.com/office/drawing/2014/main" id="{70A57017-4ABF-4BC8-855C-03F116B6E865}"/>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5" name="Rounded Rectangle 7">
            <a:extLst>
              <a:ext uri="{FF2B5EF4-FFF2-40B4-BE49-F238E27FC236}">
                <a16:creationId xmlns:a16="http://schemas.microsoft.com/office/drawing/2014/main" id="{A8AE1A84-CEAC-480F-BC3C-59AB81BBB9F0}"/>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6" name="Rounded Rectangle 17">
            <a:extLst>
              <a:ext uri="{FF2B5EF4-FFF2-40B4-BE49-F238E27FC236}">
                <a16:creationId xmlns:a16="http://schemas.microsoft.com/office/drawing/2014/main" id="{AABBD2C1-F6D3-4548-9D72-3EB6DE582739}"/>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7" name="Oval 21">
            <a:extLst>
              <a:ext uri="{FF2B5EF4-FFF2-40B4-BE49-F238E27FC236}">
                <a16:creationId xmlns:a16="http://schemas.microsoft.com/office/drawing/2014/main" id="{FFAD2CB2-CEEC-4CDC-8EEC-D57959C109A1}"/>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8" name="Oval 25">
            <a:extLst>
              <a:ext uri="{FF2B5EF4-FFF2-40B4-BE49-F238E27FC236}">
                <a16:creationId xmlns:a16="http://schemas.microsoft.com/office/drawing/2014/main" id="{2FC099BD-9EBB-4226-80DC-2B2DDFA88A52}"/>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9" name="Block Arc 20">
            <a:extLst>
              <a:ext uri="{FF2B5EF4-FFF2-40B4-BE49-F238E27FC236}">
                <a16:creationId xmlns:a16="http://schemas.microsoft.com/office/drawing/2014/main" id="{6B99D0B7-60A4-4722-B15B-06291E05ECBA}"/>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0" name="Block Arc 11">
            <a:extLst>
              <a:ext uri="{FF2B5EF4-FFF2-40B4-BE49-F238E27FC236}">
                <a16:creationId xmlns:a16="http://schemas.microsoft.com/office/drawing/2014/main" id="{B4E47776-C93A-4720-B967-6CBABF11BC72}"/>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1" name="Rectangle 21">
            <a:extLst>
              <a:ext uri="{FF2B5EF4-FFF2-40B4-BE49-F238E27FC236}">
                <a16:creationId xmlns:a16="http://schemas.microsoft.com/office/drawing/2014/main" id="{7C1AACF0-B93F-48F7-B6AC-E7397A40CFB9}"/>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2" name="Round Same Side Corner Rectangle 8">
            <a:extLst>
              <a:ext uri="{FF2B5EF4-FFF2-40B4-BE49-F238E27FC236}">
                <a16:creationId xmlns:a16="http://schemas.microsoft.com/office/drawing/2014/main" id="{FFF29FDC-0094-4D05-B705-B38BCFBBF636}"/>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3" name="Rounded Rectangle 51">
            <a:extLst>
              <a:ext uri="{FF2B5EF4-FFF2-40B4-BE49-F238E27FC236}">
                <a16:creationId xmlns:a16="http://schemas.microsoft.com/office/drawing/2014/main" id="{B4FFB3DB-4891-43A3-93F3-84D4A5427744}"/>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4" name="Isosceles Triangle 5">
            <a:extLst>
              <a:ext uri="{FF2B5EF4-FFF2-40B4-BE49-F238E27FC236}">
                <a16:creationId xmlns:a16="http://schemas.microsoft.com/office/drawing/2014/main" id="{B29071F4-8F57-483C-8F80-697DA845A8E7}"/>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Trapezoid 22">
            <a:extLst>
              <a:ext uri="{FF2B5EF4-FFF2-40B4-BE49-F238E27FC236}">
                <a16:creationId xmlns:a16="http://schemas.microsoft.com/office/drawing/2014/main" id="{B9563CF3-7473-45AD-B415-D8DF7908C9F1}"/>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Rounded Rectangle 20">
            <a:extLst>
              <a:ext uri="{FF2B5EF4-FFF2-40B4-BE49-F238E27FC236}">
                <a16:creationId xmlns:a16="http://schemas.microsoft.com/office/drawing/2014/main" id="{BA2856A0-AFF8-467C-A393-D8548344798E}"/>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Trapezoid 28">
            <a:extLst>
              <a:ext uri="{FF2B5EF4-FFF2-40B4-BE49-F238E27FC236}">
                <a16:creationId xmlns:a16="http://schemas.microsoft.com/office/drawing/2014/main" id="{FA0E0A2A-8E7F-4E41-B3C7-E8709BAACD9D}"/>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8" name="Rounded Rectangle 2">
            <a:extLst>
              <a:ext uri="{FF2B5EF4-FFF2-40B4-BE49-F238E27FC236}">
                <a16:creationId xmlns:a16="http://schemas.microsoft.com/office/drawing/2014/main" id="{40908D80-DDD1-4E76-BD7D-DDC3CC2178D0}"/>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9" name="Rounded Rectangle 8">
            <a:extLst>
              <a:ext uri="{FF2B5EF4-FFF2-40B4-BE49-F238E27FC236}">
                <a16:creationId xmlns:a16="http://schemas.microsoft.com/office/drawing/2014/main" id="{AA6C4E3B-C4F7-4483-9506-B8BAF088C976}"/>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0" name="Rounded Rectangle 2">
            <a:extLst>
              <a:ext uri="{FF2B5EF4-FFF2-40B4-BE49-F238E27FC236}">
                <a16:creationId xmlns:a16="http://schemas.microsoft.com/office/drawing/2014/main" id="{1655071A-9CE7-4C91-AB1B-4B7ECF41BFCC}"/>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1" name="Rounded Rectangle 3">
            <a:extLst>
              <a:ext uri="{FF2B5EF4-FFF2-40B4-BE49-F238E27FC236}">
                <a16:creationId xmlns:a16="http://schemas.microsoft.com/office/drawing/2014/main" id="{C20880B6-64C4-46F8-899E-C90AD6156782}"/>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2" name="Rounded Rectangle 10">
            <a:extLst>
              <a:ext uri="{FF2B5EF4-FFF2-40B4-BE49-F238E27FC236}">
                <a16:creationId xmlns:a16="http://schemas.microsoft.com/office/drawing/2014/main" id="{1A984750-B9DD-4716-B454-E8A8E218598A}"/>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Block Arc 6">
            <a:extLst>
              <a:ext uri="{FF2B5EF4-FFF2-40B4-BE49-F238E27FC236}">
                <a16:creationId xmlns:a16="http://schemas.microsoft.com/office/drawing/2014/main" id="{9D70508B-70E3-49F3-A5AC-845046278119}"/>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24" name="Left Arrow 1">
            <a:extLst>
              <a:ext uri="{FF2B5EF4-FFF2-40B4-BE49-F238E27FC236}">
                <a16:creationId xmlns:a16="http://schemas.microsoft.com/office/drawing/2014/main" id="{5412D670-5323-4028-A894-DE56B44CC2EA}"/>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4" name="Oval 35">
            <a:extLst>
              <a:ext uri="{FF2B5EF4-FFF2-40B4-BE49-F238E27FC236}">
                <a16:creationId xmlns:a16="http://schemas.microsoft.com/office/drawing/2014/main" id="{316ECD50-6430-4EA0-A079-67D5AFD2639E}"/>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5" name="TextBox 154">
            <a:extLst>
              <a:ext uri="{FF2B5EF4-FFF2-40B4-BE49-F238E27FC236}">
                <a16:creationId xmlns:a16="http://schemas.microsoft.com/office/drawing/2014/main" id="{85389869-9B2B-48C4-A1BE-A52AE31280E6}"/>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156" name="TextBox 155">
            <a:extLst>
              <a:ext uri="{FF2B5EF4-FFF2-40B4-BE49-F238E27FC236}">
                <a16:creationId xmlns:a16="http://schemas.microsoft.com/office/drawing/2014/main" id="{A7CEFF27-7D94-452C-A12E-D84987182108}"/>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157" name="TextBox 156">
            <a:extLst>
              <a:ext uri="{FF2B5EF4-FFF2-40B4-BE49-F238E27FC236}">
                <a16:creationId xmlns:a16="http://schemas.microsoft.com/office/drawing/2014/main" id="{3C496AB0-D5CB-4821-818D-2A7F0BCBD426}"/>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158" name="TextBox 157">
            <a:extLst>
              <a:ext uri="{FF2B5EF4-FFF2-40B4-BE49-F238E27FC236}">
                <a16:creationId xmlns:a16="http://schemas.microsoft.com/office/drawing/2014/main" id="{C8A4E136-1C13-401F-B9A9-12271337DB8E}"/>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72817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7"/>
          <p:cNvSpPr txBox="1">
            <a:spLocks/>
          </p:cNvSpPr>
          <p:nvPr/>
        </p:nvSpPr>
        <p:spPr>
          <a:xfrm>
            <a:off x="5364088" y="1752270"/>
            <a:ext cx="3468385" cy="217462"/>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sz="1400" b="1">
                <a:solidFill>
                  <a:schemeClr val="bg1"/>
                </a:solidFill>
                <a:cs typeface="Arial" pitchFamily="34" charset="0"/>
              </a:rPr>
              <a:t>LÊ VĂN CƯỜNG - 19110332</a:t>
            </a:r>
            <a:endParaRPr lang="en-US" sz="1400" b="1" dirty="0">
              <a:solidFill>
                <a:schemeClr val="bg1"/>
              </a:solidFill>
              <a:cs typeface="Arial" pitchFamily="34" charset="0"/>
            </a:endParaRPr>
          </a:p>
        </p:txBody>
      </p:sp>
      <p:sp>
        <p:nvSpPr>
          <p:cNvPr id="22" name="Text Placeholder 1"/>
          <p:cNvSpPr txBox="1">
            <a:spLocks/>
          </p:cNvSpPr>
          <p:nvPr/>
        </p:nvSpPr>
        <p:spPr>
          <a:xfrm>
            <a:off x="1403649" y="1646804"/>
            <a:ext cx="2016224" cy="1849893"/>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altLang="ko-KR" sz="3600" b="1" dirty="0">
                <a:solidFill>
                  <a:schemeClr val="bg1"/>
                </a:solidFill>
                <a:latin typeface="+mj-lt"/>
                <a:cs typeface="Arial" pitchFamily="34" charset="0"/>
              </a:rPr>
              <a:t>Our </a:t>
            </a:r>
          </a:p>
          <a:p>
            <a:pPr marL="0" indent="0">
              <a:buNone/>
            </a:pPr>
            <a:r>
              <a:rPr lang="en-US" altLang="ko-KR" sz="3600" b="1" dirty="0">
                <a:solidFill>
                  <a:schemeClr val="bg1"/>
                </a:solidFill>
                <a:latin typeface="+mj-lt"/>
                <a:cs typeface="Arial" pitchFamily="34" charset="0"/>
              </a:rPr>
              <a:t>Team</a:t>
            </a:r>
          </a:p>
          <a:p>
            <a:pPr marL="0" indent="0">
              <a:buNone/>
            </a:pPr>
            <a:r>
              <a:rPr lang="en-US" altLang="ko-KR" sz="3600" b="1">
                <a:solidFill>
                  <a:schemeClr val="bg1"/>
                </a:solidFill>
                <a:latin typeface="+mj-lt"/>
                <a:cs typeface="Arial" pitchFamily="34" charset="0"/>
              </a:rPr>
              <a:t>Member</a:t>
            </a:r>
            <a:endParaRPr lang="ko-KR" altLang="en-US" sz="3600" b="1" dirty="0">
              <a:solidFill>
                <a:schemeClr val="bg1"/>
              </a:solidFill>
              <a:latin typeface="+mj-lt"/>
              <a:cs typeface="Arial" pitchFamily="34" charset="0"/>
            </a:endParaRPr>
          </a:p>
        </p:txBody>
      </p:sp>
      <p:sp>
        <p:nvSpPr>
          <p:cNvPr id="19" name="Text Placeholder 17">
            <a:extLst>
              <a:ext uri="{FF2B5EF4-FFF2-40B4-BE49-F238E27FC236}">
                <a16:creationId xmlns:a16="http://schemas.microsoft.com/office/drawing/2014/main" id="{691092E6-2244-4DF0-B480-92C78E88CF57}"/>
              </a:ext>
            </a:extLst>
          </p:cNvPr>
          <p:cNvSpPr txBox="1">
            <a:spLocks/>
          </p:cNvSpPr>
          <p:nvPr/>
        </p:nvSpPr>
        <p:spPr>
          <a:xfrm>
            <a:off x="5364088" y="530232"/>
            <a:ext cx="3468385" cy="217462"/>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sz="1400" b="1">
                <a:solidFill>
                  <a:schemeClr val="bg1"/>
                </a:solidFill>
                <a:cs typeface="Arial" pitchFamily="34" charset="0"/>
              </a:rPr>
              <a:t>NGUYỄN PHÚC AN - 19110321</a:t>
            </a:r>
            <a:endParaRPr lang="en-US" sz="1400" b="1" dirty="0">
              <a:solidFill>
                <a:schemeClr val="bg1"/>
              </a:solidFill>
              <a:cs typeface="Arial" pitchFamily="34" charset="0"/>
            </a:endParaRPr>
          </a:p>
        </p:txBody>
      </p:sp>
      <p:pic>
        <p:nvPicPr>
          <p:cNvPr id="3" name="Picture Placeholder 2">
            <a:extLst>
              <a:ext uri="{FF2B5EF4-FFF2-40B4-BE49-F238E27FC236}">
                <a16:creationId xmlns:a16="http://schemas.microsoft.com/office/drawing/2014/main" id="{C68B005F-65B6-4323-A17D-1EE7A8440000}"/>
              </a:ext>
            </a:extLst>
          </p:cNvPr>
          <p:cNvPicPr>
            <a:picLocks noGrp="1" noChangeAspect="1"/>
          </p:cNvPicPr>
          <p:nvPr>
            <p:ph type="pic" idx="11"/>
          </p:nvPr>
        </p:nvPicPr>
        <p:blipFill>
          <a:blip r:embed="rId2" cstate="print">
            <a:extLst>
              <a:ext uri="{28A0092B-C50C-407E-A947-70E740481C1C}">
                <a14:useLocalDpi xmlns:a14="http://schemas.microsoft.com/office/drawing/2010/main" val="0"/>
              </a:ext>
            </a:extLst>
          </a:blip>
          <a:srcRect l="159" r="159"/>
          <a:stretch/>
        </p:blipFill>
        <p:spPr>
          <a:xfrm>
            <a:off x="3984625" y="266700"/>
            <a:ext cx="1081088" cy="1081088"/>
          </a:xfrm>
          <a:prstGeom prst="ellipse">
            <a:avLst/>
          </a:prstGeom>
          <a:solidFill>
            <a:schemeClr val="bg1">
              <a:lumMod val="95000"/>
            </a:schemeClr>
          </a:solidFill>
        </p:spPr>
      </p:pic>
      <p:pic>
        <p:nvPicPr>
          <p:cNvPr id="13" name="Picture Placeholder 2">
            <a:extLst>
              <a:ext uri="{FF2B5EF4-FFF2-40B4-BE49-F238E27FC236}">
                <a16:creationId xmlns:a16="http://schemas.microsoft.com/office/drawing/2014/main" id="{6E0A672F-D8AD-4EE1-A4F1-8E3703AAAEF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984625" y="1521675"/>
            <a:ext cx="1081088" cy="1081088"/>
          </a:xfrm>
          <a:prstGeom prst="ellipse">
            <a:avLst/>
          </a:prstGeom>
          <a:solidFill>
            <a:schemeClr val="bg1">
              <a:lumMod val="95000"/>
            </a:schemeClr>
          </a:solidFill>
        </p:spPr>
      </p:pic>
      <p:sp>
        <p:nvSpPr>
          <p:cNvPr id="21" name="Text Placeholder 17">
            <a:extLst>
              <a:ext uri="{FF2B5EF4-FFF2-40B4-BE49-F238E27FC236}">
                <a16:creationId xmlns:a16="http://schemas.microsoft.com/office/drawing/2014/main" id="{0347E8CF-EE03-43B6-80EC-9F5E2482578E}"/>
              </a:ext>
            </a:extLst>
          </p:cNvPr>
          <p:cNvSpPr txBox="1">
            <a:spLocks/>
          </p:cNvSpPr>
          <p:nvPr/>
        </p:nvSpPr>
        <p:spPr>
          <a:xfrm>
            <a:off x="5364088" y="3001929"/>
            <a:ext cx="3468385" cy="217462"/>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sz="1400" b="1">
                <a:solidFill>
                  <a:schemeClr val="bg1"/>
                </a:solidFill>
                <a:cs typeface="Arial" pitchFamily="34" charset="0"/>
              </a:rPr>
              <a:t>TRẦN BẢO DUY - 19110339</a:t>
            </a:r>
            <a:endParaRPr lang="en-US" sz="1400" b="1" dirty="0">
              <a:solidFill>
                <a:schemeClr val="bg1"/>
              </a:solidFill>
              <a:cs typeface="Arial" pitchFamily="34" charset="0"/>
            </a:endParaRPr>
          </a:p>
        </p:txBody>
      </p:sp>
      <p:pic>
        <p:nvPicPr>
          <p:cNvPr id="24" name="Picture Placeholder 2">
            <a:extLst>
              <a:ext uri="{FF2B5EF4-FFF2-40B4-BE49-F238E27FC236}">
                <a16:creationId xmlns:a16="http://schemas.microsoft.com/office/drawing/2014/main" id="{DB7E8434-DD17-4632-8D79-AFBA8607475E}"/>
              </a:ext>
            </a:extLst>
          </p:cNvPr>
          <p:cNvPicPr>
            <a:picLocks noChangeAspect="1"/>
          </p:cNvPicPr>
          <p:nvPr/>
        </p:nvPicPr>
        <p:blipFill>
          <a:blip r:embed="rId4" cstate="print">
            <a:extLst>
              <a:ext uri="{28A0092B-C50C-407E-A947-70E740481C1C}">
                <a14:useLocalDpi xmlns:a14="http://schemas.microsoft.com/office/drawing/2010/main" val="0"/>
              </a:ext>
            </a:extLst>
          </a:blip>
          <a:srcRect t="181" b="181"/>
          <a:stretch/>
        </p:blipFill>
        <p:spPr>
          <a:xfrm>
            <a:off x="3984625" y="2771334"/>
            <a:ext cx="1081088" cy="1081088"/>
          </a:xfrm>
          <a:prstGeom prst="ellipse">
            <a:avLst/>
          </a:prstGeom>
          <a:solidFill>
            <a:schemeClr val="bg1">
              <a:lumMod val="95000"/>
            </a:schemeClr>
          </a:solidFill>
        </p:spPr>
      </p:pic>
      <p:sp>
        <p:nvSpPr>
          <p:cNvPr id="26" name="Text Placeholder 17">
            <a:extLst>
              <a:ext uri="{FF2B5EF4-FFF2-40B4-BE49-F238E27FC236}">
                <a16:creationId xmlns:a16="http://schemas.microsoft.com/office/drawing/2014/main" id="{AE185EDE-F7D4-4C51-A6A1-97A04736FF1D}"/>
              </a:ext>
            </a:extLst>
          </p:cNvPr>
          <p:cNvSpPr txBox="1">
            <a:spLocks/>
          </p:cNvSpPr>
          <p:nvPr/>
        </p:nvSpPr>
        <p:spPr>
          <a:xfrm>
            <a:off x="5364088" y="4245603"/>
            <a:ext cx="3468385" cy="217462"/>
          </a:xfrm>
          <a:prstGeom prst="rect">
            <a:avLst/>
          </a:prstGeom>
          <a:noFill/>
          <a:ln w="19050">
            <a:noFill/>
          </a:ln>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n-US" sz="1400" b="1">
                <a:solidFill>
                  <a:schemeClr val="bg1"/>
                </a:solidFill>
                <a:cs typeface="Arial" pitchFamily="34" charset="0"/>
              </a:rPr>
              <a:t>BÀNH ĐĂNG KHOA - 19110378</a:t>
            </a:r>
            <a:endParaRPr lang="en-US" sz="1400" b="1" dirty="0">
              <a:solidFill>
                <a:schemeClr val="bg1"/>
              </a:solidFill>
              <a:cs typeface="Arial" pitchFamily="34" charset="0"/>
            </a:endParaRPr>
          </a:p>
        </p:txBody>
      </p:sp>
      <p:pic>
        <p:nvPicPr>
          <p:cNvPr id="28" name="Picture Placeholder 2">
            <a:extLst>
              <a:ext uri="{FF2B5EF4-FFF2-40B4-BE49-F238E27FC236}">
                <a16:creationId xmlns:a16="http://schemas.microsoft.com/office/drawing/2014/main" id="{52BB5306-EDFD-4E87-A1D4-C89D93DFFBF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3984625" y="4015008"/>
            <a:ext cx="1081088" cy="1081088"/>
          </a:xfrm>
          <a:prstGeom prst="ellipse">
            <a:avLst/>
          </a:prstGeom>
          <a:solidFill>
            <a:schemeClr val="bg1">
              <a:lumMod val="95000"/>
            </a:schemeClr>
          </a:solidFill>
        </p:spPr>
      </p:pic>
    </p:spTree>
    <p:extLst>
      <p:ext uri="{BB962C8B-B14F-4D97-AF65-F5344CB8AC3E}">
        <p14:creationId xmlns:p14="http://schemas.microsoft.com/office/powerpoint/2010/main" val="322810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051720" y="267494"/>
            <a:ext cx="709228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a:solidFill>
                  <a:schemeClr val="bg1"/>
                </a:solidFill>
                <a:cs typeface="Arial" pitchFamily="34" charset="0"/>
              </a:rPr>
              <a:t>NỘI DUNG</a:t>
            </a:r>
            <a:endParaRPr lang="en-US" sz="3600" dirty="0">
              <a:solidFill>
                <a:schemeClr val="bg1"/>
              </a:solidFill>
              <a:cs typeface="Arial" pitchFamily="34" charset="0"/>
            </a:endParaRPr>
          </a:p>
        </p:txBody>
      </p:sp>
      <p:sp>
        <p:nvSpPr>
          <p:cNvPr id="5" name="Oval 4"/>
          <p:cNvSpPr/>
          <p:nvPr/>
        </p:nvSpPr>
        <p:spPr>
          <a:xfrm>
            <a:off x="1575998" y="1141370"/>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575998" y="2073597"/>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575998" y="3005824"/>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1575998" y="3938050"/>
            <a:ext cx="793940" cy="793940"/>
          </a:xfrm>
          <a:prstGeom prst="ellipse">
            <a:avLst/>
          </a:prstGeom>
          <a:solidFill>
            <a:schemeClr val="bg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2555776" y="1194616"/>
            <a:ext cx="5860929" cy="687447"/>
            <a:chOff x="3017859" y="4363106"/>
            <a:chExt cx="1879883" cy="687447"/>
          </a:xfrm>
        </p:grpSpPr>
        <p:sp>
          <p:nvSpPr>
            <p:cNvPr id="10" name="TextBox 9"/>
            <p:cNvSpPr txBox="1"/>
            <p:nvPr/>
          </p:nvSpPr>
          <p:spPr>
            <a:xfrm>
              <a:off x="3017859" y="4588888"/>
              <a:ext cx="1866815" cy="461665"/>
            </a:xfrm>
            <a:prstGeom prst="rect">
              <a:avLst/>
            </a:prstGeom>
            <a:noFill/>
            <a:ln>
              <a:noFill/>
            </a:ln>
          </p:spPr>
          <p:txBody>
            <a:bodyPr wrap="square" rtlCol="0">
              <a:spAutoFit/>
            </a:bodyPr>
            <a:lstStyle/>
            <a:p>
              <a:r>
                <a:rPr lang="vi-VN" altLang="ko-KR" sz="1200">
                  <a:solidFill>
                    <a:schemeClr val="bg1"/>
                  </a:solidFill>
                  <a:cs typeface="Arial" pitchFamily="34" charset="0"/>
                </a:rPr>
                <a:t>Giới thiệu về lý do chọn đề tài của nhóm, cách thức thực hiện khảo sát hiện trạng, tức tìm các ứng dụng tương tự ứng dụng nhóm muốn làm.</a:t>
              </a:r>
              <a:endParaRPr lang="en-US" altLang="ko-KR" sz="1200" dirty="0">
                <a:solidFill>
                  <a:schemeClr val="bg1"/>
                </a:solidFill>
                <a:cs typeface="Arial" pitchFamily="34" charset="0"/>
              </a:endParaRPr>
            </a:p>
          </p:txBody>
        </p:sp>
        <p:sp>
          <p:nvSpPr>
            <p:cNvPr id="11" name="TextBox 10"/>
            <p:cNvSpPr txBox="1"/>
            <p:nvPr/>
          </p:nvSpPr>
          <p:spPr>
            <a:xfrm>
              <a:off x="3017859" y="4363106"/>
              <a:ext cx="1879883" cy="276999"/>
            </a:xfrm>
            <a:prstGeom prst="rect">
              <a:avLst/>
            </a:prstGeom>
            <a:noFill/>
          </p:spPr>
          <p:txBody>
            <a:bodyPr wrap="square" rtlCol="0">
              <a:spAutoFit/>
            </a:bodyPr>
            <a:lstStyle/>
            <a:p>
              <a:r>
                <a:rPr lang="en-US" altLang="ko-KR" sz="1200" b="1">
                  <a:solidFill>
                    <a:schemeClr val="bg1"/>
                  </a:solidFill>
                  <a:cs typeface="Arial" pitchFamily="34" charset="0"/>
                </a:rPr>
                <a:t>Khảo sát hiện trạng</a:t>
              </a:r>
              <a:endParaRPr lang="ko-KR" altLang="en-US" sz="1200" b="1" dirty="0">
                <a:solidFill>
                  <a:schemeClr val="bg1"/>
                </a:solidFill>
                <a:cs typeface="Arial" pitchFamily="34" charset="0"/>
              </a:endParaRPr>
            </a:p>
          </p:txBody>
        </p:sp>
      </p:grpSp>
      <p:grpSp>
        <p:nvGrpSpPr>
          <p:cNvPr id="12" name="Group 11"/>
          <p:cNvGrpSpPr/>
          <p:nvPr/>
        </p:nvGrpSpPr>
        <p:grpSpPr>
          <a:xfrm>
            <a:off x="2555776" y="2126843"/>
            <a:ext cx="5848470" cy="872113"/>
            <a:chOff x="3017859" y="4363106"/>
            <a:chExt cx="1875887" cy="872113"/>
          </a:xfrm>
        </p:grpSpPr>
        <p:sp>
          <p:nvSpPr>
            <p:cNvPr id="13" name="TextBox 12"/>
            <p:cNvSpPr txBox="1"/>
            <p:nvPr/>
          </p:nvSpPr>
          <p:spPr>
            <a:xfrm>
              <a:off x="3017859" y="4588888"/>
              <a:ext cx="1866815" cy="646331"/>
            </a:xfrm>
            <a:prstGeom prst="rect">
              <a:avLst/>
            </a:prstGeom>
            <a:noFill/>
            <a:ln>
              <a:noFill/>
            </a:ln>
          </p:spPr>
          <p:txBody>
            <a:bodyPr wrap="square" rtlCol="0">
              <a:spAutoFit/>
            </a:bodyPr>
            <a:lstStyle/>
            <a:p>
              <a:r>
                <a:rPr lang="vi-VN" altLang="ko-KR" sz="1200">
                  <a:solidFill>
                    <a:schemeClr val="bg1"/>
                  </a:solidFill>
                  <a:cs typeface="Arial" pitchFamily="34" charset="0"/>
                </a:rPr>
                <a:t>Xác định yêu cầu bài toán và phân công nhiệm vụ cho từng thành viên như thế nào, cách tổ chức phối hợp làm việc nhóm ra sao? Có sử dụng công cụ gì để cùng làm việc nhóm hay không</a:t>
              </a:r>
              <a:endParaRPr lang="en-US" altLang="ko-KR" sz="1200" dirty="0">
                <a:solidFill>
                  <a:schemeClr val="bg1"/>
                </a:solidFill>
                <a:cs typeface="Arial" pitchFamily="34" charset="0"/>
              </a:endParaRPr>
            </a:p>
          </p:txBody>
        </p:sp>
        <p:sp>
          <p:nvSpPr>
            <p:cNvPr id="14" name="TextBox 13"/>
            <p:cNvSpPr txBox="1"/>
            <p:nvPr/>
          </p:nvSpPr>
          <p:spPr>
            <a:xfrm>
              <a:off x="3017859" y="4363106"/>
              <a:ext cx="1875887" cy="276999"/>
            </a:xfrm>
            <a:prstGeom prst="rect">
              <a:avLst/>
            </a:prstGeom>
            <a:noFill/>
          </p:spPr>
          <p:txBody>
            <a:bodyPr wrap="square" rtlCol="0">
              <a:spAutoFit/>
            </a:bodyPr>
            <a:lstStyle/>
            <a:p>
              <a:r>
                <a:rPr lang="en-US" altLang="ko-KR" sz="1200" b="1">
                  <a:solidFill>
                    <a:schemeClr val="bg1"/>
                  </a:solidFill>
                  <a:cs typeface="Arial" pitchFamily="34" charset="0"/>
                </a:rPr>
                <a:t>Xác định yêu cầu, kỹ năng làm việc nhóm </a:t>
              </a:r>
              <a:endParaRPr lang="ko-KR" altLang="en-US" sz="1200" b="1" dirty="0">
                <a:solidFill>
                  <a:schemeClr val="bg1"/>
                </a:solidFill>
                <a:cs typeface="Arial" pitchFamily="34" charset="0"/>
              </a:endParaRPr>
            </a:p>
          </p:txBody>
        </p:sp>
      </p:grpSp>
      <p:grpSp>
        <p:nvGrpSpPr>
          <p:cNvPr id="15" name="Group 14"/>
          <p:cNvGrpSpPr/>
          <p:nvPr/>
        </p:nvGrpSpPr>
        <p:grpSpPr>
          <a:xfrm>
            <a:off x="2555776" y="3059070"/>
            <a:ext cx="5836009" cy="872113"/>
            <a:chOff x="3017859" y="4363106"/>
            <a:chExt cx="1871890" cy="872113"/>
          </a:xfrm>
        </p:grpSpPr>
        <p:sp>
          <p:nvSpPr>
            <p:cNvPr id="16" name="TextBox 15"/>
            <p:cNvSpPr txBox="1"/>
            <p:nvPr/>
          </p:nvSpPr>
          <p:spPr>
            <a:xfrm>
              <a:off x="3017859" y="4588888"/>
              <a:ext cx="1866815" cy="646331"/>
            </a:xfrm>
            <a:prstGeom prst="rect">
              <a:avLst/>
            </a:prstGeom>
            <a:noFill/>
            <a:ln>
              <a:noFill/>
            </a:ln>
          </p:spPr>
          <p:txBody>
            <a:bodyPr wrap="square" rtlCol="0">
              <a:spAutoFit/>
            </a:bodyPr>
            <a:lstStyle/>
            <a:p>
              <a:r>
                <a:rPr lang="vi-VN" sz="1200" b="0" i="0">
                  <a:solidFill>
                    <a:srgbClr val="E8EAED"/>
                  </a:solidFill>
                  <a:effectLst/>
                  <a:latin typeface="Roboto" panose="02000000000000000000" pitchFamily="2" charset="0"/>
                </a:rPr>
                <a:t>Từng thành viên trong nhóm, chia sẻ về cách thức triển khai và thực hiện nhiệm vụ được phân công. Mỗi thành viên thực hiện 1 video riêng nói về cách triển khai và kết quả đạt được của mình</a:t>
              </a:r>
              <a:endParaRPr lang="en-US" altLang="ko-KR" sz="1200" dirty="0">
                <a:solidFill>
                  <a:schemeClr val="bg1"/>
                </a:solidFill>
                <a:cs typeface="Arial" pitchFamily="34" charset="0"/>
              </a:endParaRPr>
            </a:p>
          </p:txBody>
        </p:sp>
        <p:sp>
          <p:nvSpPr>
            <p:cNvPr id="17" name="TextBox 16"/>
            <p:cNvSpPr txBox="1"/>
            <p:nvPr/>
          </p:nvSpPr>
          <p:spPr>
            <a:xfrm>
              <a:off x="3017859" y="4363106"/>
              <a:ext cx="1871890" cy="276999"/>
            </a:xfrm>
            <a:prstGeom prst="rect">
              <a:avLst/>
            </a:prstGeom>
            <a:noFill/>
          </p:spPr>
          <p:txBody>
            <a:bodyPr wrap="square" rtlCol="0">
              <a:spAutoFit/>
            </a:bodyPr>
            <a:lstStyle/>
            <a:p>
              <a:r>
                <a:rPr lang="en-US" altLang="ko-KR" sz="1200" b="1">
                  <a:solidFill>
                    <a:schemeClr val="bg1"/>
                  </a:solidFill>
                  <a:cs typeface="Arial" pitchFamily="34" charset="0"/>
                </a:rPr>
                <a:t>Phân công nhiệm vụ</a:t>
              </a:r>
              <a:endParaRPr lang="ko-KR" altLang="en-US" sz="1200" b="1" dirty="0">
                <a:solidFill>
                  <a:schemeClr val="bg1"/>
                </a:solidFill>
                <a:cs typeface="Arial" pitchFamily="34" charset="0"/>
              </a:endParaRPr>
            </a:p>
          </p:txBody>
        </p:sp>
      </p:grpSp>
      <p:grpSp>
        <p:nvGrpSpPr>
          <p:cNvPr id="18" name="Group 17"/>
          <p:cNvGrpSpPr/>
          <p:nvPr/>
        </p:nvGrpSpPr>
        <p:grpSpPr>
          <a:xfrm>
            <a:off x="2555776" y="3991296"/>
            <a:ext cx="5832648" cy="687447"/>
            <a:chOff x="3017859" y="4363106"/>
            <a:chExt cx="1870812" cy="687447"/>
          </a:xfrm>
        </p:grpSpPr>
        <p:sp>
          <p:nvSpPr>
            <p:cNvPr id="19" name="TextBox 18"/>
            <p:cNvSpPr txBox="1"/>
            <p:nvPr/>
          </p:nvSpPr>
          <p:spPr>
            <a:xfrm>
              <a:off x="3017859" y="4588888"/>
              <a:ext cx="1866815" cy="461665"/>
            </a:xfrm>
            <a:prstGeom prst="rect">
              <a:avLst/>
            </a:prstGeom>
            <a:noFill/>
            <a:ln>
              <a:noFill/>
            </a:ln>
          </p:spPr>
          <p:txBody>
            <a:bodyPr wrap="square" rtlCol="0">
              <a:spAutoFit/>
            </a:bodyPr>
            <a:lstStyle/>
            <a:p>
              <a:r>
                <a:rPr lang="vi-VN" sz="1200">
                  <a:solidFill>
                    <a:srgbClr val="E8EAED"/>
                  </a:solidFill>
                  <a:latin typeface="Roboto" panose="02000000000000000000" pitchFamily="2" charset="0"/>
                </a:rPr>
                <a:t>T</a:t>
              </a:r>
              <a:r>
                <a:rPr lang="vi-VN" sz="1200" b="0" i="0">
                  <a:solidFill>
                    <a:srgbClr val="E8EAED"/>
                  </a:solidFill>
                  <a:effectLst/>
                  <a:latin typeface="Roboto" panose="02000000000000000000" pitchFamily="2" charset="0"/>
                </a:rPr>
                <a:t>ổng hợp kết quả chung của cả nhóm, chia sẻ thêm những kinh nghiệm rút ra được, và các hạn chế của ứng dụng cần tiếp tục phát triển trong tương lai.</a:t>
              </a:r>
              <a:endParaRPr lang="en-US" altLang="ko-KR" sz="1200" dirty="0">
                <a:solidFill>
                  <a:schemeClr val="bg1"/>
                </a:solidFill>
                <a:cs typeface="Arial" pitchFamily="34" charset="0"/>
              </a:endParaRPr>
            </a:p>
          </p:txBody>
        </p:sp>
        <p:sp>
          <p:nvSpPr>
            <p:cNvPr id="20" name="TextBox 19"/>
            <p:cNvSpPr txBox="1"/>
            <p:nvPr/>
          </p:nvSpPr>
          <p:spPr>
            <a:xfrm>
              <a:off x="3017859" y="4363106"/>
              <a:ext cx="1870812" cy="276999"/>
            </a:xfrm>
            <a:prstGeom prst="rect">
              <a:avLst/>
            </a:prstGeom>
            <a:noFill/>
          </p:spPr>
          <p:txBody>
            <a:bodyPr wrap="square" rtlCol="0">
              <a:spAutoFit/>
            </a:bodyPr>
            <a:lstStyle/>
            <a:p>
              <a:r>
                <a:rPr lang="en-US" altLang="ko-KR" sz="1200" b="1">
                  <a:solidFill>
                    <a:schemeClr val="bg1"/>
                  </a:solidFill>
                  <a:cs typeface="Arial" pitchFamily="34" charset="0"/>
                </a:rPr>
                <a:t>Tổng hợp kết quả, kết luận</a:t>
              </a:r>
              <a:endParaRPr lang="ko-KR" altLang="en-US" sz="1200" b="1" dirty="0">
                <a:solidFill>
                  <a:schemeClr val="bg1"/>
                </a:solidFill>
                <a:cs typeface="Arial" pitchFamily="34" charset="0"/>
              </a:endParaRPr>
            </a:p>
          </p:txBody>
        </p:sp>
      </p:grpSp>
      <p:sp>
        <p:nvSpPr>
          <p:cNvPr id="21" name="Oval 21"/>
          <p:cNvSpPr>
            <a:spLocks noChangeAspect="1"/>
          </p:cNvSpPr>
          <p:nvPr/>
        </p:nvSpPr>
        <p:spPr>
          <a:xfrm>
            <a:off x="1799001" y="3227374"/>
            <a:ext cx="347934" cy="3508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Donut 22">
            <a:extLst>
              <a:ext uri="{FF2B5EF4-FFF2-40B4-BE49-F238E27FC236}">
                <a16:creationId xmlns:a16="http://schemas.microsoft.com/office/drawing/2014/main" id="{85058E90-C095-4A0F-971B-26EF4BFCDC31}"/>
              </a:ext>
            </a:extLst>
          </p:cNvPr>
          <p:cNvSpPr>
            <a:spLocks noChangeAspect="1"/>
          </p:cNvSpPr>
          <p:nvPr/>
        </p:nvSpPr>
        <p:spPr>
          <a:xfrm>
            <a:off x="1696267" y="1420398"/>
            <a:ext cx="450668" cy="23083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6" name="Isosceles Triangle 13">
            <a:extLst>
              <a:ext uri="{FF2B5EF4-FFF2-40B4-BE49-F238E27FC236}">
                <a16:creationId xmlns:a16="http://schemas.microsoft.com/office/drawing/2014/main" id="{EAC4AC93-28E9-4543-BF2B-66368916D119}"/>
              </a:ext>
            </a:extLst>
          </p:cNvPr>
          <p:cNvSpPr/>
          <p:nvPr/>
        </p:nvSpPr>
        <p:spPr>
          <a:xfrm rot="10800000">
            <a:off x="1844393" y="2255064"/>
            <a:ext cx="257150" cy="50925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7" name="Chord 14">
            <a:extLst>
              <a:ext uri="{FF2B5EF4-FFF2-40B4-BE49-F238E27FC236}">
                <a16:creationId xmlns:a16="http://schemas.microsoft.com/office/drawing/2014/main" id="{052C232E-CA29-4C5E-80F8-B4B81221D0D3}"/>
              </a:ext>
            </a:extLst>
          </p:cNvPr>
          <p:cNvSpPr/>
          <p:nvPr/>
        </p:nvSpPr>
        <p:spPr>
          <a:xfrm>
            <a:off x="1791451" y="4129795"/>
            <a:ext cx="350089" cy="441784"/>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0950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LÝ DO CHỌN ĐỀ TÀI</a:t>
            </a:r>
            <a:endParaRPr lang="ko-KR" altLang="en-US" dirty="0"/>
          </a:p>
        </p:txBody>
      </p:sp>
    </p:spTree>
    <p:extLst>
      <p:ext uri="{BB962C8B-B14F-4D97-AF65-F5344CB8AC3E}">
        <p14:creationId xmlns:p14="http://schemas.microsoft.com/office/powerpoint/2010/main" val="323940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76170" y="627517"/>
            <a:ext cx="1843146" cy="400110"/>
          </a:xfrm>
          <a:prstGeom prst="rect">
            <a:avLst/>
          </a:prstGeom>
          <a:noFill/>
        </p:spPr>
        <p:txBody>
          <a:bodyPr wrap="square" rtlCol="0" anchor="ctr">
            <a:spAutoFit/>
          </a:bodyPr>
          <a:lstStyle/>
          <a:p>
            <a:pPr algn="r"/>
            <a:r>
              <a:rPr lang="en-US" altLang="ko-KR" sz="2000" b="1">
                <a:solidFill>
                  <a:schemeClr val="accent1"/>
                </a:solidFill>
                <a:latin typeface="+mj-lt"/>
                <a:cs typeface="Arial" pitchFamily="34" charset="0"/>
              </a:rPr>
              <a:t>Nhu cầu</a:t>
            </a:r>
            <a:endParaRPr lang="ko-KR" altLang="en-US" sz="2000" b="1" dirty="0">
              <a:solidFill>
                <a:schemeClr val="accent1"/>
              </a:solidFill>
              <a:latin typeface="+mj-lt"/>
              <a:cs typeface="Arial" pitchFamily="34" charset="0"/>
            </a:endParaRPr>
          </a:p>
        </p:txBody>
      </p:sp>
      <p:sp>
        <p:nvSpPr>
          <p:cNvPr id="11" name="TextBox 14"/>
          <p:cNvSpPr txBox="1"/>
          <p:nvPr/>
        </p:nvSpPr>
        <p:spPr>
          <a:xfrm>
            <a:off x="429896" y="1340405"/>
            <a:ext cx="1923780" cy="156966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vi-VN" altLang="ko-KR" sz="1200">
                <a:solidFill>
                  <a:schemeClr val="tx1">
                    <a:lumMod val="75000"/>
                    <a:lumOff val="25000"/>
                  </a:schemeClr>
                </a:solidFill>
                <a:cs typeface="Arial" pitchFamily="34" charset="0"/>
              </a:rPr>
              <a:t>Ngày nay nhu cầu việc làm ngày càng lớn, tuy nhiên việc các đơn vị tuyển dụng việc làm cũng như các bên có nhu cầu việc làm lại gặp không ít khó khăn trong việc tiếp cận với nhau</a:t>
            </a:r>
            <a:r>
              <a:rPr lang="en-US" altLang="ko-KR" sz="120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2" name="TextBox 11"/>
          <p:cNvSpPr txBox="1"/>
          <p:nvPr/>
        </p:nvSpPr>
        <p:spPr>
          <a:xfrm>
            <a:off x="6761302" y="611274"/>
            <a:ext cx="1843146" cy="400110"/>
          </a:xfrm>
          <a:prstGeom prst="rect">
            <a:avLst/>
          </a:prstGeom>
          <a:noFill/>
        </p:spPr>
        <p:txBody>
          <a:bodyPr wrap="square" rtlCol="0" anchor="ctr">
            <a:spAutoFit/>
          </a:bodyPr>
          <a:lstStyle/>
          <a:p>
            <a:r>
              <a:rPr lang="en-US" altLang="ko-KR" sz="2000" b="1">
                <a:solidFill>
                  <a:schemeClr val="accent3"/>
                </a:solidFill>
                <a:cs typeface="Arial" pitchFamily="34" charset="0"/>
              </a:rPr>
              <a:t>Thực tế</a:t>
            </a:r>
            <a:endParaRPr lang="ko-KR" altLang="en-US" sz="2000" b="1" dirty="0">
              <a:solidFill>
                <a:schemeClr val="accent3"/>
              </a:solidFill>
              <a:cs typeface="Arial" pitchFamily="34" charset="0"/>
            </a:endParaRPr>
          </a:p>
        </p:txBody>
      </p:sp>
      <p:sp>
        <p:nvSpPr>
          <p:cNvPr id="13" name="TextBox 14"/>
          <p:cNvSpPr txBox="1"/>
          <p:nvPr/>
        </p:nvSpPr>
        <p:spPr>
          <a:xfrm>
            <a:off x="6753495" y="1335404"/>
            <a:ext cx="2382698" cy="304698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vi-VN" altLang="ko-KR" sz="1200">
                <a:solidFill>
                  <a:schemeClr val="tx1">
                    <a:lumMod val="75000"/>
                    <a:lumOff val="25000"/>
                  </a:schemeClr>
                </a:solidFill>
                <a:cs typeface="Arial" pitchFamily="34" charset="0"/>
              </a:rPr>
              <a:t>Nắm bắt được xu hướng trên, ứng dụng Website Tuyển dụng nhân sự  với mục tiêu hướng đến sự đơn giản, tiện dụng, dễ cài đặt và thao tác cho người sử dụng. Đồng thời nhấn mạnh tính hiện đại, tinh tế trong việc trải nghiệm người dùng, trên hết là những tính năng cần thiết nhất của công việc quản lý. Giúp bên tìm việc và bên tuyển dụng dễ dàng tiếp cận với nhau giúp giải phóng một lượng lớn lao động cũng như giúp các đơn vị tuyển dụng có được một lực lượng lao động chất lượng</a:t>
            </a:r>
          </a:p>
        </p:txBody>
      </p:sp>
      <p:pic>
        <p:nvPicPr>
          <p:cNvPr id="7" name="Picture Placeholder 6">
            <a:extLst>
              <a:ext uri="{FF2B5EF4-FFF2-40B4-BE49-F238E27FC236}">
                <a16:creationId xmlns:a16="http://schemas.microsoft.com/office/drawing/2014/main" id="{783335C1-C6F3-44C9-8380-3647E3213FB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2208" r="17552"/>
          <a:stretch/>
        </p:blipFill>
        <p:spPr>
          <a:xfrm>
            <a:off x="2484438" y="303213"/>
            <a:ext cx="4103687" cy="4537075"/>
          </a:xfrm>
        </p:spPr>
      </p:pic>
    </p:spTree>
    <p:extLst>
      <p:ext uri="{BB962C8B-B14F-4D97-AF65-F5344CB8AC3E}">
        <p14:creationId xmlns:p14="http://schemas.microsoft.com/office/powerpoint/2010/main" val="942073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KHẢO SÁT THỰC TẾ</a:t>
            </a:r>
            <a:endParaRPr lang="ko-KR" altLang="en-US" dirty="0"/>
          </a:p>
        </p:txBody>
      </p:sp>
    </p:spTree>
    <p:extLst>
      <p:ext uri="{BB962C8B-B14F-4D97-AF65-F5344CB8AC3E}">
        <p14:creationId xmlns:p14="http://schemas.microsoft.com/office/powerpoint/2010/main" val="168503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Khảo sát thực tế</a:t>
            </a:r>
            <a:endParaRPr lang="ko-KR" altLang="en-US" dirty="0"/>
          </a:p>
        </p:txBody>
      </p:sp>
      <p:sp>
        <p:nvSpPr>
          <p:cNvPr id="5" name="Freeform 4"/>
          <p:cNvSpPr>
            <a:spLocks noEditPoints="1"/>
          </p:cNvSpPr>
          <p:nvPr/>
        </p:nvSpPr>
        <p:spPr bwMode="auto">
          <a:xfrm>
            <a:off x="3468944" y="1575507"/>
            <a:ext cx="2194851" cy="3145011"/>
          </a:xfrm>
          <a:custGeom>
            <a:avLst/>
            <a:gdLst>
              <a:gd name="T0" fmla="*/ 1307 w 2407"/>
              <a:gd name="T1" fmla="*/ 3296 h 3449"/>
              <a:gd name="T2" fmla="*/ 1393 w 2407"/>
              <a:gd name="T3" fmla="*/ 3433 h 3449"/>
              <a:gd name="T4" fmla="*/ 1318 w 2407"/>
              <a:gd name="T5" fmla="*/ 3430 h 3449"/>
              <a:gd name="T6" fmla="*/ 1232 w 2407"/>
              <a:gd name="T7" fmla="*/ 3392 h 3449"/>
              <a:gd name="T8" fmla="*/ 1634 w 2407"/>
              <a:gd name="T9" fmla="*/ 3254 h 3449"/>
              <a:gd name="T10" fmla="*/ 1670 w 2407"/>
              <a:gd name="T11" fmla="*/ 3273 h 3449"/>
              <a:gd name="T12" fmla="*/ 1271 w 2407"/>
              <a:gd name="T13" fmla="*/ 2772 h 3449"/>
              <a:gd name="T14" fmla="*/ 1634 w 2407"/>
              <a:gd name="T15" fmla="*/ 719 h 3449"/>
              <a:gd name="T16" fmla="*/ 1040 w 2407"/>
              <a:gd name="T17" fmla="*/ 126 h 3449"/>
              <a:gd name="T18" fmla="*/ 543 w 2407"/>
              <a:gd name="T19" fmla="*/ 2 h 3449"/>
              <a:gd name="T20" fmla="*/ 509 w 2407"/>
              <a:gd name="T21" fmla="*/ 156 h 3449"/>
              <a:gd name="T22" fmla="*/ 550 w 2407"/>
              <a:gd name="T23" fmla="*/ 68 h 3449"/>
              <a:gd name="T24" fmla="*/ 672 w 2407"/>
              <a:gd name="T25" fmla="*/ 51 h 3449"/>
              <a:gd name="T26" fmla="*/ 1009 w 2407"/>
              <a:gd name="T27" fmla="*/ 100 h 3449"/>
              <a:gd name="T28" fmla="*/ 1065 w 2407"/>
              <a:gd name="T29" fmla="*/ 182 h 3449"/>
              <a:gd name="T30" fmla="*/ 1234 w 2407"/>
              <a:gd name="T31" fmla="*/ 302 h 3449"/>
              <a:gd name="T32" fmla="*/ 1454 w 2407"/>
              <a:gd name="T33" fmla="*/ 346 h 3449"/>
              <a:gd name="T34" fmla="*/ 1562 w 2407"/>
              <a:gd name="T35" fmla="*/ 475 h 3449"/>
              <a:gd name="T36" fmla="*/ 1613 w 2407"/>
              <a:gd name="T37" fmla="*/ 548 h 3449"/>
              <a:gd name="T38" fmla="*/ 1576 w 2407"/>
              <a:gd name="T39" fmla="*/ 711 h 3449"/>
              <a:gd name="T40" fmla="*/ 1869 w 2407"/>
              <a:gd name="T41" fmla="*/ 714 h 3449"/>
              <a:gd name="T42" fmla="*/ 2220 w 2407"/>
              <a:gd name="T43" fmla="*/ 840 h 3449"/>
              <a:gd name="T44" fmla="*/ 2292 w 2407"/>
              <a:gd name="T45" fmla="*/ 1194 h 3449"/>
              <a:gd name="T46" fmla="*/ 2206 w 2407"/>
              <a:gd name="T47" fmla="*/ 1477 h 3449"/>
              <a:gd name="T48" fmla="*/ 2136 w 2407"/>
              <a:gd name="T49" fmla="*/ 1733 h 3449"/>
              <a:gd name="T50" fmla="*/ 1948 w 2407"/>
              <a:gd name="T51" fmla="*/ 1824 h 3449"/>
              <a:gd name="T52" fmla="*/ 1787 w 2407"/>
              <a:gd name="T53" fmla="*/ 1924 h 3449"/>
              <a:gd name="T54" fmla="*/ 1716 w 2407"/>
              <a:gd name="T55" fmla="*/ 2220 h 3449"/>
              <a:gd name="T56" fmla="*/ 1658 w 2407"/>
              <a:gd name="T57" fmla="*/ 2231 h 3449"/>
              <a:gd name="T58" fmla="*/ 1618 w 2407"/>
              <a:gd name="T59" fmla="*/ 2379 h 3449"/>
              <a:gd name="T60" fmla="*/ 1454 w 2407"/>
              <a:gd name="T61" fmla="*/ 2418 h 3449"/>
              <a:gd name="T62" fmla="*/ 1339 w 2407"/>
              <a:gd name="T63" fmla="*/ 2615 h 3449"/>
              <a:gd name="T64" fmla="*/ 1288 w 2407"/>
              <a:gd name="T65" fmla="*/ 2718 h 3449"/>
              <a:gd name="T66" fmla="*/ 1220 w 2407"/>
              <a:gd name="T67" fmla="*/ 2777 h 3449"/>
              <a:gd name="T68" fmla="*/ 1236 w 2407"/>
              <a:gd name="T69" fmla="*/ 2882 h 3449"/>
              <a:gd name="T70" fmla="*/ 1166 w 2407"/>
              <a:gd name="T71" fmla="*/ 2960 h 3449"/>
              <a:gd name="T72" fmla="*/ 1213 w 2407"/>
              <a:gd name="T73" fmla="*/ 3201 h 3449"/>
              <a:gd name="T74" fmla="*/ 1197 w 2407"/>
              <a:gd name="T75" fmla="*/ 3297 h 3449"/>
              <a:gd name="T76" fmla="*/ 1099 w 2407"/>
              <a:gd name="T77" fmla="*/ 3341 h 3449"/>
              <a:gd name="T78" fmla="*/ 1033 w 2407"/>
              <a:gd name="T79" fmla="*/ 3273 h 3449"/>
              <a:gd name="T80" fmla="*/ 983 w 2407"/>
              <a:gd name="T81" fmla="*/ 3219 h 3449"/>
              <a:gd name="T82" fmla="*/ 921 w 2407"/>
              <a:gd name="T83" fmla="*/ 3156 h 3449"/>
              <a:gd name="T84" fmla="*/ 871 w 2407"/>
              <a:gd name="T85" fmla="*/ 3022 h 3449"/>
              <a:gd name="T86" fmla="*/ 817 w 2407"/>
              <a:gd name="T87" fmla="*/ 2964 h 3449"/>
              <a:gd name="T88" fmla="*/ 832 w 2407"/>
              <a:gd name="T89" fmla="*/ 2861 h 3449"/>
              <a:gd name="T90" fmla="*/ 832 w 2407"/>
              <a:gd name="T91" fmla="*/ 2795 h 3449"/>
              <a:gd name="T92" fmla="*/ 775 w 2407"/>
              <a:gd name="T93" fmla="*/ 2803 h 3449"/>
              <a:gd name="T94" fmla="*/ 733 w 2407"/>
              <a:gd name="T95" fmla="*/ 2624 h 3449"/>
              <a:gd name="T96" fmla="*/ 715 w 2407"/>
              <a:gd name="T97" fmla="*/ 2306 h 3449"/>
              <a:gd name="T98" fmla="*/ 672 w 2407"/>
              <a:gd name="T99" fmla="*/ 2086 h 3449"/>
              <a:gd name="T100" fmla="*/ 667 w 2407"/>
              <a:gd name="T101" fmla="*/ 1894 h 3449"/>
              <a:gd name="T102" fmla="*/ 611 w 2407"/>
              <a:gd name="T103" fmla="*/ 1555 h 3449"/>
              <a:gd name="T104" fmla="*/ 349 w 2407"/>
              <a:gd name="T105" fmla="*/ 1397 h 3449"/>
              <a:gd name="T106" fmla="*/ 215 w 2407"/>
              <a:gd name="T107" fmla="*/ 1198 h 3449"/>
              <a:gd name="T108" fmla="*/ 45 w 2407"/>
              <a:gd name="T109" fmla="*/ 962 h 3449"/>
              <a:gd name="T110" fmla="*/ 31 w 2407"/>
              <a:gd name="T111" fmla="*/ 770 h 3449"/>
              <a:gd name="T112" fmla="*/ 61 w 2407"/>
              <a:gd name="T113" fmla="*/ 618 h 3449"/>
              <a:gd name="T114" fmla="*/ 208 w 2407"/>
              <a:gd name="T115" fmla="*/ 414 h 3449"/>
              <a:gd name="T116" fmla="*/ 230 w 2407"/>
              <a:gd name="T117" fmla="*/ 227 h 3449"/>
              <a:gd name="T118" fmla="*/ 244 w 2407"/>
              <a:gd name="T119" fmla="*/ 215 h 3449"/>
              <a:gd name="T120" fmla="*/ 380 w 2407"/>
              <a:gd name="T121" fmla="*/ 73 h 3449"/>
              <a:gd name="T122" fmla="*/ 494 w 2407"/>
              <a:gd name="T123" fmla="*/ 14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07" h="3449">
                <a:moveTo>
                  <a:pt x="1489" y="3376"/>
                </a:moveTo>
                <a:lnTo>
                  <a:pt x="1539" y="3376"/>
                </a:lnTo>
                <a:lnTo>
                  <a:pt x="1541" y="3379"/>
                </a:lnTo>
                <a:lnTo>
                  <a:pt x="1541" y="3383"/>
                </a:lnTo>
                <a:lnTo>
                  <a:pt x="1543" y="3388"/>
                </a:lnTo>
                <a:lnTo>
                  <a:pt x="1543" y="3395"/>
                </a:lnTo>
                <a:lnTo>
                  <a:pt x="1536" y="3397"/>
                </a:lnTo>
                <a:lnTo>
                  <a:pt x="1527" y="3399"/>
                </a:lnTo>
                <a:lnTo>
                  <a:pt x="1517" y="3399"/>
                </a:lnTo>
                <a:lnTo>
                  <a:pt x="1511" y="3397"/>
                </a:lnTo>
                <a:lnTo>
                  <a:pt x="1506" y="3395"/>
                </a:lnTo>
                <a:lnTo>
                  <a:pt x="1501" y="3395"/>
                </a:lnTo>
                <a:lnTo>
                  <a:pt x="1492" y="3395"/>
                </a:lnTo>
                <a:lnTo>
                  <a:pt x="1489" y="3376"/>
                </a:lnTo>
                <a:close/>
                <a:moveTo>
                  <a:pt x="1271" y="3275"/>
                </a:moveTo>
                <a:lnTo>
                  <a:pt x="1279" y="3282"/>
                </a:lnTo>
                <a:lnTo>
                  <a:pt x="1290" y="3283"/>
                </a:lnTo>
                <a:lnTo>
                  <a:pt x="1300" y="3287"/>
                </a:lnTo>
                <a:lnTo>
                  <a:pt x="1307" y="3296"/>
                </a:lnTo>
                <a:lnTo>
                  <a:pt x="1312" y="3308"/>
                </a:lnTo>
                <a:lnTo>
                  <a:pt x="1319" y="3318"/>
                </a:lnTo>
                <a:lnTo>
                  <a:pt x="1353" y="3337"/>
                </a:lnTo>
                <a:lnTo>
                  <a:pt x="1393" y="3355"/>
                </a:lnTo>
                <a:lnTo>
                  <a:pt x="1436" y="3369"/>
                </a:lnTo>
                <a:lnTo>
                  <a:pt x="1482" y="3379"/>
                </a:lnTo>
                <a:lnTo>
                  <a:pt x="1482" y="3395"/>
                </a:lnTo>
                <a:lnTo>
                  <a:pt x="1473" y="3395"/>
                </a:lnTo>
                <a:lnTo>
                  <a:pt x="1459" y="3400"/>
                </a:lnTo>
                <a:lnTo>
                  <a:pt x="1445" y="3400"/>
                </a:lnTo>
                <a:lnTo>
                  <a:pt x="1431" y="3400"/>
                </a:lnTo>
                <a:lnTo>
                  <a:pt x="1421" y="3402"/>
                </a:lnTo>
                <a:lnTo>
                  <a:pt x="1415" y="3406"/>
                </a:lnTo>
                <a:lnTo>
                  <a:pt x="1412" y="3407"/>
                </a:lnTo>
                <a:lnTo>
                  <a:pt x="1408" y="3411"/>
                </a:lnTo>
                <a:lnTo>
                  <a:pt x="1401" y="3413"/>
                </a:lnTo>
                <a:lnTo>
                  <a:pt x="1389" y="3414"/>
                </a:lnTo>
                <a:lnTo>
                  <a:pt x="1389" y="3433"/>
                </a:lnTo>
                <a:lnTo>
                  <a:pt x="1393" y="3433"/>
                </a:lnTo>
                <a:lnTo>
                  <a:pt x="1396" y="3428"/>
                </a:lnTo>
                <a:lnTo>
                  <a:pt x="1398" y="3425"/>
                </a:lnTo>
                <a:lnTo>
                  <a:pt x="1400" y="3423"/>
                </a:lnTo>
                <a:lnTo>
                  <a:pt x="1403" y="3423"/>
                </a:lnTo>
                <a:lnTo>
                  <a:pt x="1408" y="3421"/>
                </a:lnTo>
                <a:lnTo>
                  <a:pt x="1415" y="3421"/>
                </a:lnTo>
                <a:lnTo>
                  <a:pt x="1415" y="3430"/>
                </a:lnTo>
                <a:lnTo>
                  <a:pt x="1419" y="3433"/>
                </a:lnTo>
                <a:lnTo>
                  <a:pt x="1419" y="3437"/>
                </a:lnTo>
                <a:lnTo>
                  <a:pt x="1419" y="3442"/>
                </a:lnTo>
                <a:lnTo>
                  <a:pt x="1421" y="3449"/>
                </a:lnTo>
                <a:lnTo>
                  <a:pt x="1401" y="3446"/>
                </a:lnTo>
                <a:lnTo>
                  <a:pt x="1387" y="3439"/>
                </a:lnTo>
                <a:lnTo>
                  <a:pt x="1375" y="3432"/>
                </a:lnTo>
                <a:lnTo>
                  <a:pt x="1363" y="3425"/>
                </a:lnTo>
                <a:lnTo>
                  <a:pt x="1354" y="3425"/>
                </a:lnTo>
                <a:lnTo>
                  <a:pt x="1342" y="3427"/>
                </a:lnTo>
                <a:lnTo>
                  <a:pt x="1330" y="3428"/>
                </a:lnTo>
                <a:lnTo>
                  <a:pt x="1318" y="3430"/>
                </a:lnTo>
                <a:lnTo>
                  <a:pt x="1309" y="3430"/>
                </a:lnTo>
                <a:lnTo>
                  <a:pt x="1304" y="3427"/>
                </a:lnTo>
                <a:lnTo>
                  <a:pt x="1300" y="3423"/>
                </a:lnTo>
                <a:lnTo>
                  <a:pt x="1295" y="3418"/>
                </a:lnTo>
                <a:lnTo>
                  <a:pt x="1290" y="3413"/>
                </a:lnTo>
                <a:lnTo>
                  <a:pt x="1286" y="3409"/>
                </a:lnTo>
                <a:lnTo>
                  <a:pt x="1281" y="3406"/>
                </a:lnTo>
                <a:lnTo>
                  <a:pt x="1279" y="3406"/>
                </a:lnTo>
                <a:lnTo>
                  <a:pt x="1277" y="3406"/>
                </a:lnTo>
                <a:lnTo>
                  <a:pt x="1277" y="3407"/>
                </a:lnTo>
                <a:lnTo>
                  <a:pt x="1277" y="3409"/>
                </a:lnTo>
                <a:lnTo>
                  <a:pt x="1277" y="3411"/>
                </a:lnTo>
                <a:lnTo>
                  <a:pt x="1277" y="3413"/>
                </a:lnTo>
                <a:lnTo>
                  <a:pt x="1277" y="3414"/>
                </a:lnTo>
                <a:lnTo>
                  <a:pt x="1262" y="3414"/>
                </a:lnTo>
                <a:lnTo>
                  <a:pt x="1246" y="3409"/>
                </a:lnTo>
                <a:lnTo>
                  <a:pt x="1236" y="3402"/>
                </a:lnTo>
                <a:lnTo>
                  <a:pt x="1232" y="3402"/>
                </a:lnTo>
                <a:lnTo>
                  <a:pt x="1232" y="3392"/>
                </a:lnTo>
                <a:lnTo>
                  <a:pt x="1251" y="3392"/>
                </a:lnTo>
                <a:lnTo>
                  <a:pt x="1251" y="3388"/>
                </a:lnTo>
                <a:lnTo>
                  <a:pt x="1253" y="3386"/>
                </a:lnTo>
                <a:lnTo>
                  <a:pt x="1253" y="3386"/>
                </a:lnTo>
                <a:lnTo>
                  <a:pt x="1253" y="3385"/>
                </a:lnTo>
                <a:lnTo>
                  <a:pt x="1255" y="3383"/>
                </a:lnTo>
                <a:lnTo>
                  <a:pt x="1250" y="3371"/>
                </a:lnTo>
                <a:lnTo>
                  <a:pt x="1243" y="3358"/>
                </a:lnTo>
                <a:lnTo>
                  <a:pt x="1236" y="3346"/>
                </a:lnTo>
                <a:lnTo>
                  <a:pt x="1230" y="3332"/>
                </a:lnTo>
                <a:lnTo>
                  <a:pt x="1232" y="3322"/>
                </a:lnTo>
                <a:lnTo>
                  <a:pt x="1236" y="3310"/>
                </a:lnTo>
                <a:lnTo>
                  <a:pt x="1241" y="3297"/>
                </a:lnTo>
                <a:lnTo>
                  <a:pt x="1246" y="3287"/>
                </a:lnTo>
                <a:lnTo>
                  <a:pt x="1257" y="3278"/>
                </a:lnTo>
                <a:lnTo>
                  <a:pt x="1271" y="3275"/>
                </a:lnTo>
                <a:close/>
                <a:moveTo>
                  <a:pt x="1642" y="3222"/>
                </a:moveTo>
                <a:lnTo>
                  <a:pt x="1641" y="3238"/>
                </a:lnTo>
                <a:lnTo>
                  <a:pt x="1634" y="3254"/>
                </a:lnTo>
                <a:lnTo>
                  <a:pt x="1623" y="3264"/>
                </a:lnTo>
                <a:lnTo>
                  <a:pt x="1621" y="3266"/>
                </a:lnTo>
                <a:lnTo>
                  <a:pt x="1618" y="3269"/>
                </a:lnTo>
                <a:lnTo>
                  <a:pt x="1616" y="3271"/>
                </a:lnTo>
                <a:lnTo>
                  <a:pt x="1581" y="3264"/>
                </a:lnTo>
                <a:lnTo>
                  <a:pt x="1578" y="3238"/>
                </a:lnTo>
                <a:lnTo>
                  <a:pt x="1593" y="3233"/>
                </a:lnTo>
                <a:lnTo>
                  <a:pt x="1606" y="3228"/>
                </a:lnTo>
                <a:lnTo>
                  <a:pt x="1621" y="3224"/>
                </a:lnTo>
                <a:lnTo>
                  <a:pt x="1642" y="3222"/>
                </a:lnTo>
                <a:close/>
                <a:moveTo>
                  <a:pt x="1689" y="3217"/>
                </a:moveTo>
                <a:lnTo>
                  <a:pt x="1728" y="3217"/>
                </a:lnTo>
                <a:lnTo>
                  <a:pt x="1730" y="3228"/>
                </a:lnTo>
                <a:lnTo>
                  <a:pt x="1733" y="3236"/>
                </a:lnTo>
                <a:lnTo>
                  <a:pt x="1735" y="3248"/>
                </a:lnTo>
                <a:lnTo>
                  <a:pt x="1716" y="3254"/>
                </a:lnTo>
                <a:lnTo>
                  <a:pt x="1702" y="3261"/>
                </a:lnTo>
                <a:lnTo>
                  <a:pt x="1688" y="3268"/>
                </a:lnTo>
                <a:lnTo>
                  <a:pt x="1670" y="3273"/>
                </a:lnTo>
                <a:lnTo>
                  <a:pt x="1651" y="3275"/>
                </a:lnTo>
                <a:lnTo>
                  <a:pt x="1649" y="3271"/>
                </a:lnTo>
                <a:lnTo>
                  <a:pt x="1648" y="3269"/>
                </a:lnTo>
                <a:lnTo>
                  <a:pt x="1648" y="3266"/>
                </a:lnTo>
                <a:lnTo>
                  <a:pt x="1646" y="3261"/>
                </a:lnTo>
                <a:lnTo>
                  <a:pt x="1651" y="3255"/>
                </a:lnTo>
                <a:lnTo>
                  <a:pt x="1655" y="3250"/>
                </a:lnTo>
                <a:lnTo>
                  <a:pt x="1656" y="3245"/>
                </a:lnTo>
                <a:lnTo>
                  <a:pt x="1658" y="3240"/>
                </a:lnTo>
                <a:lnTo>
                  <a:pt x="1661" y="3233"/>
                </a:lnTo>
                <a:lnTo>
                  <a:pt x="1665" y="3229"/>
                </a:lnTo>
                <a:lnTo>
                  <a:pt x="1670" y="3228"/>
                </a:lnTo>
                <a:lnTo>
                  <a:pt x="1675" y="3226"/>
                </a:lnTo>
                <a:lnTo>
                  <a:pt x="1681" y="3222"/>
                </a:lnTo>
                <a:lnTo>
                  <a:pt x="1684" y="3221"/>
                </a:lnTo>
                <a:lnTo>
                  <a:pt x="1689" y="3217"/>
                </a:lnTo>
                <a:close/>
                <a:moveTo>
                  <a:pt x="1248" y="2761"/>
                </a:moveTo>
                <a:lnTo>
                  <a:pt x="1267" y="2761"/>
                </a:lnTo>
                <a:lnTo>
                  <a:pt x="1271" y="2772"/>
                </a:lnTo>
                <a:lnTo>
                  <a:pt x="1276" y="2782"/>
                </a:lnTo>
                <a:lnTo>
                  <a:pt x="1277" y="2795"/>
                </a:lnTo>
                <a:lnTo>
                  <a:pt x="1277" y="2810"/>
                </a:lnTo>
                <a:lnTo>
                  <a:pt x="1255" y="2814"/>
                </a:lnTo>
                <a:lnTo>
                  <a:pt x="1251" y="2800"/>
                </a:lnTo>
                <a:lnTo>
                  <a:pt x="1250" y="2788"/>
                </a:lnTo>
                <a:lnTo>
                  <a:pt x="1246" y="2775"/>
                </a:lnTo>
                <a:lnTo>
                  <a:pt x="1248" y="2761"/>
                </a:lnTo>
                <a:close/>
                <a:moveTo>
                  <a:pt x="1635" y="622"/>
                </a:moveTo>
                <a:lnTo>
                  <a:pt x="1635" y="634"/>
                </a:lnTo>
                <a:lnTo>
                  <a:pt x="1665" y="643"/>
                </a:lnTo>
                <a:lnTo>
                  <a:pt x="1696" y="653"/>
                </a:lnTo>
                <a:lnTo>
                  <a:pt x="1696" y="676"/>
                </a:lnTo>
                <a:lnTo>
                  <a:pt x="1688" y="688"/>
                </a:lnTo>
                <a:lnTo>
                  <a:pt x="1682" y="700"/>
                </a:lnTo>
                <a:lnTo>
                  <a:pt x="1674" y="711"/>
                </a:lnTo>
                <a:lnTo>
                  <a:pt x="1661" y="718"/>
                </a:lnTo>
                <a:lnTo>
                  <a:pt x="1649" y="721"/>
                </a:lnTo>
                <a:lnTo>
                  <a:pt x="1634" y="719"/>
                </a:lnTo>
                <a:lnTo>
                  <a:pt x="1618" y="716"/>
                </a:lnTo>
                <a:lnTo>
                  <a:pt x="1602" y="711"/>
                </a:lnTo>
                <a:lnTo>
                  <a:pt x="1588" y="707"/>
                </a:lnTo>
                <a:lnTo>
                  <a:pt x="1588" y="679"/>
                </a:lnTo>
                <a:lnTo>
                  <a:pt x="1586" y="672"/>
                </a:lnTo>
                <a:lnTo>
                  <a:pt x="1585" y="660"/>
                </a:lnTo>
                <a:lnTo>
                  <a:pt x="1585" y="649"/>
                </a:lnTo>
                <a:lnTo>
                  <a:pt x="1604" y="649"/>
                </a:lnTo>
                <a:lnTo>
                  <a:pt x="1607" y="637"/>
                </a:lnTo>
                <a:lnTo>
                  <a:pt x="1613" y="630"/>
                </a:lnTo>
                <a:lnTo>
                  <a:pt x="1621" y="625"/>
                </a:lnTo>
                <a:lnTo>
                  <a:pt x="1635" y="622"/>
                </a:lnTo>
                <a:close/>
                <a:moveTo>
                  <a:pt x="1075" y="89"/>
                </a:moveTo>
                <a:lnTo>
                  <a:pt x="1073" y="100"/>
                </a:lnTo>
                <a:lnTo>
                  <a:pt x="1070" y="114"/>
                </a:lnTo>
                <a:lnTo>
                  <a:pt x="1066" y="124"/>
                </a:lnTo>
                <a:lnTo>
                  <a:pt x="1059" y="131"/>
                </a:lnTo>
                <a:lnTo>
                  <a:pt x="1051" y="128"/>
                </a:lnTo>
                <a:lnTo>
                  <a:pt x="1040" y="126"/>
                </a:lnTo>
                <a:lnTo>
                  <a:pt x="1028" y="126"/>
                </a:lnTo>
                <a:lnTo>
                  <a:pt x="1024" y="119"/>
                </a:lnTo>
                <a:lnTo>
                  <a:pt x="1047" y="119"/>
                </a:lnTo>
                <a:lnTo>
                  <a:pt x="1047" y="112"/>
                </a:lnTo>
                <a:lnTo>
                  <a:pt x="1047" y="107"/>
                </a:lnTo>
                <a:lnTo>
                  <a:pt x="1045" y="101"/>
                </a:lnTo>
                <a:lnTo>
                  <a:pt x="1045" y="98"/>
                </a:lnTo>
                <a:lnTo>
                  <a:pt x="1044" y="93"/>
                </a:lnTo>
                <a:lnTo>
                  <a:pt x="1075" y="89"/>
                </a:lnTo>
                <a:close/>
                <a:moveTo>
                  <a:pt x="925" y="68"/>
                </a:moveTo>
                <a:lnTo>
                  <a:pt x="925" y="89"/>
                </a:lnTo>
                <a:lnTo>
                  <a:pt x="897" y="89"/>
                </a:lnTo>
                <a:lnTo>
                  <a:pt x="897" y="80"/>
                </a:lnTo>
                <a:lnTo>
                  <a:pt x="904" y="77"/>
                </a:lnTo>
                <a:lnTo>
                  <a:pt x="909" y="73"/>
                </a:lnTo>
                <a:lnTo>
                  <a:pt x="916" y="72"/>
                </a:lnTo>
                <a:lnTo>
                  <a:pt x="925" y="68"/>
                </a:lnTo>
                <a:close/>
                <a:moveTo>
                  <a:pt x="527" y="0"/>
                </a:moveTo>
                <a:lnTo>
                  <a:pt x="543" y="2"/>
                </a:lnTo>
                <a:lnTo>
                  <a:pt x="557" y="4"/>
                </a:lnTo>
                <a:lnTo>
                  <a:pt x="557" y="12"/>
                </a:lnTo>
                <a:lnTo>
                  <a:pt x="558" y="16"/>
                </a:lnTo>
                <a:lnTo>
                  <a:pt x="558" y="19"/>
                </a:lnTo>
                <a:lnTo>
                  <a:pt x="560" y="25"/>
                </a:lnTo>
                <a:lnTo>
                  <a:pt x="560" y="32"/>
                </a:lnTo>
                <a:lnTo>
                  <a:pt x="539" y="37"/>
                </a:lnTo>
                <a:lnTo>
                  <a:pt x="509" y="39"/>
                </a:lnTo>
                <a:lnTo>
                  <a:pt x="515" y="54"/>
                </a:lnTo>
                <a:lnTo>
                  <a:pt x="520" y="72"/>
                </a:lnTo>
                <a:lnTo>
                  <a:pt x="523" y="89"/>
                </a:lnTo>
                <a:lnTo>
                  <a:pt x="522" y="107"/>
                </a:lnTo>
                <a:lnTo>
                  <a:pt x="516" y="117"/>
                </a:lnTo>
                <a:lnTo>
                  <a:pt x="509" y="124"/>
                </a:lnTo>
                <a:lnTo>
                  <a:pt x="503" y="131"/>
                </a:lnTo>
                <a:lnTo>
                  <a:pt x="499" y="142"/>
                </a:lnTo>
                <a:lnTo>
                  <a:pt x="503" y="147"/>
                </a:lnTo>
                <a:lnTo>
                  <a:pt x="506" y="150"/>
                </a:lnTo>
                <a:lnTo>
                  <a:pt x="509" y="156"/>
                </a:lnTo>
                <a:lnTo>
                  <a:pt x="511" y="159"/>
                </a:lnTo>
                <a:lnTo>
                  <a:pt x="515" y="163"/>
                </a:lnTo>
                <a:lnTo>
                  <a:pt x="520" y="166"/>
                </a:lnTo>
                <a:lnTo>
                  <a:pt x="525" y="169"/>
                </a:lnTo>
                <a:lnTo>
                  <a:pt x="527" y="169"/>
                </a:lnTo>
                <a:lnTo>
                  <a:pt x="527" y="169"/>
                </a:lnTo>
                <a:lnTo>
                  <a:pt x="527" y="171"/>
                </a:lnTo>
                <a:lnTo>
                  <a:pt x="529" y="169"/>
                </a:lnTo>
                <a:lnTo>
                  <a:pt x="529" y="169"/>
                </a:lnTo>
                <a:lnTo>
                  <a:pt x="536" y="164"/>
                </a:lnTo>
                <a:lnTo>
                  <a:pt x="539" y="157"/>
                </a:lnTo>
                <a:lnTo>
                  <a:pt x="543" y="152"/>
                </a:lnTo>
                <a:lnTo>
                  <a:pt x="548" y="147"/>
                </a:lnTo>
                <a:lnTo>
                  <a:pt x="546" y="133"/>
                </a:lnTo>
                <a:lnTo>
                  <a:pt x="541" y="117"/>
                </a:lnTo>
                <a:lnTo>
                  <a:pt x="536" y="101"/>
                </a:lnTo>
                <a:lnTo>
                  <a:pt x="534" y="87"/>
                </a:lnTo>
                <a:lnTo>
                  <a:pt x="537" y="77"/>
                </a:lnTo>
                <a:lnTo>
                  <a:pt x="550" y="68"/>
                </a:lnTo>
                <a:lnTo>
                  <a:pt x="567" y="63"/>
                </a:lnTo>
                <a:lnTo>
                  <a:pt x="585" y="60"/>
                </a:lnTo>
                <a:lnTo>
                  <a:pt x="600" y="54"/>
                </a:lnTo>
                <a:lnTo>
                  <a:pt x="614" y="46"/>
                </a:lnTo>
                <a:lnTo>
                  <a:pt x="607" y="44"/>
                </a:lnTo>
                <a:lnTo>
                  <a:pt x="604" y="42"/>
                </a:lnTo>
                <a:lnTo>
                  <a:pt x="600" y="40"/>
                </a:lnTo>
                <a:lnTo>
                  <a:pt x="599" y="37"/>
                </a:lnTo>
                <a:lnTo>
                  <a:pt x="597" y="33"/>
                </a:lnTo>
                <a:lnTo>
                  <a:pt x="595" y="26"/>
                </a:lnTo>
                <a:lnTo>
                  <a:pt x="595" y="19"/>
                </a:lnTo>
                <a:lnTo>
                  <a:pt x="597" y="18"/>
                </a:lnTo>
                <a:lnTo>
                  <a:pt x="599" y="16"/>
                </a:lnTo>
                <a:lnTo>
                  <a:pt x="600" y="14"/>
                </a:lnTo>
                <a:lnTo>
                  <a:pt x="602" y="12"/>
                </a:lnTo>
                <a:lnTo>
                  <a:pt x="621" y="16"/>
                </a:lnTo>
                <a:lnTo>
                  <a:pt x="625" y="46"/>
                </a:lnTo>
                <a:lnTo>
                  <a:pt x="649" y="47"/>
                </a:lnTo>
                <a:lnTo>
                  <a:pt x="672" y="51"/>
                </a:lnTo>
                <a:lnTo>
                  <a:pt x="691" y="58"/>
                </a:lnTo>
                <a:lnTo>
                  <a:pt x="696" y="75"/>
                </a:lnTo>
                <a:lnTo>
                  <a:pt x="700" y="87"/>
                </a:lnTo>
                <a:lnTo>
                  <a:pt x="707" y="96"/>
                </a:lnTo>
                <a:lnTo>
                  <a:pt x="715" y="100"/>
                </a:lnTo>
                <a:lnTo>
                  <a:pt x="731" y="101"/>
                </a:lnTo>
                <a:lnTo>
                  <a:pt x="756" y="100"/>
                </a:lnTo>
                <a:lnTo>
                  <a:pt x="770" y="93"/>
                </a:lnTo>
                <a:lnTo>
                  <a:pt x="784" y="93"/>
                </a:lnTo>
                <a:lnTo>
                  <a:pt x="801" y="98"/>
                </a:lnTo>
                <a:lnTo>
                  <a:pt x="818" y="107"/>
                </a:lnTo>
                <a:lnTo>
                  <a:pt x="836" y="115"/>
                </a:lnTo>
                <a:lnTo>
                  <a:pt x="852" y="122"/>
                </a:lnTo>
                <a:lnTo>
                  <a:pt x="867" y="126"/>
                </a:lnTo>
                <a:lnTo>
                  <a:pt x="893" y="108"/>
                </a:lnTo>
                <a:lnTo>
                  <a:pt x="925" y="98"/>
                </a:lnTo>
                <a:lnTo>
                  <a:pt x="963" y="93"/>
                </a:lnTo>
                <a:lnTo>
                  <a:pt x="1009" y="93"/>
                </a:lnTo>
                <a:lnTo>
                  <a:pt x="1009" y="100"/>
                </a:lnTo>
                <a:lnTo>
                  <a:pt x="996" y="100"/>
                </a:lnTo>
                <a:lnTo>
                  <a:pt x="986" y="101"/>
                </a:lnTo>
                <a:lnTo>
                  <a:pt x="979" y="107"/>
                </a:lnTo>
                <a:lnTo>
                  <a:pt x="986" y="114"/>
                </a:lnTo>
                <a:lnTo>
                  <a:pt x="991" y="121"/>
                </a:lnTo>
                <a:lnTo>
                  <a:pt x="996" y="128"/>
                </a:lnTo>
                <a:lnTo>
                  <a:pt x="1003" y="131"/>
                </a:lnTo>
                <a:lnTo>
                  <a:pt x="1017" y="135"/>
                </a:lnTo>
                <a:lnTo>
                  <a:pt x="1026" y="142"/>
                </a:lnTo>
                <a:lnTo>
                  <a:pt x="1037" y="142"/>
                </a:lnTo>
                <a:lnTo>
                  <a:pt x="1049" y="142"/>
                </a:lnTo>
                <a:lnTo>
                  <a:pt x="1063" y="147"/>
                </a:lnTo>
                <a:lnTo>
                  <a:pt x="1066" y="149"/>
                </a:lnTo>
                <a:lnTo>
                  <a:pt x="1070" y="154"/>
                </a:lnTo>
                <a:lnTo>
                  <a:pt x="1073" y="157"/>
                </a:lnTo>
                <a:lnTo>
                  <a:pt x="1079" y="161"/>
                </a:lnTo>
                <a:lnTo>
                  <a:pt x="1079" y="166"/>
                </a:lnTo>
                <a:lnTo>
                  <a:pt x="1075" y="166"/>
                </a:lnTo>
                <a:lnTo>
                  <a:pt x="1065" y="182"/>
                </a:lnTo>
                <a:lnTo>
                  <a:pt x="1052" y="196"/>
                </a:lnTo>
                <a:lnTo>
                  <a:pt x="1040" y="211"/>
                </a:lnTo>
                <a:lnTo>
                  <a:pt x="1051" y="211"/>
                </a:lnTo>
                <a:lnTo>
                  <a:pt x="1068" y="203"/>
                </a:lnTo>
                <a:lnTo>
                  <a:pt x="1087" y="199"/>
                </a:lnTo>
                <a:lnTo>
                  <a:pt x="1106" y="201"/>
                </a:lnTo>
                <a:lnTo>
                  <a:pt x="1127" y="206"/>
                </a:lnTo>
                <a:lnTo>
                  <a:pt x="1148" y="215"/>
                </a:lnTo>
                <a:lnTo>
                  <a:pt x="1166" y="225"/>
                </a:lnTo>
                <a:lnTo>
                  <a:pt x="1178" y="238"/>
                </a:lnTo>
                <a:lnTo>
                  <a:pt x="1185" y="250"/>
                </a:lnTo>
                <a:lnTo>
                  <a:pt x="1192" y="264"/>
                </a:lnTo>
                <a:lnTo>
                  <a:pt x="1190" y="278"/>
                </a:lnTo>
                <a:lnTo>
                  <a:pt x="1185" y="292"/>
                </a:lnTo>
                <a:lnTo>
                  <a:pt x="1199" y="292"/>
                </a:lnTo>
                <a:lnTo>
                  <a:pt x="1213" y="292"/>
                </a:lnTo>
                <a:lnTo>
                  <a:pt x="1223" y="293"/>
                </a:lnTo>
                <a:lnTo>
                  <a:pt x="1232" y="300"/>
                </a:lnTo>
                <a:lnTo>
                  <a:pt x="1234" y="302"/>
                </a:lnTo>
                <a:lnTo>
                  <a:pt x="1234" y="304"/>
                </a:lnTo>
                <a:lnTo>
                  <a:pt x="1234" y="306"/>
                </a:lnTo>
                <a:lnTo>
                  <a:pt x="1236" y="307"/>
                </a:lnTo>
                <a:lnTo>
                  <a:pt x="1236" y="311"/>
                </a:lnTo>
                <a:lnTo>
                  <a:pt x="1251" y="311"/>
                </a:lnTo>
                <a:lnTo>
                  <a:pt x="1251" y="321"/>
                </a:lnTo>
                <a:lnTo>
                  <a:pt x="1251" y="332"/>
                </a:lnTo>
                <a:lnTo>
                  <a:pt x="1255" y="342"/>
                </a:lnTo>
                <a:lnTo>
                  <a:pt x="1264" y="334"/>
                </a:lnTo>
                <a:lnTo>
                  <a:pt x="1274" y="332"/>
                </a:lnTo>
                <a:lnTo>
                  <a:pt x="1284" y="335"/>
                </a:lnTo>
                <a:lnTo>
                  <a:pt x="1297" y="337"/>
                </a:lnTo>
                <a:lnTo>
                  <a:pt x="1312" y="337"/>
                </a:lnTo>
                <a:lnTo>
                  <a:pt x="1333" y="335"/>
                </a:lnTo>
                <a:lnTo>
                  <a:pt x="1360" y="334"/>
                </a:lnTo>
                <a:lnTo>
                  <a:pt x="1386" y="332"/>
                </a:lnTo>
                <a:lnTo>
                  <a:pt x="1412" y="334"/>
                </a:lnTo>
                <a:lnTo>
                  <a:pt x="1435" y="337"/>
                </a:lnTo>
                <a:lnTo>
                  <a:pt x="1454" y="346"/>
                </a:lnTo>
                <a:lnTo>
                  <a:pt x="1469" y="356"/>
                </a:lnTo>
                <a:lnTo>
                  <a:pt x="1483" y="367"/>
                </a:lnTo>
                <a:lnTo>
                  <a:pt x="1499" y="377"/>
                </a:lnTo>
                <a:lnTo>
                  <a:pt x="1517" y="384"/>
                </a:lnTo>
                <a:lnTo>
                  <a:pt x="1517" y="395"/>
                </a:lnTo>
                <a:lnTo>
                  <a:pt x="1531" y="395"/>
                </a:lnTo>
                <a:lnTo>
                  <a:pt x="1532" y="407"/>
                </a:lnTo>
                <a:lnTo>
                  <a:pt x="1534" y="416"/>
                </a:lnTo>
                <a:lnTo>
                  <a:pt x="1531" y="426"/>
                </a:lnTo>
                <a:lnTo>
                  <a:pt x="1536" y="426"/>
                </a:lnTo>
                <a:lnTo>
                  <a:pt x="1538" y="424"/>
                </a:lnTo>
                <a:lnTo>
                  <a:pt x="1539" y="423"/>
                </a:lnTo>
                <a:lnTo>
                  <a:pt x="1539" y="423"/>
                </a:lnTo>
                <a:lnTo>
                  <a:pt x="1539" y="423"/>
                </a:lnTo>
                <a:lnTo>
                  <a:pt x="1541" y="423"/>
                </a:lnTo>
                <a:lnTo>
                  <a:pt x="1543" y="423"/>
                </a:lnTo>
                <a:lnTo>
                  <a:pt x="1553" y="437"/>
                </a:lnTo>
                <a:lnTo>
                  <a:pt x="1559" y="454"/>
                </a:lnTo>
                <a:lnTo>
                  <a:pt x="1562" y="475"/>
                </a:lnTo>
                <a:lnTo>
                  <a:pt x="1565" y="494"/>
                </a:lnTo>
                <a:lnTo>
                  <a:pt x="1571" y="513"/>
                </a:lnTo>
                <a:lnTo>
                  <a:pt x="1581" y="526"/>
                </a:lnTo>
                <a:lnTo>
                  <a:pt x="1583" y="527"/>
                </a:lnTo>
                <a:lnTo>
                  <a:pt x="1585" y="527"/>
                </a:lnTo>
                <a:lnTo>
                  <a:pt x="1585" y="527"/>
                </a:lnTo>
                <a:lnTo>
                  <a:pt x="1586" y="527"/>
                </a:lnTo>
                <a:lnTo>
                  <a:pt x="1588" y="527"/>
                </a:lnTo>
                <a:lnTo>
                  <a:pt x="1593" y="526"/>
                </a:lnTo>
                <a:lnTo>
                  <a:pt x="1593" y="533"/>
                </a:lnTo>
                <a:lnTo>
                  <a:pt x="1593" y="536"/>
                </a:lnTo>
                <a:lnTo>
                  <a:pt x="1595" y="540"/>
                </a:lnTo>
                <a:lnTo>
                  <a:pt x="1597" y="541"/>
                </a:lnTo>
                <a:lnTo>
                  <a:pt x="1600" y="543"/>
                </a:lnTo>
                <a:lnTo>
                  <a:pt x="1604" y="545"/>
                </a:lnTo>
                <a:lnTo>
                  <a:pt x="1606" y="547"/>
                </a:lnTo>
                <a:lnTo>
                  <a:pt x="1607" y="548"/>
                </a:lnTo>
                <a:lnTo>
                  <a:pt x="1609" y="548"/>
                </a:lnTo>
                <a:lnTo>
                  <a:pt x="1613" y="548"/>
                </a:lnTo>
                <a:lnTo>
                  <a:pt x="1616" y="550"/>
                </a:lnTo>
                <a:lnTo>
                  <a:pt x="1618" y="571"/>
                </a:lnTo>
                <a:lnTo>
                  <a:pt x="1614" y="588"/>
                </a:lnTo>
                <a:lnTo>
                  <a:pt x="1607" y="608"/>
                </a:lnTo>
                <a:lnTo>
                  <a:pt x="1604" y="606"/>
                </a:lnTo>
                <a:lnTo>
                  <a:pt x="1602" y="604"/>
                </a:lnTo>
                <a:lnTo>
                  <a:pt x="1599" y="604"/>
                </a:lnTo>
                <a:lnTo>
                  <a:pt x="1593" y="602"/>
                </a:lnTo>
                <a:lnTo>
                  <a:pt x="1576" y="623"/>
                </a:lnTo>
                <a:lnTo>
                  <a:pt x="1560" y="644"/>
                </a:lnTo>
                <a:lnTo>
                  <a:pt x="1546" y="669"/>
                </a:lnTo>
                <a:lnTo>
                  <a:pt x="1553" y="670"/>
                </a:lnTo>
                <a:lnTo>
                  <a:pt x="1559" y="670"/>
                </a:lnTo>
                <a:lnTo>
                  <a:pt x="1564" y="674"/>
                </a:lnTo>
                <a:lnTo>
                  <a:pt x="1567" y="677"/>
                </a:lnTo>
                <a:lnTo>
                  <a:pt x="1569" y="684"/>
                </a:lnTo>
                <a:lnTo>
                  <a:pt x="1572" y="693"/>
                </a:lnTo>
                <a:lnTo>
                  <a:pt x="1574" y="702"/>
                </a:lnTo>
                <a:lnTo>
                  <a:pt x="1576" y="711"/>
                </a:lnTo>
                <a:lnTo>
                  <a:pt x="1581" y="718"/>
                </a:lnTo>
                <a:lnTo>
                  <a:pt x="1602" y="730"/>
                </a:lnTo>
                <a:lnTo>
                  <a:pt x="1628" y="735"/>
                </a:lnTo>
                <a:lnTo>
                  <a:pt x="1658" y="737"/>
                </a:lnTo>
                <a:lnTo>
                  <a:pt x="1663" y="733"/>
                </a:lnTo>
                <a:lnTo>
                  <a:pt x="1668" y="732"/>
                </a:lnTo>
                <a:lnTo>
                  <a:pt x="1675" y="730"/>
                </a:lnTo>
                <a:lnTo>
                  <a:pt x="1681" y="726"/>
                </a:lnTo>
                <a:lnTo>
                  <a:pt x="1691" y="716"/>
                </a:lnTo>
                <a:lnTo>
                  <a:pt x="1698" y="704"/>
                </a:lnTo>
                <a:lnTo>
                  <a:pt x="1705" y="693"/>
                </a:lnTo>
                <a:lnTo>
                  <a:pt x="1716" y="684"/>
                </a:lnTo>
                <a:lnTo>
                  <a:pt x="1730" y="677"/>
                </a:lnTo>
                <a:lnTo>
                  <a:pt x="1749" y="677"/>
                </a:lnTo>
                <a:lnTo>
                  <a:pt x="1773" y="681"/>
                </a:lnTo>
                <a:lnTo>
                  <a:pt x="1798" y="686"/>
                </a:lnTo>
                <a:lnTo>
                  <a:pt x="1824" y="695"/>
                </a:lnTo>
                <a:lnTo>
                  <a:pt x="1847" y="705"/>
                </a:lnTo>
                <a:lnTo>
                  <a:pt x="1869" y="714"/>
                </a:lnTo>
                <a:lnTo>
                  <a:pt x="1885" y="725"/>
                </a:lnTo>
                <a:lnTo>
                  <a:pt x="1895" y="733"/>
                </a:lnTo>
                <a:lnTo>
                  <a:pt x="1908" y="765"/>
                </a:lnTo>
                <a:lnTo>
                  <a:pt x="1920" y="761"/>
                </a:lnTo>
                <a:lnTo>
                  <a:pt x="1920" y="768"/>
                </a:lnTo>
                <a:lnTo>
                  <a:pt x="1923" y="772"/>
                </a:lnTo>
                <a:lnTo>
                  <a:pt x="1958" y="761"/>
                </a:lnTo>
                <a:lnTo>
                  <a:pt x="1974" y="766"/>
                </a:lnTo>
                <a:lnTo>
                  <a:pt x="1991" y="777"/>
                </a:lnTo>
                <a:lnTo>
                  <a:pt x="2007" y="784"/>
                </a:lnTo>
                <a:lnTo>
                  <a:pt x="2045" y="779"/>
                </a:lnTo>
                <a:lnTo>
                  <a:pt x="2058" y="787"/>
                </a:lnTo>
                <a:lnTo>
                  <a:pt x="2080" y="789"/>
                </a:lnTo>
                <a:lnTo>
                  <a:pt x="2103" y="786"/>
                </a:lnTo>
                <a:lnTo>
                  <a:pt x="2124" y="784"/>
                </a:lnTo>
                <a:lnTo>
                  <a:pt x="2145" y="787"/>
                </a:lnTo>
                <a:lnTo>
                  <a:pt x="2173" y="801"/>
                </a:lnTo>
                <a:lnTo>
                  <a:pt x="2197" y="821"/>
                </a:lnTo>
                <a:lnTo>
                  <a:pt x="2220" y="840"/>
                </a:lnTo>
                <a:lnTo>
                  <a:pt x="2243" y="859"/>
                </a:lnTo>
                <a:lnTo>
                  <a:pt x="2269" y="876"/>
                </a:lnTo>
                <a:lnTo>
                  <a:pt x="2283" y="880"/>
                </a:lnTo>
                <a:lnTo>
                  <a:pt x="2302" y="883"/>
                </a:lnTo>
                <a:lnTo>
                  <a:pt x="2327" y="887"/>
                </a:lnTo>
                <a:lnTo>
                  <a:pt x="2349" y="892"/>
                </a:lnTo>
                <a:lnTo>
                  <a:pt x="2367" y="897"/>
                </a:lnTo>
                <a:lnTo>
                  <a:pt x="2375" y="903"/>
                </a:lnTo>
                <a:lnTo>
                  <a:pt x="2382" y="918"/>
                </a:lnTo>
                <a:lnTo>
                  <a:pt x="2386" y="936"/>
                </a:lnTo>
                <a:lnTo>
                  <a:pt x="2391" y="953"/>
                </a:lnTo>
                <a:lnTo>
                  <a:pt x="2403" y="988"/>
                </a:lnTo>
                <a:lnTo>
                  <a:pt x="2407" y="1021"/>
                </a:lnTo>
                <a:lnTo>
                  <a:pt x="2405" y="1051"/>
                </a:lnTo>
                <a:lnTo>
                  <a:pt x="2396" y="1079"/>
                </a:lnTo>
                <a:lnTo>
                  <a:pt x="2384" y="1105"/>
                </a:lnTo>
                <a:lnTo>
                  <a:pt x="2368" y="1129"/>
                </a:lnTo>
                <a:lnTo>
                  <a:pt x="2349" y="1156"/>
                </a:lnTo>
                <a:lnTo>
                  <a:pt x="2292" y="1194"/>
                </a:lnTo>
                <a:lnTo>
                  <a:pt x="2281" y="1215"/>
                </a:lnTo>
                <a:lnTo>
                  <a:pt x="2272" y="1236"/>
                </a:lnTo>
                <a:lnTo>
                  <a:pt x="2265" y="1259"/>
                </a:lnTo>
                <a:lnTo>
                  <a:pt x="2257" y="1273"/>
                </a:lnTo>
                <a:lnTo>
                  <a:pt x="2246" y="1285"/>
                </a:lnTo>
                <a:lnTo>
                  <a:pt x="2237" y="1299"/>
                </a:lnTo>
                <a:lnTo>
                  <a:pt x="2218" y="1302"/>
                </a:lnTo>
                <a:lnTo>
                  <a:pt x="2215" y="1283"/>
                </a:lnTo>
                <a:lnTo>
                  <a:pt x="2208" y="1283"/>
                </a:lnTo>
                <a:lnTo>
                  <a:pt x="2208" y="1321"/>
                </a:lnTo>
                <a:lnTo>
                  <a:pt x="2199" y="1339"/>
                </a:lnTo>
                <a:lnTo>
                  <a:pt x="2197" y="1360"/>
                </a:lnTo>
                <a:lnTo>
                  <a:pt x="2201" y="1383"/>
                </a:lnTo>
                <a:lnTo>
                  <a:pt x="2204" y="1404"/>
                </a:lnTo>
                <a:lnTo>
                  <a:pt x="2211" y="1424"/>
                </a:lnTo>
                <a:lnTo>
                  <a:pt x="2215" y="1440"/>
                </a:lnTo>
                <a:lnTo>
                  <a:pt x="2215" y="1454"/>
                </a:lnTo>
                <a:lnTo>
                  <a:pt x="2211" y="1466"/>
                </a:lnTo>
                <a:lnTo>
                  <a:pt x="2206" y="1477"/>
                </a:lnTo>
                <a:lnTo>
                  <a:pt x="2203" y="1486"/>
                </a:lnTo>
                <a:lnTo>
                  <a:pt x="2208" y="1552"/>
                </a:lnTo>
                <a:lnTo>
                  <a:pt x="2196" y="1557"/>
                </a:lnTo>
                <a:lnTo>
                  <a:pt x="2187" y="1564"/>
                </a:lnTo>
                <a:lnTo>
                  <a:pt x="2182" y="1573"/>
                </a:lnTo>
                <a:lnTo>
                  <a:pt x="2180" y="1590"/>
                </a:lnTo>
                <a:lnTo>
                  <a:pt x="2189" y="1606"/>
                </a:lnTo>
                <a:lnTo>
                  <a:pt x="2192" y="1625"/>
                </a:lnTo>
                <a:lnTo>
                  <a:pt x="2180" y="1637"/>
                </a:lnTo>
                <a:lnTo>
                  <a:pt x="2176" y="1650"/>
                </a:lnTo>
                <a:lnTo>
                  <a:pt x="2171" y="1662"/>
                </a:lnTo>
                <a:lnTo>
                  <a:pt x="2164" y="1678"/>
                </a:lnTo>
                <a:lnTo>
                  <a:pt x="2157" y="1688"/>
                </a:lnTo>
                <a:lnTo>
                  <a:pt x="2152" y="1695"/>
                </a:lnTo>
                <a:lnTo>
                  <a:pt x="2145" y="1700"/>
                </a:lnTo>
                <a:lnTo>
                  <a:pt x="2141" y="1704"/>
                </a:lnTo>
                <a:lnTo>
                  <a:pt x="2138" y="1709"/>
                </a:lnTo>
                <a:lnTo>
                  <a:pt x="2136" y="1719"/>
                </a:lnTo>
                <a:lnTo>
                  <a:pt x="2136" y="1733"/>
                </a:lnTo>
                <a:lnTo>
                  <a:pt x="2138" y="1754"/>
                </a:lnTo>
                <a:lnTo>
                  <a:pt x="2112" y="1768"/>
                </a:lnTo>
                <a:lnTo>
                  <a:pt x="2087" y="1782"/>
                </a:lnTo>
                <a:lnTo>
                  <a:pt x="2091" y="1786"/>
                </a:lnTo>
                <a:lnTo>
                  <a:pt x="2093" y="1789"/>
                </a:lnTo>
                <a:lnTo>
                  <a:pt x="2093" y="1791"/>
                </a:lnTo>
                <a:lnTo>
                  <a:pt x="2093" y="1795"/>
                </a:lnTo>
                <a:lnTo>
                  <a:pt x="2093" y="1796"/>
                </a:lnTo>
                <a:lnTo>
                  <a:pt x="2075" y="1805"/>
                </a:lnTo>
                <a:lnTo>
                  <a:pt x="2058" y="1803"/>
                </a:lnTo>
                <a:lnTo>
                  <a:pt x="2040" y="1800"/>
                </a:lnTo>
                <a:lnTo>
                  <a:pt x="2026" y="1793"/>
                </a:lnTo>
                <a:lnTo>
                  <a:pt x="2018" y="1800"/>
                </a:lnTo>
                <a:lnTo>
                  <a:pt x="2004" y="1803"/>
                </a:lnTo>
                <a:lnTo>
                  <a:pt x="1988" y="1805"/>
                </a:lnTo>
                <a:lnTo>
                  <a:pt x="1972" y="1807"/>
                </a:lnTo>
                <a:lnTo>
                  <a:pt x="1958" y="1808"/>
                </a:lnTo>
                <a:lnTo>
                  <a:pt x="1955" y="1815"/>
                </a:lnTo>
                <a:lnTo>
                  <a:pt x="1948" y="1824"/>
                </a:lnTo>
                <a:lnTo>
                  <a:pt x="1939" y="1835"/>
                </a:lnTo>
                <a:lnTo>
                  <a:pt x="1930" y="1842"/>
                </a:lnTo>
                <a:lnTo>
                  <a:pt x="1923" y="1847"/>
                </a:lnTo>
                <a:lnTo>
                  <a:pt x="1892" y="1843"/>
                </a:lnTo>
                <a:lnTo>
                  <a:pt x="1881" y="1849"/>
                </a:lnTo>
                <a:lnTo>
                  <a:pt x="1867" y="1857"/>
                </a:lnTo>
                <a:lnTo>
                  <a:pt x="1850" y="1870"/>
                </a:lnTo>
                <a:lnTo>
                  <a:pt x="1833" y="1882"/>
                </a:lnTo>
                <a:lnTo>
                  <a:pt x="1820" y="1892"/>
                </a:lnTo>
                <a:lnTo>
                  <a:pt x="1812" y="1901"/>
                </a:lnTo>
                <a:lnTo>
                  <a:pt x="1808" y="1901"/>
                </a:lnTo>
                <a:lnTo>
                  <a:pt x="1805" y="1924"/>
                </a:lnTo>
                <a:lnTo>
                  <a:pt x="1801" y="1925"/>
                </a:lnTo>
                <a:lnTo>
                  <a:pt x="1798" y="1927"/>
                </a:lnTo>
                <a:lnTo>
                  <a:pt x="1796" y="1925"/>
                </a:lnTo>
                <a:lnTo>
                  <a:pt x="1794" y="1925"/>
                </a:lnTo>
                <a:lnTo>
                  <a:pt x="1792" y="1924"/>
                </a:lnTo>
                <a:lnTo>
                  <a:pt x="1789" y="1924"/>
                </a:lnTo>
                <a:lnTo>
                  <a:pt x="1787" y="1924"/>
                </a:lnTo>
                <a:lnTo>
                  <a:pt x="1784" y="1927"/>
                </a:lnTo>
                <a:lnTo>
                  <a:pt x="1780" y="1931"/>
                </a:lnTo>
                <a:lnTo>
                  <a:pt x="1785" y="1946"/>
                </a:lnTo>
                <a:lnTo>
                  <a:pt x="1784" y="1964"/>
                </a:lnTo>
                <a:lnTo>
                  <a:pt x="1780" y="1980"/>
                </a:lnTo>
                <a:lnTo>
                  <a:pt x="1780" y="1997"/>
                </a:lnTo>
                <a:lnTo>
                  <a:pt x="1784" y="2000"/>
                </a:lnTo>
                <a:lnTo>
                  <a:pt x="1787" y="2006"/>
                </a:lnTo>
                <a:lnTo>
                  <a:pt x="1791" y="2009"/>
                </a:lnTo>
                <a:lnTo>
                  <a:pt x="1794" y="2013"/>
                </a:lnTo>
                <a:lnTo>
                  <a:pt x="1798" y="2016"/>
                </a:lnTo>
                <a:lnTo>
                  <a:pt x="1799" y="2020"/>
                </a:lnTo>
                <a:lnTo>
                  <a:pt x="1792" y="2089"/>
                </a:lnTo>
                <a:lnTo>
                  <a:pt x="1773" y="2105"/>
                </a:lnTo>
                <a:lnTo>
                  <a:pt x="1757" y="2124"/>
                </a:lnTo>
                <a:lnTo>
                  <a:pt x="1747" y="2147"/>
                </a:lnTo>
                <a:lnTo>
                  <a:pt x="1738" y="2172"/>
                </a:lnTo>
                <a:lnTo>
                  <a:pt x="1728" y="2196"/>
                </a:lnTo>
                <a:lnTo>
                  <a:pt x="1716" y="2220"/>
                </a:lnTo>
                <a:lnTo>
                  <a:pt x="1707" y="2231"/>
                </a:lnTo>
                <a:lnTo>
                  <a:pt x="1695" y="2240"/>
                </a:lnTo>
                <a:lnTo>
                  <a:pt x="1684" y="2250"/>
                </a:lnTo>
                <a:lnTo>
                  <a:pt x="1681" y="2250"/>
                </a:lnTo>
                <a:lnTo>
                  <a:pt x="1681" y="2240"/>
                </a:lnTo>
                <a:lnTo>
                  <a:pt x="1698" y="2222"/>
                </a:lnTo>
                <a:lnTo>
                  <a:pt x="1712" y="2199"/>
                </a:lnTo>
                <a:lnTo>
                  <a:pt x="1719" y="2173"/>
                </a:lnTo>
                <a:lnTo>
                  <a:pt x="1716" y="2173"/>
                </a:lnTo>
                <a:lnTo>
                  <a:pt x="1716" y="2170"/>
                </a:lnTo>
                <a:lnTo>
                  <a:pt x="1709" y="2172"/>
                </a:lnTo>
                <a:lnTo>
                  <a:pt x="1700" y="2173"/>
                </a:lnTo>
                <a:lnTo>
                  <a:pt x="1689" y="2173"/>
                </a:lnTo>
                <a:lnTo>
                  <a:pt x="1688" y="2194"/>
                </a:lnTo>
                <a:lnTo>
                  <a:pt x="1682" y="2206"/>
                </a:lnTo>
                <a:lnTo>
                  <a:pt x="1677" y="2213"/>
                </a:lnTo>
                <a:lnTo>
                  <a:pt x="1670" y="2219"/>
                </a:lnTo>
                <a:lnTo>
                  <a:pt x="1663" y="2222"/>
                </a:lnTo>
                <a:lnTo>
                  <a:pt x="1658" y="2231"/>
                </a:lnTo>
                <a:lnTo>
                  <a:pt x="1655" y="2245"/>
                </a:lnTo>
                <a:lnTo>
                  <a:pt x="1655" y="2262"/>
                </a:lnTo>
                <a:lnTo>
                  <a:pt x="1658" y="2280"/>
                </a:lnTo>
                <a:lnTo>
                  <a:pt x="1658" y="2295"/>
                </a:lnTo>
                <a:lnTo>
                  <a:pt x="1655" y="2308"/>
                </a:lnTo>
                <a:lnTo>
                  <a:pt x="1649" y="2322"/>
                </a:lnTo>
                <a:lnTo>
                  <a:pt x="1642" y="2329"/>
                </a:lnTo>
                <a:lnTo>
                  <a:pt x="1635" y="2332"/>
                </a:lnTo>
                <a:lnTo>
                  <a:pt x="1628" y="2336"/>
                </a:lnTo>
                <a:lnTo>
                  <a:pt x="1620" y="2343"/>
                </a:lnTo>
                <a:lnTo>
                  <a:pt x="1620" y="2343"/>
                </a:lnTo>
                <a:lnTo>
                  <a:pt x="1621" y="2346"/>
                </a:lnTo>
                <a:lnTo>
                  <a:pt x="1623" y="2351"/>
                </a:lnTo>
                <a:lnTo>
                  <a:pt x="1623" y="2357"/>
                </a:lnTo>
                <a:lnTo>
                  <a:pt x="1623" y="2362"/>
                </a:lnTo>
                <a:lnTo>
                  <a:pt x="1625" y="2365"/>
                </a:lnTo>
                <a:lnTo>
                  <a:pt x="1623" y="2369"/>
                </a:lnTo>
                <a:lnTo>
                  <a:pt x="1621" y="2374"/>
                </a:lnTo>
                <a:lnTo>
                  <a:pt x="1618" y="2379"/>
                </a:lnTo>
                <a:lnTo>
                  <a:pt x="1614" y="2384"/>
                </a:lnTo>
                <a:lnTo>
                  <a:pt x="1609" y="2390"/>
                </a:lnTo>
                <a:lnTo>
                  <a:pt x="1606" y="2393"/>
                </a:lnTo>
                <a:lnTo>
                  <a:pt x="1600" y="2397"/>
                </a:lnTo>
                <a:lnTo>
                  <a:pt x="1579" y="2409"/>
                </a:lnTo>
                <a:lnTo>
                  <a:pt x="1555" y="2414"/>
                </a:lnTo>
                <a:lnTo>
                  <a:pt x="1529" y="2414"/>
                </a:lnTo>
                <a:lnTo>
                  <a:pt x="1501" y="2409"/>
                </a:lnTo>
                <a:lnTo>
                  <a:pt x="1471" y="2402"/>
                </a:lnTo>
                <a:lnTo>
                  <a:pt x="1442" y="2393"/>
                </a:lnTo>
                <a:lnTo>
                  <a:pt x="1415" y="2386"/>
                </a:lnTo>
                <a:lnTo>
                  <a:pt x="1389" y="2381"/>
                </a:lnTo>
                <a:lnTo>
                  <a:pt x="1389" y="2384"/>
                </a:lnTo>
                <a:lnTo>
                  <a:pt x="1393" y="2384"/>
                </a:lnTo>
                <a:lnTo>
                  <a:pt x="1393" y="2388"/>
                </a:lnTo>
                <a:lnTo>
                  <a:pt x="1410" y="2393"/>
                </a:lnTo>
                <a:lnTo>
                  <a:pt x="1426" y="2400"/>
                </a:lnTo>
                <a:lnTo>
                  <a:pt x="1442" y="2407"/>
                </a:lnTo>
                <a:lnTo>
                  <a:pt x="1454" y="2418"/>
                </a:lnTo>
                <a:lnTo>
                  <a:pt x="1463" y="2432"/>
                </a:lnTo>
                <a:lnTo>
                  <a:pt x="1464" y="2435"/>
                </a:lnTo>
                <a:lnTo>
                  <a:pt x="1464" y="2440"/>
                </a:lnTo>
                <a:lnTo>
                  <a:pt x="1464" y="2444"/>
                </a:lnTo>
                <a:lnTo>
                  <a:pt x="1463" y="2451"/>
                </a:lnTo>
                <a:lnTo>
                  <a:pt x="1463" y="2458"/>
                </a:lnTo>
                <a:lnTo>
                  <a:pt x="1475" y="2463"/>
                </a:lnTo>
                <a:lnTo>
                  <a:pt x="1489" y="2472"/>
                </a:lnTo>
                <a:lnTo>
                  <a:pt x="1501" y="2482"/>
                </a:lnTo>
                <a:lnTo>
                  <a:pt x="1508" y="2493"/>
                </a:lnTo>
                <a:lnTo>
                  <a:pt x="1503" y="2510"/>
                </a:lnTo>
                <a:lnTo>
                  <a:pt x="1496" y="2533"/>
                </a:lnTo>
                <a:lnTo>
                  <a:pt x="1489" y="2556"/>
                </a:lnTo>
                <a:lnTo>
                  <a:pt x="1478" y="2576"/>
                </a:lnTo>
                <a:lnTo>
                  <a:pt x="1461" y="2589"/>
                </a:lnTo>
                <a:lnTo>
                  <a:pt x="1436" y="2599"/>
                </a:lnTo>
                <a:lnTo>
                  <a:pt x="1407" y="2608"/>
                </a:lnTo>
                <a:lnTo>
                  <a:pt x="1373" y="2613"/>
                </a:lnTo>
                <a:lnTo>
                  <a:pt x="1339" y="2615"/>
                </a:lnTo>
                <a:lnTo>
                  <a:pt x="1305" y="2615"/>
                </a:lnTo>
                <a:lnTo>
                  <a:pt x="1274" y="2611"/>
                </a:lnTo>
                <a:lnTo>
                  <a:pt x="1274" y="2618"/>
                </a:lnTo>
                <a:lnTo>
                  <a:pt x="1279" y="2622"/>
                </a:lnTo>
                <a:lnTo>
                  <a:pt x="1284" y="2624"/>
                </a:lnTo>
                <a:lnTo>
                  <a:pt x="1288" y="2625"/>
                </a:lnTo>
                <a:lnTo>
                  <a:pt x="1290" y="2629"/>
                </a:lnTo>
                <a:lnTo>
                  <a:pt x="1291" y="2634"/>
                </a:lnTo>
                <a:lnTo>
                  <a:pt x="1293" y="2643"/>
                </a:lnTo>
                <a:lnTo>
                  <a:pt x="1295" y="2650"/>
                </a:lnTo>
                <a:lnTo>
                  <a:pt x="1293" y="2657"/>
                </a:lnTo>
                <a:lnTo>
                  <a:pt x="1290" y="2664"/>
                </a:lnTo>
                <a:lnTo>
                  <a:pt x="1288" y="2671"/>
                </a:lnTo>
                <a:lnTo>
                  <a:pt x="1290" y="2679"/>
                </a:lnTo>
                <a:lnTo>
                  <a:pt x="1293" y="2686"/>
                </a:lnTo>
                <a:lnTo>
                  <a:pt x="1298" y="2692"/>
                </a:lnTo>
                <a:lnTo>
                  <a:pt x="1302" y="2699"/>
                </a:lnTo>
                <a:lnTo>
                  <a:pt x="1305" y="2711"/>
                </a:lnTo>
                <a:lnTo>
                  <a:pt x="1288" y="2718"/>
                </a:lnTo>
                <a:lnTo>
                  <a:pt x="1271" y="2723"/>
                </a:lnTo>
                <a:lnTo>
                  <a:pt x="1250" y="2727"/>
                </a:lnTo>
                <a:lnTo>
                  <a:pt x="1223" y="2727"/>
                </a:lnTo>
                <a:lnTo>
                  <a:pt x="1215" y="2720"/>
                </a:lnTo>
                <a:lnTo>
                  <a:pt x="1202" y="2714"/>
                </a:lnTo>
                <a:lnTo>
                  <a:pt x="1187" y="2711"/>
                </a:lnTo>
                <a:lnTo>
                  <a:pt x="1175" y="2707"/>
                </a:lnTo>
                <a:lnTo>
                  <a:pt x="1175" y="2714"/>
                </a:lnTo>
                <a:lnTo>
                  <a:pt x="1187" y="2730"/>
                </a:lnTo>
                <a:lnTo>
                  <a:pt x="1197" y="2749"/>
                </a:lnTo>
                <a:lnTo>
                  <a:pt x="1197" y="2765"/>
                </a:lnTo>
                <a:lnTo>
                  <a:pt x="1201" y="2768"/>
                </a:lnTo>
                <a:lnTo>
                  <a:pt x="1204" y="2770"/>
                </a:lnTo>
                <a:lnTo>
                  <a:pt x="1208" y="2772"/>
                </a:lnTo>
                <a:lnTo>
                  <a:pt x="1211" y="2772"/>
                </a:lnTo>
                <a:lnTo>
                  <a:pt x="1213" y="2772"/>
                </a:lnTo>
                <a:lnTo>
                  <a:pt x="1216" y="2772"/>
                </a:lnTo>
                <a:lnTo>
                  <a:pt x="1218" y="2774"/>
                </a:lnTo>
                <a:lnTo>
                  <a:pt x="1220" y="2777"/>
                </a:lnTo>
                <a:lnTo>
                  <a:pt x="1223" y="2781"/>
                </a:lnTo>
                <a:lnTo>
                  <a:pt x="1223" y="2788"/>
                </a:lnTo>
                <a:lnTo>
                  <a:pt x="1222" y="2791"/>
                </a:lnTo>
                <a:lnTo>
                  <a:pt x="1222" y="2793"/>
                </a:lnTo>
                <a:lnTo>
                  <a:pt x="1222" y="2795"/>
                </a:lnTo>
                <a:lnTo>
                  <a:pt x="1222" y="2796"/>
                </a:lnTo>
                <a:lnTo>
                  <a:pt x="1223" y="2800"/>
                </a:lnTo>
                <a:lnTo>
                  <a:pt x="1223" y="2803"/>
                </a:lnTo>
                <a:lnTo>
                  <a:pt x="1236" y="2803"/>
                </a:lnTo>
                <a:lnTo>
                  <a:pt x="1234" y="2817"/>
                </a:lnTo>
                <a:lnTo>
                  <a:pt x="1229" y="2826"/>
                </a:lnTo>
                <a:lnTo>
                  <a:pt x="1223" y="2833"/>
                </a:lnTo>
                <a:lnTo>
                  <a:pt x="1220" y="2842"/>
                </a:lnTo>
                <a:lnTo>
                  <a:pt x="1222" y="2849"/>
                </a:lnTo>
                <a:lnTo>
                  <a:pt x="1227" y="2857"/>
                </a:lnTo>
                <a:lnTo>
                  <a:pt x="1232" y="2864"/>
                </a:lnTo>
                <a:lnTo>
                  <a:pt x="1236" y="2871"/>
                </a:lnTo>
                <a:lnTo>
                  <a:pt x="1236" y="2878"/>
                </a:lnTo>
                <a:lnTo>
                  <a:pt x="1236" y="2882"/>
                </a:lnTo>
                <a:lnTo>
                  <a:pt x="1234" y="2885"/>
                </a:lnTo>
                <a:lnTo>
                  <a:pt x="1232" y="2889"/>
                </a:lnTo>
                <a:lnTo>
                  <a:pt x="1230" y="2891"/>
                </a:lnTo>
                <a:lnTo>
                  <a:pt x="1229" y="2894"/>
                </a:lnTo>
                <a:lnTo>
                  <a:pt x="1229" y="2896"/>
                </a:lnTo>
                <a:lnTo>
                  <a:pt x="1229" y="2899"/>
                </a:lnTo>
                <a:lnTo>
                  <a:pt x="1229" y="2901"/>
                </a:lnTo>
                <a:lnTo>
                  <a:pt x="1230" y="2905"/>
                </a:lnTo>
                <a:lnTo>
                  <a:pt x="1232" y="2906"/>
                </a:lnTo>
                <a:lnTo>
                  <a:pt x="1234" y="2910"/>
                </a:lnTo>
                <a:lnTo>
                  <a:pt x="1236" y="2915"/>
                </a:lnTo>
                <a:lnTo>
                  <a:pt x="1202" y="2924"/>
                </a:lnTo>
                <a:lnTo>
                  <a:pt x="1175" y="2938"/>
                </a:lnTo>
                <a:lnTo>
                  <a:pt x="1173" y="2943"/>
                </a:lnTo>
                <a:lnTo>
                  <a:pt x="1171" y="2947"/>
                </a:lnTo>
                <a:lnTo>
                  <a:pt x="1169" y="2952"/>
                </a:lnTo>
                <a:lnTo>
                  <a:pt x="1168" y="2955"/>
                </a:lnTo>
                <a:lnTo>
                  <a:pt x="1166" y="2959"/>
                </a:lnTo>
                <a:lnTo>
                  <a:pt x="1166" y="2960"/>
                </a:lnTo>
                <a:lnTo>
                  <a:pt x="1176" y="2978"/>
                </a:lnTo>
                <a:lnTo>
                  <a:pt x="1190" y="2990"/>
                </a:lnTo>
                <a:lnTo>
                  <a:pt x="1209" y="2999"/>
                </a:lnTo>
                <a:lnTo>
                  <a:pt x="1232" y="3006"/>
                </a:lnTo>
                <a:lnTo>
                  <a:pt x="1255" y="3011"/>
                </a:lnTo>
                <a:lnTo>
                  <a:pt x="1277" y="3015"/>
                </a:lnTo>
                <a:lnTo>
                  <a:pt x="1286" y="3069"/>
                </a:lnTo>
                <a:lnTo>
                  <a:pt x="1271" y="3077"/>
                </a:lnTo>
                <a:lnTo>
                  <a:pt x="1255" y="3091"/>
                </a:lnTo>
                <a:lnTo>
                  <a:pt x="1243" y="3107"/>
                </a:lnTo>
                <a:lnTo>
                  <a:pt x="1236" y="3126"/>
                </a:lnTo>
                <a:lnTo>
                  <a:pt x="1241" y="3137"/>
                </a:lnTo>
                <a:lnTo>
                  <a:pt x="1243" y="3151"/>
                </a:lnTo>
                <a:lnTo>
                  <a:pt x="1243" y="3168"/>
                </a:lnTo>
                <a:lnTo>
                  <a:pt x="1229" y="3172"/>
                </a:lnTo>
                <a:lnTo>
                  <a:pt x="1218" y="3175"/>
                </a:lnTo>
                <a:lnTo>
                  <a:pt x="1204" y="3180"/>
                </a:lnTo>
                <a:lnTo>
                  <a:pt x="1204" y="3194"/>
                </a:lnTo>
                <a:lnTo>
                  <a:pt x="1213" y="3201"/>
                </a:lnTo>
                <a:lnTo>
                  <a:pt x="1223" y="3212"/>
                </a:lnTo>
                <a:lnTo>
                  <a:pt x="1234" y="3226"/>
                </a:lnTo>
                <a:lnTo>
                  <a:pt x="1246" y="3240"/>
                </a:lnTo>
                <a:lnTo>
                  <a:pt x="1255" y="3252"/>
                </a:lnTo>
                <a:lnTo>
                  <a:pt x="1258" y="3261"/>
                </a:lnTo>
                <a:lnTo>
                  <a:pt x="1253" y="3262"/>
                </a:lnTo>
                <a:lnTo>
                  <a:pt x="1250" y="3262"/>
                </a:lnTo>
                <a:lnTo>
                  <a:pt x="1243" y="3264"/>
                </a:lnTo>
                <a:lnTo>
                  <a:pt x="1236" y="3264"/>
                </a:lnTo>
                <a:lnTo>
                  <a:pt x="1234" y="3275"/>
                </a:lnTo>
                <a:lnTo>
                  <a:pt x="1230" y="3285"/>
                </a:lnTo>
                <a:lnTo>
                  <a:pt x="1229" y="3296"/>
                </a:lnTo>
                <a:lnTo>
                  <a:pt x="1222" y="3297"/>
                </a:lnTo>
                <a:lnTo>
                  <a:pt x="1215" y="3303"/>
                </a:lnTo>
                <a:lnTo>
                  <a:pt x="1209" y="3306"/>
                </a:lnTo>
                <a:lnTo>
                  <a:pt x="1204" y="3304"/>
                </a:lnTo>
                <a:lnTo>
                  <a:pt x="1201" y="3303"/>
                </a:lnTo>
                <a:lnTo>
                  <a:pt x="1199" y="3299"/>
                </a:lnTo>
                <a:lnTo>
                  <a:pt x="1197" y="3297"/>
                </a:lnTo>
                <a:lnTo>
                  <a:pt x="1194" y="3296"/>
                </a:lnTo>
                <a:lnTo>
                  <a:pt x="1194" y="3315"/>
                </a:lnTo>
                <a:lnTo>
                  <a:pt x="1202" y="3325"/>
                </a:lnTo>
                <a:lnTo>
                  <a:pt x="1208" y="3341"/>
                </a:lnTo>
                <a:lnTo>
                  <a:pt x="1209" y="3360"/>
                </a:lnTo>
                <a:lnTo>
                  <a:pt x="1188" y="3365"/>
                </a:lnTo>
                <a:lnTo>
                  <a:pt x="1171" y="3371"/>
                </a:lnTo>
                <a:lnTo>
                  <a:pt x="1152" y="3376"/>
                </a:lnTo>
                <a:lnTo>
                  <a:pt x="1152" y="3367"/>
                </a:lnTo>
                <a:lnTo>
                  <a:pt x="1150" y="3365"/>
                </a:lnTo>
                <a:lnTo>
                  <a:pt x="1148" y="3364"/>
                </a:lnTo>
                <a:lnTo>
                  <a:pt x="1148" y="3362"/>
                </a:lnTo>
                <a:lnTo>
                  <a:pt x="1148" y="3360"/>
                </a:lnTo>
                <a:lnTo>
                  <a:pt x="1147" y="3357"/>
                </a:lnTo>
                <a:lnTo>
                  <a:pt x="1134" y="3357"/>
                </a:lnTo>
                <a:lnTo>
                  <a:pt x="1126" y="3355"/>
                </a:lnTo>
                <a:lnTo>
                  <a:pt x="1117" y="3357"/>
                </a:lnTo>
                <a:lnTo>
                  <a:pt x="1105" y="3357"/>
                </a:lnTo>
                <a:lnTo>
                  <a:pt x="1099" y="3341"/>
                </a:lnTo>
                <a:lnTo>
                  <a:pt x="1091" y="3331"/>
                </a:lnTo>
                <a:lnTo>
                  <a:pt x="1080" y="3322"/>
                </a:lnTo>
                <a:lnTo>
                  <a:pt x="1063" y="3318"/>
                </a:lnTo>
                <a:lnTo>
                  <a:pt x="1063" y="3311"/>
                </a:lnTo>
                <a:lnTo>
                  <a:pt x="1063" y="3308"/>
                </a:lnTo>
                <a:lnTo>
                  <a:pt x="1065" y="3304"/>
                </a:lnTo>
                <a:lnTo>
                  <a:pt x="1065" y="3301"/>
                </a:lnTo>
                <a:lnTo>
                  <a:pt x="1063" y="3299"/>
                </a:lnTo>
                <a:lnTo>
                  <a:pt x="1058" y="3296"/>
                </a:lnTo>
                <a:lnTo>
                  <a:pt x="1052" y="3296"/>
                </a:lnTo>
                <a:lnTo>
                  <a:pt x="1049" y="3294"/>
                </a:lnTo>
                <a:lnTo>
                  <a:pt x="1044" y="3294"/>
                </a:lnTo>
                <a:lnTo>
                  <a:pt x="1040" y="3290"/>
                </a:lnTo>
                <a:lnTo>
                  <a:pt x="1037" y="3287"/>
                </a:lnTo>
                <a:lnTo>
                  <a:pt x="1033" y="3283"/>
                </a:lnTo>
                <a:lnTo>
                  <a:pt x="1033" y="3280"/>
                </a:lnTo>
                <a:lnTo>
                  <a:pt x="1033" y="3278"/>
                </a:lnTo>
                <a:lnTo>
                  <a:pt x="1033" y="3275"/>
                </a:lnTo>
                <a:lnTo>
                  <a:pt x="1033" y="3273"/>
                </a:lnTo>
                <a:lnTo>
                  <a:pt x="1033" y="3271"/>
                </a:lnTo>
                <a:lnTo>
                  <a:pt x="1031" y="3269"/>
                </a:lnTo>
                <a:lnTo>
                  <a:pt x="1028" y="3268"/>
                </a:lnTo>
                <a:lnTo>
                  <a:pt x="1024" y="3269"/>
                </a:lnTo>
                <a:lnTo>
                  <a:pt x="1019" y="3269"/>
                </a:lnTo>
                <a:lnTo>
                  <a:pt x="1016" y="3269"/>
                </a:lnTo>
                <a:lnTo>
                  <a:pt x="1012" y="3268"/>
                </a:lnTo>
                <a:lnTo>
                  <a:pt x="1007" y="3266"/>
                </a:lnTo>
                <a:lnTo>
                  <a:pt x="1002" y="3264"/>
                </a:lnTo>
                <a:lnTo>
                  <a:pt x="1002" y="3252"/>
                </a:lnTo>
                <a:lnTo>
                  <a:pt x="989" y="3252"/>
                </a:lnTo>
                <a:lnTo>
                  <a:pt x="991" y="3240"/>
                </a:lnTo>
                <a:lnTo>
                  <a:pt x="995" y="3233"/>
                </a:lnTo>
                <a:lnTo>
                  <a:pt x="1000" y="3226"/>
                </a:lnTo>
                <a:lnTo>
                  <a:pt x="1005" y="3217"/>
                </a:lnTo>
                <a:lnTo>
                  <a:pt x="986" y="3217"/>
                </a:lnTo>
                <a:lnTo>
                  <a:pt x="986" y="3214"/>
                </a:lnTo>
                <a:lnTo>
                  <a:pt x="983" y="3214"/>
                </a:lnTo>
                <a:lnTo>
                  <a:pt x="983" y="3219"/>
                </a:lnTo>
                <a:lnTo>
                  <a:pt x="981" y="3222"/>
                </a:lnTo>
                <a:lnTo>
                  <a:pt x="981" y="3224"/>
                </a:lnTo>
                <a:lnTo>
                  <a:pt x="981" y="3226"/>
                </a:lnTo>
                <a:lnTo>
                  <a:pt x="979" y="3226"/>
                </a:lnTo>
                <a:lnTo>
                  <a:pt x="977" y="3228"/>
                </a:lnTo>
                <a:lnTo>
                  <a:pt x="974" y="3229"/>
                </a:lnTo>
                <a:lnTo>
                  <a:pt x="962" y="3236"/>
                </a:lnTo>
                <a:lnTo>
                  <a:pt x="944" y="3241"/>
                </a:lnTo>
                <a:lnTo>
                  <a:pt x="948" y="3207"/>
                </a:lnTo>
                <a:lnTo>
                  <a:pt x="944" y="3198"/>
                </a:lnTo>
                <a:lnTo>
                  <a:pt x="941" y="3194"/>
                </a:lnTo>
                <a:lnTo>
                  <a:pt x="939" y="3193"/>
                </a:lnTo>
                <a:lnTo>
                  <a:pt x="939" y="3189"/>
                </a:lnTo>
                <a:lnTo>
                  <a:pt x="941" y="3184"/>
                </a:lnTo>
                <a:lnTo>
                  <a:pt x="944" y="3172"/>
                </a:lnTo>
                <a:lnTo>
                  <a:pt x="937" y="3168"/>
                </a:lnTo>
                <a:lnTo>
                  <a:pt x="932" y="3165"/>
                </a:lnTo>
                <a:lnTo>
                  <a:pt x="927" y="3159"/>
                </a:lnTo>
                <a:lnTo>
                  <a:pt x="921" y="3156"/>
                </a:lnTo>
                <a:lnTo>
                  <a:pt x="916" y="3152"/>
                </a:lnTo>
                <a:lnTo>
                  <a:pt x="883" y="3149"/>
                </a:lnTo>
                <a:lnTo>
                  <a:pt x="883" y="3140"/>
                </a:lnTo>
                <a:lnTo>
                  <a:pt x="878" y="3132"/>
                </a:lnTo>
                <a:lnTo>
                  <a:pt x="876" y="3123"/>
                </a:lnTo>
                <a:lnTo>
                  <a:pt x="880" y="3114"/>
                </a:lnTo>
                <a:lnTo>
                  <a:pt x="883" y="3105"/>
                </a:lnTo>
                <a:lnTo>
                  <a:pt x="887" y="3095"/>
                </a:lnTo>
                <a:lnTo>
                  <a:pt x="855" y="3098"/>
                </a:lnTo>
                <a:lnTo>
                  <a:pt x="852" y="3088"/>
                </a:lnTo>
                <a:lnTo>
                  <a:pt x="845" y="3072"/>
                </a:lnTo>
                <a:lnTo>
                  <a:pt x="845" y="3055"/>
                </a:lnTo>
                <a:lnTo>
                  <a:pt x="848" y="3037"/>
                </a:lnTo>
                <a:lnTo>
                  <a:pt x="853" y="3039"/>
                </a:lnTo>
                <a:lnTo>
                  <a:pt x="859" y="3039"/>
                </a:lnTo>
                <a:lnTo>
                  <a:pt x="862" y="3041"/>
                </a:lnTo>
                <a:lnTo>
                  <a:pt x="866" y="3043"/>
                </a:lnTo>
                <a:lnTo>
                  <a:pt x="871" y="3046"/>
                </a:lnTo>
                <a:lnTo>
                  <a:pt x="871" y="3022"/>
                </a:lnTo>
                <a:lnTo>
                  <a:pt x="867" y="3020"/>
                </a:lnTo>
                <a:lnTo>
                  <a:pt x="866" y="3016"/>
                </a:lnTo>
                <a:lnTo>
                  <a:pt x="862" y="3015"/>
                </a:lnTo>
                <a:lnTo>
                  <a:pt x="860" y="3013"/>
                </a:lnTo>
                <a:lnTo>
                  <a:pt x="855" y="3011"/>
                </a:lnTo>
                <a:lnTo>
                  <a:pt x="850" y="3008"/>
                </a:lnTo>
                <a:lnTo>
                  <a:pt x="843" y="3004"/>
                </a:lnTo>
                <a:lnTo>
                  <a:pt x="836" y="3002"/>
                </a:lnTo>
                <a:lnTo>
                  <a:pt x="829" y="2999"/>
                </a:lnTo>
                <a:lnTo>
                  <a:pt x="824" y="3008"/>
                </a:lnTo>
                <a:lnTo>
                  <a:pt x="817" y="3009"/>
                </a:lnTo>
                <a:lnTo>
                  <a:pt x="810" y="3009"/>
                </a:lnTo>
                <a:lnTo>
                  <a:pt x="797" y="3006"/>
                </a:lnTo>
                <a:lnTo>
                  <a:pt x="797" y="2983"/>
                </a:lnTo>
                <a:lnTo>
                  <a:pt x="803" y="2981"/>
                </a:lnTo>
                <a:lnTo>
                  <a:pt x="808" y="2978"/>
                </a:lnTo>
                <a:lnTo>
                  <a:pt x="811" y="2974"/>
                </a:lnTo>
                <a:lnTo>
                  <a:pt x="815" y="2971"/>
                </a:lnTo>
                <a:lnTo>
                  <a:pt x="817" y="2964"/>
                </a:lnTo>
                <a:lnTo>
                  <a:pt x="813" y="2953"/>
                </a:lnTo>
                <a:lnTo>
                  <a:pt x="815" y="2941"/>
                </a:lnTo>
                <a:lnTo>
                  <a:pt x="818" y="2926"/>
                </a:lnTo>
                <a:lnTo>
                  <a:pt x="820" y="2906"/>
                </a:lnTo>
                <a:lnTo>
                  <a:pt x="815" y="2906"/>
                </a:lnTo>
                <a:lnTo>
                  <a:pt x="808" y="2905"/>
                </a:lnTo>
                <a:lnTo>
                  <a:pt x="804" y="2903"/>
                </a:lnTo>
                <a:lnTo>
                  <a:pt x="801" y="2899"/>
                </a:lnTo>
                <a:lnTo>
                  <a:pt x="797" y="2896"/>
                </a:lnTo>
                <a:lnTo>
                  <a:pt x="796" y="2891"/>
                </a:lnTo>
                <a:lnTo>
                  <a:pt x="794" y="2884"/>
                </a:lnTo>
                <a:lnTo>
                  <a:pt x="797" y="2882"/>
                </a:lnTo>
                <a:lnTo>
                  <a:pt x="801" y="2880"/>
                </a:lnTo>
                <a:lnTo>
                  <a:pt x="803" y="2880"/>
                </a:lnTo>
                <a:lnTo>
                  <a:pt x="804" y="2878"/>
                </a:lnTo>
                <a:lnTo>
                  <a:pt x="808" y="2877"/>
                </a:lnTo>
                <a:lnTo>
                  <a:pt x="813" y="2877"/>
                </a:lnTo>
                <a:lnTo>
                  <a:pt x="813" y="2861"/>
                </a:lnTo>
                <a:lnTo>
                  <a:pt x="832" y="2861"/>
                </a:lnTo>
                <a:lnTo>
                  <a:pt x="832" y="2864"/>
                </a:lnTo>
                <a:lnTo>
                  <a:pt x="836" y="2864"/>
                </a:lnTo>
                <a:lnTo>
                  <a:pt x="836" y="2870"/>
                </a:lnTo>
                <a:lnTo>
                  <a:pt x="836" y="2873"/>
                </a:lnTo>
                <a:lnTo>
                  <a:pt x="836" y="2875"/>
                </a:lnTo>
                <a:lnTo>
                  <a:pt x="834" y="2877"/>
                </a:lnTo>
                <a:lnTo>
                  <a:pt x="836" y="2878"/>
                </a:lnTo>
                <a:lnTo>
                  <a:pt x="836" y="2880"/>
                </a:lnTo>
                <a:lnTo>
                  <a:pt x="839" y="2884"/>
                </a:lnTo>
                <a:lnTo>
                  <a:pt x="843" y="2885"/>
                </a:lnTo>
                <a:lnTo>
                  <a:pt x="846" y="2885"/>
                </a:lnTo>
                <a:lnTo>
                  <a:pt x="850" y="2887"/>
                </a:lnTo>
                <a:lnTo>
                  <a:pt x="855" y="2887"/>
                </a:lnTo>
                <a:lnTo>
                  <a:pt x="855" y="2880"/>
                </a:lnTo>
                <a:lnTo>
                  <a:pt x="855" y="2871"/>
                </a:lnTo>
                <a:lnTo>
                  <a:pt x="852" y="2856"/>
                </a:lnTo>
                <a:lnTo>
                  <a:pt x="846" y="2837"/>
                </a:lnTo>
                <a:lnTo>
                  <a:pt x="839" y="2816"/>
                </a:lnTo>
                <a:lnTo>
                  <a:pt x="832" y="2795"/>
                </a:lnTo>
                <a:lnTo>
                  <a:pt x="825" y="2774"/>
                </a:lnTo>
                <a:lnTo>
                  <a:pt x="818" y="2760"/>
                </a:lnTo>
                <a:lnTo>
                  <a:pt x="813" y="2749"/>
                </a:lnTo>
                <a:lnTo>
                  <a:pt x="813" y="2756"/>
                </a:lnTo>
                <a:lnTo>
                  <a:pt x="808" y="2763"/>
                </a:lnTo>
                <a:lnTo>
                  <a:pt x="803" y="2774"/>
                </a:lnTo>
                <a:lnTo>
                  <a:pt x="801" y="2782"/>
                </a:lnTo>
                <a:lnTo>
                  <a:pt x="801" y="2788"/>
                </a:lnTo>
                <a:lnTo>
                  <a:pt x="810" y="2796"/>
                </a:lnTo>
                <a:lnTo>
                  <a:pt x="815" y="2803"/>
                </a:lnTo>
                <a:lnTo>
                  <a:pt x="820" y="2814"/>
                </a:lnTo>
                <a:lnTo>
                  <a:pt x="820" y="2830"/>
                </a:lnTo>
                <a:lnTo>
                  <a:pt x="813" y="2830"/>
                </a:lnTo>
                <a:lnTo>
                  <a:pt x="804" y="2833"/>
                </a:lnTo>
                <a:lnTo>
                  <a:pt x="794" y="2835"/>
                </a:lnTo>
                <a:lnTo>
                  <a:pt x="782" y="2835"/>
                </a:lnTo>
                <a:lnTo>
                  <a:pt x="780" y="2824"/>
                </a:lnTo>
                <a:lnTo>
                  <a:pt x="778" y="2816"/>
                </a:lnTo>
                <a:lnTo>
                  <a:pt x="775" y="2803"/>
                </a:lnTo>
                <a:lnTo>
                  <a:pt x="773" y="2800"/>
                </a:lnTo>
                <a:lnTo>
                  <a:pt x="770" y="2796"/>
                </a:lnTo>
                <a:lnTo>
                  <a:pt x="764" y="2791"/>
                </a:lnTo>
                <a:lnTo>
                  <a:pt x="761" y="2788"/>
                </a:lnTo>
                <a:lnTo>
                  <a:pt x="759" y="2784"/>
                </a:lnTo>
                <a:lnTo>
                  <a:pt x="761" y="2774"/>
                </a:lnTo>
                <a:lnTo>
                  <a:pt x="764" y="2763"/>
                </a:lnTo>
                <a:lnTo>
                  <a:pt x="763" y="2749"/>
                </a:lnTo>
                <a:lnTo>
                  <a:pt x="761" y="2746"/>
                </a:lnTo>
                <a:lnTo>
                  <a:pt x="757" y="2742"/>
                </a:lnTo>
                <a:lnTo>
                  <a:pt x="754" y="2741"/>
                </a:lnTo>
                <a:lnTo>
                  <a:pt x="750" y="2739"/>
                </a:lnTo>
                <a:lnTo>
                  <a:pt x="747" y="2737"/>
                </a:lnTo>
                <a:lnTo>
                  <a:pt x="743" y="2734"/>
                </a:lnTo>
                <a:lnTo>
                  <a:pt x="743" y="2692"/>
                </a:lnTo>
                <a:lnTo>
                  <a:pt x="736" y="2688"/>
                </a:lnTo>
                <a:lnTo>
                  <a:pt x="740" y="2634"/>
                </a:lnTo>
                <a:lnTo>
                  <a:pt x="738" y="2629"/>
                </a:lnTo>
                <a:lnTo>
                  <a:pt x="733" y="2624"/>
                </a:lnTo>
                <a:lnTo>
                  <a:pt x="729" y="2620"/>
                </a:lnTo>
                <a:lnTo>
                  <a:pt x="724" y="2615"/>
                </a:lnTo>
                <a:lnTo>
                  <a:pt x="721" y="2611"/>
                </a:lnTo>
                <a:lnTo>
                  <a:pt x="708" y="2592"/>
                </a:lnTo>
                <a:lnTo>
                  <a:pt x="698" y="2568"/>
                </a:lnTo>
                <a:lnTo>
                  <a:pt x="689" y="2542"/>
                </a:lnTo>
                <a:lnTo>
                  <a:pt x="686" y="2515"/>
                </a:lnTo>
                <a:lnTo>
                  <a:pt x="701" y="2515"/>
                </a:lnTo>
                <a:lnTo>
                  <a:pt x="705" y="2498"/>
                </a:lnTo>
                <a:lnTo>
                  <a:pt x="707" y="2475"/>
                </a:lnTo>
                <a:lnTo>
                  <a:pt x="707" y="2453"/>
                </a:lnTo>
                <a:lnTo>
                  <a:pt x="705" y="2432"/>
                </a:lnTo>
                <a:lnTo>
                  <a:pt x="714" y="2414"/>
                </a:lnTo>
                <a:lnTo>
                  <a:pt x="717" y="2395"/>
                </a:lnTo>
                <a:lnTo>
                  <a:pt x="717" y="2374"/>
                </a:lnTo>
                <a:lnTo>
                  <a:pt x="715" y="2353"/>
                </a:lnTo>
                <a:lnTo>
                  <a:pt x="714" y="2332"/>
                </a:lnTo>
                <a:lnTo>
                  <a:pt x="714" y="2316"/>
                </a:lnTo>
                <a:lnTo>
                  <a:pt x="715" y="2306"/>
                </a:lnTo>
                <a:lnTo>
                  <a:pt x="719" y="2295"/>
                </a:lnTo>
                <a:lnTo>
                  <a:pt x="717" y="2285"/>
                </a:lnTo>
                <a:lnTo>
                  <a:pt x="703" y="2254"/>
                </a:lnTo>
                <a:lnTo>
                  <a:pt x="688" y="2222"/>
                </a:lnTo>
                <a:lnTo>
                  <a:pt x="675" y="2189"/>
                </a:lnTo>
                <a:lnTo>
                  <a:pt x="674" y="2175"/>
                </a:lnTo>
                <a:lnTo>
                  <a:pt x="677" y="2166"/>
                </a:lnTo>
                <a:lnTo>
                  <a:pt x="682" y="2158"/>
                </a:lnTo>
                <a:lnTo>
                  <a:pt x="684" y="2147"/>
                </a:lnTo>
                <a:lnTo>
                  <a:pt x="682" y="2135"/>
                </a:lnTo>
                <a:lnTo>
                  <a:pt x="679" y="2128"/>
                </a:lnTo>
                <a:lnTo>
                  <a:pt x="672" y="2123"/>
                </a:lnTo>
                <a:lnTo>
                  <a:pt x="667" y="2116"/>
                </a:lnTo>
                <a:lnTo>
                  <a:pt x="663" y="2109"/>
                </a:lnTo>
                <a:lnTo>
                  <a:pt x="663" y="2096"/>
                </a:lnTo>
                <a:lnTo>
                  <a:pt x="665" y="2095"/>
                </a:lnTo>
                <a:lnTo>
                  <a:pt x="667" y="2091"/>
                </a:lnTo>
                <a:lnTo>
                  <a:pt x="668" y="2089"/>
                </a:lnTo>
                <a:lnTo>
                  <a:pt x="672" y="2086"/>
                </a:lnTo>
                <a:lnTo>
                  <a:pt x="674" y="2083"/>
                </a:lnTo>
                <a:lnTo>
                  <a:pt x="675" y="2081"/>
                </a:lnTo>
                <a:lnTo>
                  <a:pt x="679" y="1959"/>
                </a:lnTo>
                <a:lnTo>
                  <a:pt x="675" y="1950"/>
                </a:lnTo>
                <a:lnTo>
                  <a:pt x="670" y="1939"/>
                </a:lnTo>
                <a:lnTo>
                  <a:pt x="672" y="1924"/>
                </a:lnTo>
                <a:lnTo>
                  <a:pt x="672" y="1922"/>
                </a:lnTo>
                <a:lnTo>
                  <a:pt x="674" y="1920"/>
                </a:lnTo>
                <a:lnTo>
                  <a:pt x="675" y="1920"/>
                </a:lnTo>
                <a:lnTo>
                  <a:pt x="677" y="1918"/>
                </a:lnTo>
                <a:lnTo>
                  <a:pt x="679" y="1917"/>
                </a:lnTo>
                <a:lnTo>
                  <a:pt x="679" y="1913"/>
                </a:lnTo>
                <a:lnTo>
                  <a:pt x="679" y="1908"/>
                </a:lnTo>
                <a:lnTo>
                  <a:pt x="677" y="1906"/>
                </a:lnTo>
                <a:lnTo>
                  <a:pt x="675" y="1904"/>
                </a:lnTo>
                <a:lnTo>
                  <a:pt x="674" y="1901"/>
                </a:lnTo>
                <a:lnTo>
                  <a:pt x="670" y="1897"/>
                </a:lnTo>
                <a:lnTo>
                  <a:pt x="668" y="1896"/>
                </a:lnTo>
                <a:lnTo>
                  <a:pt x="667" y="1894"/>
                </a:lnTo>
                <a:lnTo>
                  <a:pt x="667" y="1836"/>
                </a:lnTo>
                <a:lnTo>
                  <a:pt x="661" y="1828"/>
                </a:lnTo>
                <a:lnTo>
                  <a:pt x="656" y="1819"/>
                </a:lnTo>
                <a:lnTo>
                  <a:pt x="653" y="1805"/>
                </a:lnTo>
                <a:lnTo>
                  <a:pt x="661" y="1796"/>
                </a:lnTo>
                <a:lnTo>
                  <a:pt x="667" y="1784"/>
                </a:lnTo>
                <a:lnTo>
                  <a:pt x="668" y="1768"/>
                </a:lnTo>
                <a:lnTo>
                  <a:pt x="668" y="1751"/>
                </a:lnTo>
                <a:lnTo>
                  <a:pt x="668" y="1733"/>
                </a:lnTo>
                <a:lnTo>
                  <a:pt x="667" y="1716"/>
                </a:lnTo>
                <a:lnTo>
                  <a:pt x="663" y="1709"/>
                </a:lnTo>
                <a:lnTo>
                  <a:pt x="660" y="1692"/>
                </a:lnTo>
                <a:lnTo>
                  <a:pt x="654" y="1671"/>
                </a:lnTo>
                <a:lnTo>
                  <a:pt x="647" y="1644"/>
                </a:lnTo>
                <a:lnTo>
                  <a:pt x="642" y="1620"/>
                </a:lnTo>
                <a:lnTo>
                  <a:pt x="639" y="1597"/>
                </a:lnTo>
                <a:lnTo>
                  <a:pt x="635" y="1578"/>
                </a:lnTo>
                <a:lnTo>
                  <a:pt x="633" y="1568"/>
                </a:lnTo>
                <a:lnTo>
                  <a:pt x="611" y="1555"/>
                </a:lnTo>
                <a:lnTo>
                  <a:pt x="592" y="1540"/>
                </a:lnTo>
                <a:lnTo>
                  <a:pt x="576" y="1526"/>
                </a:lnTo>
                <a:lnTo>
                  <a:pt x="558" y="1510"/>
                </a:lnTo>
                <a:lnTo>
                  <a:pt x="541" y="1498"/>
                </a:lnTo>
                <a:lnTo>
                  <a:pt x="516" y="1487"/>
                </a:lnTo>
                <a:lnTo>
                  <a:pt x="490" y="1480"/>
                </a:lnTo>
                <a:lnTo>
                  <a:pt x="462" y="1473"/>
                </a:lnTo>
                <a:lnTo>
                  <a:pt x="441" y="1463"/>
                </a:lnTo>
                <a:lnTo>
                  <a:pt x="436" y="1459"/>
                </a:lnTo>
                <a:lnTo>
                  <a:pt x="433" y="1454"/>
                </a:lnTo>
                <a:lnTo>
                  <a:pt x="427" y="1449"/>
                </a:lnTo>
                <a:lnTo>
                  <a:pt x="422" y="1444"/>
                </a:lnTo>
                <a:lnTo>
                  <a:pt x="417" y="1440"/>
                </a:lnTo>
                <a:lnTo>
                  <a:pt x="405" y="1435"/>
                </a:lnTo>
                <a:lnTo>
                  <a:pt x="393" y="1433"/>
                </a:lnTo>
                <a:lnTo>
                  <a:pt x="379" y="1430"/>
                </a:lnTo>
                <a:lnTo>
                  <a:pt x="368" y="1424"/>
                </a:lnTo>
                <a:lnTo>
                  <a:pt x="365" y="1409"/>
                </a:lnTo>
                <a:lnTo>
                  <a:pt x="349" y="1397"/>
                </a:lnTo>
                <a:lnTo>
                  <a:pt x="333" y="1383"/>
                </a:lnTo>
                <a:lnTo>
                  <a:pt x="302" y="1356"/>
                </a:lnTo>
                <a:lnTo>
                  <a:pt x="298" y="1309"/>
                </a:lnTo>
                <a:lnTo>
                  <a:pt x="290" y="1295"/>
                </a:lnTo>
                <a:lnTo>
                  <a:pt x="277" y="1283"/>
                </a:lnTo>
                <a:lnTo>
                  <a:pt x="263" y="1271"/>
                </a:lnTo>
                <a:lnTo>
                  <a:pt x="253" y="1259"/>
                </a:lnTo>
                <a:lnTo>
                  <a:pt x="249" y="1250"/>
                </a:lnTo>
                <a:lnTo>
                  <a:pt x="248" y="1239"/>
                </a:lnTo>
                <a:lnTo>
                  <a:pt x="244" y="1229"/>
                </a:lnTo>
                <a:lnTo>
                  <a:pt x="242" y="1225"/>
                </a:lnTo>
                <a:lnTo>
                  <a:pt x="239" y="1222"/>
                </a:lnTo>
                <a:lnTo>
                  <a:pt x="234" y="1220"/>
                </a:lnTo>
                <a:lnTo>
                  <a:pt x="228" y="1219"/>
                </a:lnTo>
                <a:lnTo>
                  <a:pt x="225" y="1217"/>
                </a:lnTo>
                <a:lnTo>
                  <a:pt x="221" y="1213"/>
                </a:lnTo>
                <a:lnTo>
                  <a:pt x="218" y="1208"/>
                </a:lnTo>
                <a:lnTo>
                  <a:pt x="216" y="1203"/>
                </a:lnTo>
                <a:lnTo>
                  <a:pt x="215" y="1198"/>
                </a:lnTo>
                <a:lnTo>
                  <a:pt x="213" y="1192"/>
                </a:lnTo>
                <a:lnTo>
                  <a:pt x="211" y="1187"/>
                </a:lnTo>
                <a:lnTo>
                  <a:pt x="199" y="1182"/>
                </a:lnTo>
                <a:lnTo>
                  <a:pt x="195" y="1159"/>
                </a:lnTo>
                <a:lnTo>
                  <a:pt x="185" y="1142"/>
                </a:lnTo>
                <a:lnTo>
                  <a:pt x="171" y="1124"/>
                </a:lnTo>
                <a:lnTo>
                  <a:pt x="160" y="1107"/>
                </a:lnTo>
                <a:lnTo>
                  <a:pt x="157" y="1095"/>
                </a:lnTo>
                <a:lnTo>
                  <a:pt x="157" y="1086"/>
                </a:lnTo>
                <a:lnTo>
                  <a:pt x="153" y="1075"/>
                </a:lnTo>
                <a:lnTo>
                  <a:pt x="139" y="1060"/>
                </a:lnTo>
                <a:lnTo>
                  <a:pt x="124" y="1047"/>
                </a:lnTo>
                <a:lnTo>
                  <a:pt x="110" y="1033"/>
                </a:lnTo>
                <a:lnTo>
                  <a:pt x="101" y="1018"/>
                </a:lnTo>
                <a:lnTo>
                  <a:pt x="92" y="1000"/>
                </a:lnTo>
                <a:lnTo>
                  <a:pt x="80" y="983"/>
                </a:lnTo>
                <a:lnTo>
                  <a:pt x="68" y="972"/>
                </a:lnTo>
                <a:lnTo>
                  <a:pt x="56" y="965"/>
                </a:lnTo>
                <a:lnTo>
                  <a:pt x="45" y="962"/>
                </a:lnTo>
                <a:lnTo>
                  <a:pt x="35" y="958"/>
                </a:lnTo>
                <a:lnTo>
                  <a:pt x="26" y="951"/>
                </a:lnTo>
                <a:lnTo>
                  <a:pt x="19" y="943"/>
                </a:lnTo>
                <a:lnTo>
                  <a:pt x="14" y="929"/>
                </a:lnTo>
                <a:lnTo>
                  <a:pt x="19" y="918"/>
                </a:lnTo>
                <a:lnTo>
                  <a:pt x="16" y="908"/>
                </a:lnTo>
                <a:lnTo>
                  <a:pt x="9" y="896"/>
                </a:lnTo>
                <a:lnTo>
                  <a:pt x="2" y="882"/>
                </a:lnTo>
                <a:lnTo>
                  <a:pt x="0" y="868"/>
                </a:lnTo>
                <a:lnTo>
                  <a:pt x="3" y="852"/>
                </a:lnTo>
                <a:lnTo>
                  <a:pt x="14" y="833"/>
                </a:lnTo>
                <a:lnTo>
                  <a:pt x="29" y="815"/>
                </a:lnTo>
                <a:lnTo>
                  <a:pt x="50" y="801"/>
                </a:lnTo>
                <a:lnTo>
                  <a:pt x="71" y="791"/>
                </a:lnTo>
                <a:lnTo>
                  <a:pt x="77" y="772"/>
                </a:lnTo>
                <a:lnTo>
                  <a:pt x="64" y="772"/>
                </a:lnTo>
                <a:lnTo>
                  <a:pt x="52" y="777"/>
                </a:lnTo>
                <a:lnTo>
                  <a:pt x="42" y="775"/>
                </a:lnTo>
                <a:lnTo>
                  <a:pt x="31" y="770"/>
                </a:lnTo>
                <a:lnTo>
                  <a:pt x="21" y="765"/>
                </a:lnTo>
                <a:lnTo>
                  <a:pt x="10" y="761"/>
                </a:lnTo>
                <a:lnTo>
                  <a:pt x="10" y="733"/>
                </a:lnTo>
                <a:lnTo>
                  <a:pt x="16" y="733"/>
                </a:lnTo>
                <a:lnTo>
                  <a:pt x="17" y="732"/>
                </a:lnTo>
                <a:lnTo>
                  <a:pt x="19" y="732"/>
                </a:lnTo>
                <a:lnTo>
                  <a:pt x="19" y="732"/>
                </a:lnTo>
                <a:lnTo>
                  <a:pt x="19" y="732"/>
                </a:lnTo>
                <a:lnTo>
                  <a:pt x="21" y="730"/>
                </a:lnTo>
                <a:lnTo>
                  <a:pt x="23" y="726"/>
                </a:lnTo>
                <a:lnTo>
                  <a:pt x="17" y="714"/>
                </a:lnTo>
                <a:lnTo>
                  <a:pt x="14" y="698"/>
                </a:lnTo>
                <a:lnTo>
                  <a:pt x="14" y="679"/>
                </a:lnTo>
                <a:lnTo>
                  <a:pt x="21" y="674"/>
                </a:lnTo>
                <a:lnTo>
                  <a:pt x="29" y="663"/>
                </a:lnTo>
                <a:lnTo>
                  <a:pt x="40" y="651"/>
                </a:lnTo>
                <a:lnTo>
                  <a:pt x="49" y="637"/>
                </a:lnTo>
                <a:lnTo>
                  <a:pt x="57" y="625"/>
                </a:lnTo>
                <a:lnTo>
                  <a:pt x="61" y="618"/>
                </a:lnTo>
                <a:lnTo>
                  <a:pt x="63" y="604"/>
                </a:lnTo>
                <a:lnTo>
                  <a:pt x="64" y="594"/>
                </a:lnTo>
                <a:lnTo>
                  <a:pt x="68" y="583"/>
                </a:lnTo>
                <a:lnTo>
                  <a:pt x="80" y="578"/>
                </a:lnTo>
                <a:lnTo>
                  <a:pt x="92" y="574"/>
                </a:lnTo>
                <a:lnTo>
                  <a:pt x="106" y="571"/>
                </a:lnTo>
                <a:lnTo>
                  <a:pt x="119" y="564"/>
                </a:lnTo>
                <a:lnTo>
                  <a:pt x="124" y="555"/>
                </a:lnTo>
                <a:lnTo>
                  <a:pt x="131" y="543"/>
                </a:lnTo>
                <a:lnTo>
                  <a:pt x="139" y="529"/>
                </a:lnTo>
                <a:lnTo>
                  <a:pt x="146" y="517"/>
                </a:lnTo>
                <a:lnTo>
                  <a:pt x="153" y="510"/>
                </a:lnTo>
                <a:lnTo>
                  <a:pt x="167" y="505"/>
                </a:lnTo>
                <a:lnTo>
                  <a:pt x="187" y="503"/>
                </a:lnTo>
                <a:lnTo>
                  <a:pt x="195" y="482"/>
                </a:lnTo>
                <a:lnTo>
                  <a:pt x="206" y="463"/>
                </a:lnTo>
                <a:lnTo>
                  <a:pt x="218" y="445"/>
                </a:lnTo>
                <a:lnTo>
                  <a:pt x="211" y="433"/>
                </a:lnTo>
                <a:lnTo>
                  <a:pt x="208" y="414"/>
                </a:lnTo>
                <a:lnTo>
                  <a:pt x="206" y="391"/>
                </a:lnTo>
                <a:lnTo>
                  <a:pt x="206" y="367"/>
                </a:lnTo>
                <a:lnTo>
                  <a:pt x="206" y="346"/>
                </a:lnTo>
                <a:lnTo>
                  <a:pt x="211" y="346"/>
                </a:lnTo>
                <a:lnTo>
                  <a:pt x="213" y="344"/>
                </a:lnTo>
                <a:lnTo>
                  <a:pt x="215" y="344"/>
                </a:lnTo>
                <a:lnTo>
                  <a:pt x="216" y="342"/>
                </a:lnTo>
                <a:lnTo>
                  <a:pt x="218" y="342"/>
                </a:lnTo>
                <a:lnTo>
                  <a:pt x="209" y="332"/>
                </a:lnTo>
                <a:lnTo>
                  <a:pt x="208" y="323"/>
                </a:lnTo>
                <a:lnTo>
                  <a:pt x="211" y="318"/>
                </a:lnTo>
                <a:lnTo>
                  <a:pt x="213" y="313"/>
                </a:lnTo>
                <a:lnTo>
                  <a:pt x="215" y="307"/>
                </a:lnTo>
                <a:lnTo>
                  <a:pt x="209" y="297"/>
                </a:lnTo>
                <a:lnTo>
                  <a:pt x="202" y="288"/>
                </a:lnTo>
                <a:lnTo>
                  <a:pt x="195" y="278"/>
                </a:lnTo>
                <a:lnTo>
                  <a:pt x="192" y="265"/>
                </a:lnTo>
                <a:lnTo>
                  <a:pt x="213" y="248"/>
                </a:lnTo>
                <a:lnTo>
                  <a:pt x="230" y="227"/>
                </a:lnTo>
                <a:lnTo>
                  <a:pt x="225" y="225"/>
                </a:lnTo>
                <a:lnTo>
                  <a:pt x="223" y="224"/>
                </a:lnTo>
                <a:lnTo>
                  <a:pt x="221" y="224"/>
                </a:lnTo>
                <a:lnTo>
                  <a:pt x="220" y="222"/>
                </a:lnTo>
                <a:lnTo>
                  <a:pt x="220" y="220"/>
                </a:lnTo>
                <a:lnTo>
                  <a:pt x="220" y="217"/>
                </a:lnTo>
                <a:lnTo>
                  <a:pt x="218" y="211"/>
                </a:lnTo>
                <a:lnTo>
                  <a:pt x="220" y="208"/>
                </a:lnTo>
                <a:lnTo>
                  <a:pt x="223" y="203"/>
                </a:lnTo>
                <a:lnTo>
                  <a:pt x="225" y="199"/>
                </a:lnTo>
                <a:lnTo>
                  <a:pt x="228" y="199"/>
                </a:lnTo>
                <a:lnTo>
                  <a:pt x="228" y="197"/>
                </a:lnTo>
                <a:lnTo>
                  <a:pt x="230" y="197"/>
                </a:lnTo>
                <a:lnTo>
                  <a:pt x="234" y="197"/>
                </a:lnTo>
                <a:lnTo>
                  <a:pt x="237" y="196"/>
                </a:lnTo>
                <a:lnTo>
                  <a:pt x="239" y="201"/>
                </a:lnTo>
                <a:lnTo>
                  <a:pt x="241" y="204"/>
                </a:lnTo>
                <a:lnTo>
                  <a:pt x="242" y="210"/>
                </a:lnTo>
                <a:lnTo>
                  <a:pt x="244" y="215"/>
                </a:lnTo>
                <a:lnTo>
                  <a:pt x="249" y="215"/>
                </a:lnTo>
                <a:lnTo>
                  <a:pt x="244" y="196"/>
                </a:lnTo>
                <a:lnTo>
                  <a:pt x="256" y="196"/>
                </a:lnTo>
                <a:lnTo>
                  <a:pt x="256" y="183"/>
                </a:lnTo>
                <a:lnTo>
                  <a:pt x="272" y="183"/>
                </a:lnTo>
                <a:lnTo>
                  <a:pt x="277" y="171"/>
                </a:lnTo>
                <a:lnTo>
                  <a:pt x="286" y="163"/>
                </a:lnTo>
                <a:lnTo>
                  <a:pt x="295" y="154"/>
                </a:lnTo>
                <a:lnTo>
                  <a:pt x="311" y="154"/>
                </a:lnTo>
                <a:lnTo>
                  <a:pt x="312" y="138"/>
                </a:lnTo>
                <a:lnTo>
                  <a:pt x="314" y="126"/>
                </a:lnTo>
                <a:lnTo>
                  <a:pt x="316" y="115"/>
                </a:lnTo>
                <a:lnTo>
                  <a:pt x="317" y="100"/>
                </a:lnTo>
                <a:lnTo>
                  <a:pt x="328" y="91"/>
                </a:lnTo>
                <a:lnTo>
                  <a:pt x="337" y="82"/>
                </a:lnTo>
                <a:lnTo>
                  <a:pt x="347" y="75"/>
                </a:lnTo>
                <a:lnTo>
                  <a:pt x="359" y="72"/>
                </a:lnTo>
                <a:lnTo>
                  <a:pt x="379" y="68"/>
                </a:lnTo>
                <a:lnTo>
                  <a:pt x="380" y="73"/>
                </a:lnTo>
                <a:lnTo>
                  <a:pt x="380" y="75"/>
                </a:lnTo>
                <a:lnTo>
                  <a:pt x="380" y="77"/>
                </a:lnTo>
                <a:lnTo>
                  <a:pt x="382" y="79"/>
                </a:lnTo>
                <a:lnTo>
                  <a:pt x="384" y="80"/>
                </a:lnTo>
                <a:lnTo>
                  <a:pt x="384" y="77"/>
                </a:lnTo>
                <a:lnTo>
                  <a:pt x="389" y="68"/>
                </a:lnTo>
                <a:lnTo>
                  <a:pt x="393" y="61"/>
                </a:lnTo>
                <a:lnTo>
                  <a:pt x="396" y="58"/>
                </a:lnTo>
                <a:lnTo>
                  <a:pt x="403" y="54"/>
                </a:lnTo>
                <a:lnTo>
                  <a:pt x="417" y="54"/>
                </a:lnTo>
                <a:lnTo>
                  <a:pt x="426" y="54"/>
                </a:lnTo>
                <a:lnTo>
                  <a:pt x="440" y="51"/>
                </a:lnTo>
                <a:lnTo>
                  <a:pt x="455" y="46"/>
                </a:lnTo>
                <a:lnTo>
                  <a:pt x="471" y="39"/>
                </a:lnTo>
                <a:lnTo>
                  <a:pt x="483" y="32"/>
                </a:lnTo>
                <a:lnTo>
                  <a:pt x="490" y="26"/>
                </a:lnTo>
                <a:lnTo>
                  <a:pt x="492" y="23"/>
                </a:lnTo>
                <a:lnTo>
                  <a:pt x="494" y="19"/>
                </a:lnTo>
                <a:lnTo>
                  <a:pt x="494" y="14"/>
                </a:lnTo>
                <a:lnTo>
                  <a:pt x="496" y="11"/>
                </a:lnTo>
                <a:lnTo>
                  <a:pt x="499" y="7"/>
                </a:lnTo>
                <a:lnTo>
                  <a:pt x="511" y="2"/>
                </a:lnTo>
                <a:lnTo>
                  <a:pt x="527" y="0"/>
                </a:lnTo>
                <a:close/>
              </a:path>
            </a:pathLst>
          </a:custGeom>
          <a:solidFill>
            <a:schemeClr val="bg1">
              <a:alpha val="70000"/>
            </a:schemeClr>
          </a:solidFill>
          <a:ln w="3175">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dirty="0"/>
          </a:p>
        </p:txBody>
      </p:sp>
      <p:sp>
        <p:nvSpPr>
          <p:cNvPr id="6" name="Oval 5"/>
          <p:cNvSpPr/>
          <p:nvPr/>
        </p:nvSpPr>
        <p:spPr>
          <a:xfrm>
            <a:off x="2411760" y="1678776"/>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Oval 6"/>
          <p:cNvSpPr/>
          <p:nvPr/>
        </p:nvSpPr>
        <p:spPr>
          <a:xfrm>
            <a:off x="2411760" y="2764323"/>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Oval 7"/>
          <p:cNvSpPr/>
          <p:nvPr/>
        </p:nvSpPr>
        <p:spPr>
          <a:xfrm>
            <a:off x="2411760" y="3880447"/>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Oval 8"/>
          <p:cNvSpPr/>
          <p:nvPr/>
        </p:nvSpPr>
        <p:spPr>
          <a:xfrm>
            <a:off x="6012160" y="1678776"/>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Oval 9"/>
          <p:cNvSpPr/>
          <p:nvPr/>
        </p:nvSpPr>
        <p:spPr>
          <a:xfrm>
            <a:off x="6012160" y="2794900"/>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Oval 10"/>
          <p:cNvSpPr/>
          <p:nvPr/>
        </p:nvSpPr>
        <p:spPr>
          <a:xfrm>
            <a:off x="6012160" y="3911024"/>
            <a:ext cx="670485" cy="67048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2" name="Elbow Connector 11"/>
          <p:cNvCxnSpPr>
            <a:stCxn id="6" idx="6"/>
          </p:cNvCxnSpPr>
          <p:nvPr/>
        </p:nvCxnSpPr>
        <p:spPr>
          <a:xfrm>
            <a:off x="3082245" y="2014019"/>
            <a:ext cx="1201723" cy="557731"/>
          </a:xfrm>
          <a:prstGeom prst="bentConnector3">
            <a:avLst>
              <a:gd name="adj1" fmla="val 59331"/>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6"/>
          </p:cNvCxnSpPr>
          <p:nvPr/>
        </p:nvCxnSpPr>
        <p:spPr>
          <a:xfrm>
            <a:off x="3082245" y="3099566"/>
            <a:ext cx="1345739" cy="335242"/>
          </a:xfrm>
          <a:prstGeom prst="bentConnector3">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6"/>
          </p:cNvCxnSpPr>
          <p:nvPr/>
        </p:nvCxnSpPr>
        <p:spPr>
          <a:xfrm flipV="1">
            <a:off x="3082245" y="3880447"/>
            <a:ext cx="1345739" cy="335243"/>
          </a:xfrm>
          <a:prstGeom prst="bentConnector3">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9" idx="2"/>
          </p:cNvCxnSpPr>
          <p:nvPr/>
        </p:nvCxnSpPr>
        <p:spPr>
          <a:xfrm rot="10800000" flipV="1">
            <a:off x="4572000" y="2014018"/>
            <a:ext cx="1440160" cy="278865"/>
          </a:xfrm>
          <a:prstGeom prst="bentConnector3">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0" idx="2"/>
          </p:cNvCxnSpPr>
          <p:nvPr/>
        </p:nvCxnSpPr>
        <p:spPr>
          <a:xfrm rot="10800000">
            <a:off x="4716016" y="2715767"/>
            <a:ext cx="1296144" cy="414377"/>
          </a:xfrm>
          <a:prstGeom prst="bentConnector3">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1" idx="2"/>
          </p:cNvCxnSpPr>
          <p:nvPr/>
        </p:nvCxnSpPr>
        <p:spPr>
          <a:xfrm rot="10800000" flipV="1">
            <a:off x="4427984" y="4246266"/>
            <a:ext cx="1584177" cy="125683"/>
          </a:xfrm>
          <a:prstGeom prst="bentConnector3">
            <a:avLst>
              <a:gd name="adj1" fmla="val 43466"/>
            </a:avLst>
          </a:prstGeom>
          <a:ln w="19050">
            <a:solidFill>
              <a:schemeClr val="bg1"/>
            </a:solidFill>
            <a:tailEnd type="oval" w="lg" len="lg"/>
          </a:ln>
        </p:spPr>
        <p:style>
          <a:lnRef idx="1">
            <a:schemeClr val="accent1"/>
          </a:lnRef>
          <a:fillRef idx="0">
            <a:schemeClr val="accent1"/>
          </a:fillRef>
          <a:effectRef idx="0">
            <a:schemeClr val="accent1"/>
          </a:effectRef>
          <a:fontRef idx="minor">
            <a:schemeClr val="tx1"/>
          </a:fontRef>
        </p:style>
      </p:cxnSp>
      <p:sp>
        <p:nvSpPr>
          <p:cNvPr id="36" name="Rounded Rectangle 27"/>
          <p:cNvSpPr/>
          <p:nvPr/>
        </p:nvSpPr>
        <p:spPr>
          <a:xfrm>
            <a:off x="6206961" y="3015407"/>
            <a:ext cx="299807" cy="23029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37" name="Rounded Rectangle 7"/>
          <p:cNvSpPr/>
          <p:nvPr/>
        </p:nvSpPr>
        <p:spPr>
          <a:xfrm>
            <a:off x="2604692" y="2974134"/>
            <a:ext cx="304811" cy="26304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38" name="Rectangle 36"/>
          <p:cNvSpPr/>
          <p:nvPr/>
        </p:nvSpPr>
        <p:spPr>
          <a:xfrm>
            <a:off x="2620588" y="4128443"/>
            <a:ext cx="284937" cy="23818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39" name="Rectangle 16"/>
          <p:cNvSpPr/>
          <p:nvPr/>
        </p:nvSpPr>
        <p:spPr>
          <a:xfrm>
            <a:off x="2592267" y="1910001"/>
            <a:ext cx="317236" cy="208492"/>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40" name="Rectangle 9"/>
          <p:cNvSpPr/>
          <p:nvPr/>
        </p:nvSpPr>
        <p:spPr>
          <a:xfrm>
            <a:off x="6208755" y="4089688"/>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1" name="Rectangle 16"/>
          <p:cNvSpPr/>
          <p:nvPr/>
        </p:nvSpPr>
        <p:spPr>
          <a:xfrm rot="2700000">
            <a:off x="6238901" y="1819498"/>
            <a:ext cx="217001" cy="3890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42" name="Group 41"/>
          <p:cNvGrpSpPr/>
          <p:nvPr/>
        </p:nvGrpSpPr>
        <p:grpSpPr>
          <a:xfrm>
            <a:off x="395536" y="1661733"/>
            <a:ext cx="1801466" cy="519904"/>
            <a:chOff x="803640" y="3336957"/>
            <a:chExt cx="2059657" cy="519904"/>
          </a:xfrm>
        </p:grpSpPr>
        <p:sp>
          <p:nvSpPr>
            <p:cNvPr id="43" name="TextBox 42"/>
            <p:cNvSpPr txBox="1"/>
            <p:nvPr/>
          </p:nvSpPr>
          <p:spPr>
            <a:xfrm>
              <a:off x="803640" y="3579862"/>
              <a:ext cx="2059657" cy="276999"/>
            </a:xfrm>
            <a:prstGeom prst="rect">
              <a:avLst/>
            </a:prstGeom>
            <a:noFill/>
          </p:spPr>
          <p:txBody>
            <a:bodyPr wrap="square" rtlCol="0">
              <a:spAutoFit/>
            </a:bodyPr>
            <a:lstStyle/>
            <a:p>
              <a:pPr algn="r"/>
              <a:r>
                <a:rPr lang="en-US" altLang="ko-KR" sz="1200">
                  <a:solidFill>
                    <a:schemeClr val="bg1"/>
                  </a:solidFill>
                  <a:cs typeface="Arial" pitchFamily="34" charset="0"/>
                </a:rPr>
                <a:t>https://itviec.com/</a:t>
              </a:r>
              <a:endParaRPr lang="en-US" altLang="ko-KR" sz="1200" dirty="0">
                <a:solidFill>
                  <a:schemeClr val="bg1"/>
                </a:solidFill>
                <a:cs typeface="Arial" pitchFamily="34" charset="0"/>
              </a:endParaRPr>
            </a:p>
          </p:txBody>
        </p:sp>
        <p:sp>
          <p:nvSpPr>
            <p:cNvPr id="44" name="TextBox 43"/>
            <p:cNvSpPr txBox="1"/>
            <p:nvPr/>
          </p:nvSpPr>
          <p:spPr>
            <a:xfrm>
              <a:off x="803640" y="3336957"/>
              <a:ext cx="2059657" cy="307777"/>
            </a:xfrm>
            <a:prstGeom prst="rect">
              <a:avLst/>
            </a:prstGeom>
            <a:noFill/>
          </p:spPr>
          <p:txBody>
            <a:bodyPr wrap="square" rtlCol="0">
              <a:spAutoFit/>
            </a:bodyPr>
            <a:lstStyle/>
            <a:p>
              <a:pPr algn="r"/>
              <a:r>
                <a:rPr lang="en-US" altLang="ko-KR" sz="1400" b="1">
                  <a:solidFill>
                    <a:schemeClr val="bg1"/>
                  </a:solidFill>
                  <a:cs typeface="Arial" pitchFamily="34" charset="0"/>
                </a:rPr>
                <a:t>IT Tìm việc:</a:t>
              </a:r>
              <a:endParaRPr lang="ko-KR" altLang="en-US" sz="1400" b="1" dirty="0">
                <a:solidFill>
                  <a:schemeClr val="bg1"/>
                </a:solidFill>
                <a:cs typeface="Arial" pitchFamily="34" charset="0"/>
              </a:endParaRPr>
            </a:p>
          </p:txBody>
        </p:sp>
      </p:grpSp>
      <p:grpSp>
        <p:nvGrpSpPr>
          <p:cNvPr id="45" name="Group 44"/>
          <p:cNvGrpSpPr/>
          <p:nvPr/>
        </p:nvGrpSpPr>
        <p:grpSpPr>
          <a:xfrm>
            <a:off x="395536" y="2794900"/>
            <a:ext cx="1801466" cy="516793"/>
            <a:chOff x="803640" y="3340068"/>
            <a:chExt cx="2059657" cy="516793"/>
          </a:xfrm>
        </p:grpSpPr>
        <p:sp>
          <p:nvSpPr>
            <p:cNvPr id="46" name="TextBox 45"/>
            <p:cNvSpPr txBox="1"/>
            <p:nvPr/>
          </p:nvSpPr>
          <p:spPr>
            <a:xfrm>
              <a:off x="803640" y="3579862"/>
              <a:ext cx="2059657" cy="276999"/>
            </a:xfrm>
            <a:prstGeom prst="rect">
              <a:avLst/>
            </a:prstGeom>
            <a:noFill/>
          </p:spPr>
          <p:txBody>
            <a:bodyPr wrap="square" rtlCol="0">
              <a:spAutoFit/>
            </a:bodyPr>
            <a:lstStyle/>
            <a:p>
              <a:pPr algn="r"/>
              <a:r>
                <a:rPr lang="en-US" altLang="ko-KR" sz="1200">
                  <a:solidFill>
                    <a:schemeClr val="bg1"/>
                  </a:solidFill>
                  <a:cs typeface="Arial" pitchFamily="34" charset="0"/>
                </a:rPr>
                <a:t>https://topdev.vn/</a:t>
              </a:r>
              <a:endParaRPr lang="en-US" altLang="ko-KR" sz="1200" dirty="0">
                <a:solidFill>
                  <a:schemeClr val="bg1"/>
                </a:solidFill>
                <a:cs typeface="Arial" pitchFamily="34" charset="0"/>
              </a:endParaRPr>
            </a:p>
          </p:txBody>
        </p:sp>
        <p:sp>
          <p:nvSpPr>
            <p:cNvPr id="47" name="TextBox 46"/>
            <p:cNvSpPr txBox="1"/>
            <p:nvPr/>
          </p:nvSpPr>
          <p:spPr>
            <a:xfrm>
              <a:off x="803640" y="3340068"/>
              <a:ext cx="2059657" cy="307777"/>
            </a:xfrm>
            <a:prstGeom prst="rect">
              <a:avLst/>
            </a:prstGeom>
            <a:noFill/>
          </p:spPr>
          <p:txBody>
            <a:bodyPr wrap="square" rtlCol="0">
              <a:spAutoFit/>
            </a:bodyPr>
            <a:lstStyle/>
            <a:p>
              <a:pPr algn="r"/>
              <a:r>
                <a:rPr lang="en-US" altLang="ko-KR" sz="1400" b="1">
                  <a:solidFill>
                    <a:schemeClr val="bg1"/>
                  </a:solidFill>
                  <a:cs typeface="Arial" pitchFamily="34" charset="0"/>
                </a:rPr>
                <a:t>TopDev:</a:t>
              </a:r>
              <a:endParaRPr lang="ko-KR" altLang="en-US" sz="1400" b="1" dirty="0">
                <a:solidFill>
                  <a:schemeClr val="bg1"/>
                </a:solidFill>
                <a:cs typeface="Arial" pitchFamily="34" charset="0"/>
              </a:endParaRPr>
            </a:p>
          </p:txBody>
        </p:sp>
      </p:grpSp>
      <p:grpSp>
        <p:nvGrpSpPr>
          <p:cNvPr id="48" name="Group 47"/>
          <p:cNvGrpSpPr/>
          <p:nvPr/>
        </p:nvGrpSpPr>
        <p:grpSpPr>
          <a:xfrm>
            <a:off x="395536" y="3895250"/>
            <a:ext cx="1801466" cy="519904"/>
            <a:chOff x="803640" y="3336957"/>
            <a:chExt cx="2059657" cy="519904"/>
          </a:xfrm>
        </p:grpSpPr>
        <p:sp>
          <p:nvSpPr>
            <p:cNvPr id="49" name="TextBox 48"/>
            <p:cNvSpPr txBox="1"/>
            <p:nvPr/>
          </p:nvSpPr>
          <p:spPr>
            <a:xfrm>
              <a:off x="803640" y="3579862"/>
              <a:ext cx="2059657" cy="276999"/>
            </a:xfrm>
            <a:prstGeom prst="rect">
              <a:avLst/>
            </a:prstGeom>
            <a:noFill/>
          </p:spPr>
          <p:txBody>
            <a:bodyPr wrap="square" rtlCol="0">
              <a:spAutoFit/>
            </a:bodyPr>
            <a:lstStyle/>
            <a:p>
              <a:pPr algn="r"/>
              <a:r>
                <a:rPr lang="en-US" altLang="ko-KR" sz="1200">
                  <a:solidFill>
                    <a:schemeClr val="bg1"/>
                  </a:solidFill>
                  <a:cs typeface="Arial" pitchFamily="34" charset="0"/>
                </a:rPr>
                <a:t>https://www.topcv.vn/</a:t>
              </a:r>
              <a:endParaRPr lang="en-US" altLang="ko-KR" sz="1200" dirty="0">
                <a:solidFill>
                  <a:schemeClr val="bg1"/>
                </a:solidFill>
                <a:cs typeface="Arial" pitchFamily="34" charset="0"/>
              </a:endParaRPr>
            </a:p>
          </p:txBody>
        </p:sp>
        <p:sp>
          <p:nvSpPr>
            <p:cNvPr id="50" name="TextBox 49"/>
            <p:cNvSpPr txBox="1"/>
            <p:nvPr/>
          </p:nvSpPr>
          <p:spPr>
            <a:xfrm>
              <a:off x="803640" y="3336957"/>
              <a:ext cx="2059657" cy="307777"/>
            </a:xfrm>
            <a:prstGeom prst="rect">
              <a:avLst/>
            </a:prstGeom>
            <a:noFill/>
          </p:spPr>
          <p:txBody>
            <a:bodyPr wrap="square" rtlCol="0">
              <a:spAutoFit/>
            </a:bodyPr>
            <a:lstStyle/>
            <a:p>
              <a:pPr algn="r"/>
              <a:r>
                <a:rPr lang="en-US" altLang="ko-KR" sz="1400" b="1">
                  <a:solidFill>
                    <a:schemeClr val="bg1"/>
                  </a:solidFill>
                  <a:cs typeface="Arial" pitchFamily="34" charset="0"/>
                </a:rPr>
                <a:t>TopCV:</a:t>
              </a:r>
              <a:endParaRPr lang="ko-KR" altLang="en-US" sz="1400" b="1" dirty="0">
                <a:solidFill>
                  <a:schemeClr val="bg1"/>
                </a:solidFill>
                <a:cs typeface="Arial" pitchFamily="34" charset="0"/>
              </a:endParaRPr>
            </a:p>
          </p:txBody>
        </p:sp>
      </p:grpSp>
      <p:grpSp>
        <p:nvGrpSpPr>
          <p:cNvPr id="51" name="Group 50"/>
          <p:cNvGrpSpPr/>
          <p:nvPr/>
        </p:nvGrpSpPr>
        <p:grpSpPr>
          <a:xfrm flipH="1">
            <a:off x="6948464" y="1661733"/>
            <a:ext cx="1800000" cy="704570"/>
            <a:chOff x="803640" y="3336957"/>
            <a:chExt cx="2059657" cy="704570"/>
          </a:xfrm>
        </p:grpSpPr>
        <p:sp>
          <p:nvSpPr>
            <p:cNvPr id="52" name="TextBox 51"/>
            <p:cNvSpPr txBox="1"/>
            <p:nvPr/>
          </p:nvSpPr>
          <p:spPr>
            <a:xfrm>
              <a:off x="803640" y="3579862"/>
              <a:ext cx="2059657" cy="461665"/>
            </a:xfrm>
            <a:prstGeom prst="rect">
              <a:avLst/>
            </a:prstGeom>
            <a:noFill/>
          </p:spPr>
          <p:txBody>
            <a:bodyPr wrap="square" rtlCol="0">
              <a:spAutoFit/>
            </a:bodyPr>
            <a:lstStyle/>
            <a:p>
              <a:r>
                <a:rPr lang="en-US" altLang="ko-KR" sz="1200">
                  <a:solidFill>
                    <a:schemeClr val="bg1"/>
                  </a:solidFill>
                  <a:cs typeface="Arial" pitchFamily="34" charset="0"/>
                </a:rPr>
                <a:t>https://www.linkedin.com/</a:t>
              </a:r>
              <a:endParaRPr lang="en-US" altLang="ko-KR" sz="1200" dirty="0">
                <a:solidFill>
                  <a:schemeClr val="bg1"/>
                </a:solidFill>
                <a:cs typeface="Arial" pitchFamily="34" charset="0"/>
              </a:endParaRPr>
            </a:p>
          </p:txBody>
        </p:sp>
        <p:sp>
          <p:nvSpPr>
            <p:cNvPr id="53" name="TextBox 52"/>
            <p:cNvSpPr txBox="1"/>
            <p:nvPr/>
          </p:nvSpPr>
          <p:spPr>
            <a:xfrm>
              <a:off x="803640" y="3336957"/>
              <a:ext cx="2059657" cy="307777"/>
            </a:xfrm>
            <a:prstGeom prst="rect">
              <a:avLst/>
            </a:prstGeom>
            <a:noFill/>
          </p:spPr>
          <p:txBody>
            <a:bodyPr wrap="square" rtlCol="0">
              <a:spAutoFit/>
            </a:bodyPr>
            <a:lstStyle/>
            <a:p>
              <a:r>
                <a:rPr lang="en-US" altLang="ko-KR" sz="1400" b="1">
                  <a:solidFill>
                    <a:schemeClr val="bg1"/>
                  </a:solidFill>
                  <a:cs typeface="Arial" pitchFamily="34" charset="0"/>
                </a:rPr>
                <a:t>LinkedIn:</a:t>
              </a:r>
              <a:endParaRPr lang="ko-KR" altLang="en-US" sz="1400" b="1" dirty="0">
                <a:solidFill>
                  <a:schemeClr val="bg1"/>
                </a:solidFill>
                <a:cs typeface="Arial" pitchFamily="34" charset="0"/>
              </a:endParaRPr>
            </a:p>
          </p:txBody>
        </p:sp>
      </p:grpSp>
      <p:grpSp>
        <p:nvGrpSpPr>
          <p:cNvPr id="54" name="Group 53"/>
          <p:cNvGrpSpPr/>
          <p:nvPr/>
        </p:nvGrpSpPr>
        <p:grpSpPr>
          <a:xfrm flipH="1">
            <a:off x="6948464" y="2778491"/>
            <a:ext cx="1800000" cy="704570"/>
            <a:chOff x="803640" y="3336957"/>
            <a:chExt cx="2059657" cy="704570"/>
          </a:xfrm>
        </p:grpSpPr>
        <p:sp>
          <p:nvSpPr>
            <p:cNvPr id="55" name="TextBox 54"/>
            <p:cNvSpPr txBox="1"/>
            <p:nvPr/>
          </p:nvSpPr>
          <p:spPr>
            <a:xfrm>
              <a:off x="803640" y="3579862"/>
              <a:ext cx="2059657" cy="461665"/>
            </a:xfrm>
            <a:prstGeom prst="rect">
              <a:avLst/>
            </a:prstGeom>
            <a:noFill/>
          </p:spPr>
          <p:txBody>
            <a:bodyPr wrap="square" rtlCol="0">
              <a:spAutoFit/>
            </a:bodyPr>
            <a:lstStyle/>
            <a:p>
              <a:r>
                <a:rPr lang="en-US" altLang="ko-KR" sz="1200">
                  <a:solidFill>
                    <a:schemeClr val="bg1"/>
                  </a:solidFill>
                  <a:cs typeface="Arial" pitchFamily="34" charset="0"/>
                </a:rPr>
                <a:t>https://www.indeed.com/</a:t>
              </a:r>
              <a:endParaRPr lang="en-US" altLang="ko-KR" sz="1200" dirty="0">
                <a:solidFill>
                  <a:schemeClr val="bg1"/>
                </a:solidFill>
                <a:cs typeface="Arial" pitchFamily="34" charset="0"/>
              </a:endParaRPr>
            </a:p>
          </p:txBody>
        </p:sp>
        <p:sp>
          <p:nvSpPr>
            <p:cNvPr id="56" name="TextBox 55"/>
            <p:cNvSpPr txBox="1"/>
            <p:nvPr/>
          </p:nvSpPr>
          <p:spPr>
            <a:xfrm>
              <a:off x="803640" y="3336957"/>
              <a:ext cx="2059657" cy="307777"/>
            </a:xfrm>
            <a:prstGeom prst="rect">
              <a:avLst/>
            </a:prstGeom>
            <a:noFill/>
          </p:spPr>
          <p:txBody>
            <a:bodyPr wrap="square" rtlCol="0">
              <a:spAutoFit/>
            </a:bodyPr>
            <a:lstStyle/>
            <a:p>
              <a:r>
                <a:rPr lang="en-US" altLang="ko-KR" sz="1400" b="1">
                  <a:solidFill>
                    <a:schemeClr val="bg1"/>
                  </a:solidFill>
                  <a:cs typeface="Arial" pitchFamily="34" charset="0"/>
                </a:rPr>
                <a:t>Indeed:</a:t>
              </a:r>
              <a:endParaRPr lang="ko-KR" altLang="en-US" sz="1400" b="1" dirty="0">
                <a:solidFill>
                  <a:schemeClr val="bg1"/>
                </a:solidFill>
                <a:cs typeface="Arial" pitchFamily="34" charset="0"/>
              </a:endParaRPr>
            </a:p>
          </p:txBody>
        </p:sp>
      </p:grpSp>
      <p:grpSp>
        <p:nvGrpSpPr>
          <p:cNvPr id="57" name="Group 56"/>
          <p:cNvGrpSpPr/>
          <p:nvPr/>
        </p:nvGrpSpPr>
        <p:grpSpPr>
          <a:xfrm flipH="1">
            <a:off x="6948464" y="3895250"/>
            <a:ext cx="1800000" cy="704570"/>
            <a:chOff x="803640" y="3336957"/>
            <a:chExt cx="2059657" cy="704570"/>
          </a:xfrm>
        </p:grpSpPr>
        <p:sp>
          <p:nvSpPr>
            <p:cNvPr id="58" name="TextBox 57"/>
            <p:cNvSpPr txBox="1"/>
            <p:nvPr/>
          </p:nvSpPr>
          <p:spPr>
            <a:xfrm>
              <a:off x="803640" y="3579862"/>
              <a:ext cx="2059657" cy="461665"/>
            </a:xfrm>
            <a:prstGeom prst="rect">
              <a:avLst/>
            </a:prstGeom>
            <a:noFill/>
          </p:spPr>
          <p:txBody>
            <a:bodyPr wrap="square" rtlCol="0">
              <a:spAutoFit/>
            </a:bodyPr>
            <a:lstStyle/>
            <a:p>
              <a:r>
                <a:rPr lang="en-US" altLang="ko-KR" sz="1200">
                  <a:solidFill>
                    <a:schemeClr val="bg1"/>
                  </a:solidFill>
                  <a:cs typeface="Arial" pitchFamily="34" charset="0"/>
                </a:rPr>
                <a:t>https://www.glassdoor.com/</a:t>
              </a:r>
              <a:endParaRPr lang="en-US" altLang="ko-KR" sz="1200" dirty="0">
                <a:solidFill>
                  <a:schemeClr val="bg1"/>
                </a:solidFill>
                <a:cs typeface="Arial" pitchFamily="34" charset="0"/>
              </a:endParaRPr>
            </a:p>
          </p:txBody>
        </p:sp>
        <p:sp>
          <p:nvSpPr>
            <p:cNvPr id="59" name="TextBox 58"/>
            <p:cNvSpPr txBox="1"/>
            <p:nvPr/>
          </p:nvSpPr>
          <p:spPr>
            <a:xfrm>
              <a:off x="803640" y="3336957"/>
              <a:ext cx="2059657" cy="307777"/>
            </a:xfrm>
            <a:prstGeom prst="rect">
              <a:avLst/>
            </a:prstGeom>
            <a:noFill/>
          </p:spPr>
          <p:txBody>
            <a:bodyPr wrap="square" rtlCol="0">
              <a:spAutoFit/>
            </a:bodyPr>
            <a:lstStyle/>
            <a:p>
              <a:r>
                <a:rPr lang="nl-NL" altLang="ko-KR" sz="1400" b="1">
                  <a:solidFill>
                    <a:schemeClr val="bg1"/>
                  </a:solidFill>
                  <a:cs typeface="Arial" pitchFamily="34" charset="0"/>
                </a:rPr>
                <a:t>Glassdoor:</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275110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Kết quả khảo sát</a:t>
            </a:r>
            <a:endParaRPr lang="ko-KR" altLang="en-US" dirty="0"/>
          </a:p>
        </p:txBody>
      </p:sp>
      <p:sp>
        <p:nvSpPr>
          <p:cNvPr id="5" name="Oval 4"/>
          <p:cNvSpPr/>
          <p:nvPr/>
        </p:nvSpPr>
        <p:spPr>
          <a:xfrm>
            <a:off x="4132876" y="1558150"/>
            <a:ext cx="900000" cy="90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Oval 5"/>
          <p:cNvSpPr/>
          <p:nvPr/>
        </p:nvSpPr>
        <p:spPr>
          <a:xfrm>
            <a:off x="5382140" y="2292339"/>
            <a:ext cx="900000" cy="90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Oval 6"/>
          <p:cNvSpPr/>
          <p:nvPr/>
        </p:nvSpPr>
        <p:spPr>
          <a:xfrm>
            <a:off x="4829704" y="3713227"/>
            <a:ext cx="900000" cy="90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Oval 7"/>
          <p:cNvSpPr/>
          <p:nvPr/>
        </p:nvSpPr>
        <p:spPr>
          <a:xfrm>
            <a:off x="3382043" y="3713227"/>
            <a:ext cx="900000" cy="90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Oval 8"/>
          <p:cNvSpPr/>
          <p:nvPr/>
        </p:nvSpPr>
        <p:spPr>
          <a:xfrm>
            <a:off x="2883612" y="2292339"/>
            <a:ext cx="900000" cy="90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Block Arc 9"/>
          <p:cNvSpPr/>
          <p:nvPr/>
        </p:nvSpPr>
        <p:spPr>
          <a:xfrm>
            <a:off x="5092918" y="1963402"/>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9"/>
          <p:cNvSpPr/>
          <p:nvPr/>
        </p:nvSpPr>
        <p:spPr>
          <a:xfrm rot="4151778">
            <a:off x="5482529" y="3338171"/>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5" name="Block Arc 9"/>
          <p:cNvSpPr/>
          <p:nvPr/>
        </p:nvSpPr>
        <p:spPr>
          <a:xfrm rot="8600978">
            <a:off x="4296013" y="4198270"/>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6" name="Block Arc 9"/>
          <p:cNvSpPr/>
          <p:nvPr/>
        </p:nvSpPr>
        <p:spPr>
          <a:xfrm rot="12466113">
            <a:off x="3194528" y="3312684"/>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7" name="Block Arc 9"/>
          <p:cNvSpPr/>
          <p:nvPr/>
        </p:nvSpPr>
        <p:spPr>
          <a:xfrm rot="17141024">
            <a:off x="3575039" y="1956707"/>
            <a:ext cx="470213" cy="385339"/>
          </a:xfrm>
          <a:custGeom>
            <a:avLst/>
            <a:gdLst/>
            <a:ahLst/>
            <a:cxnLst/>
            <a:rect l="l" t="t" r="r" b="b"/>
            <a:pathLst>
              <a:path w="470213" h="385339">
                <a:moveTo>
                  <a:pt x="21068" y="0"/>
                </a:moveTo>
                <a:cubicBezTo>
                  <a:pt x="159017" y="64372"/>
                  <a:pt x="284004" y="153136"/>
                  <a:pt x="388902" y="263003"/>
                </a:cubicBezTo>
                <a:lnTo>
                  <a:pt x="432029" y="219876"/>
                </a:lnTo>
                <a:lnTo>
                  <a:pt x="470213" y="385339"/>
                </a:lnTo>
                <a:lnTo>
                  <a:pt x="304750" y="347155"/>
                </a:lnTo>
                <a:lnTo>
                  <a:pt x="353719" y="298187"/>
                </a:lnTo>
                <a:cubicBezTo>
                  <a:pt x="252876" y="192466"/>
                  <a:pt x="132680" y="107060"/>
                  <a:pt x="0" y="451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8" name="Oval 17"/>
          <p:cNvSpPr/>
          <p:nvPr/>
        </p:nvSpPr>
        <p:spPr>
          <a:xfrm>
            <a:off x="4102855" y="2682297"/>
            <a:ext cx="960042" cy="96004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Rounded Rectangle 27"/>
          <p:cNvSpPr/>
          <p:nvPr/>
        </p:nvSpPr>
        <p:spPr>
          <a:xfrm>
            <a:off x="5693865" y="2627192"/>
            <a:ext cx="299807" cy="23029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20" name="Rounded Rectangle 7"/>
          <p:cNvSpPr/>
          <p:nvPr/>
        </p:nvSpPr>
        <p:spPr>
          <a:xfrm>
            <a:off x="3202274" y="2610815"/>
            <a:ext cx="304811" cy="26304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21" name="Rectangle 36"/>
          <p:cNvSpPr/>
          <p:nvPr/>
        </p:nvSpPr>
        <p:spPr>
          <a:xfrm>
            <a:off x="3689574" y="4096019"/>
            <a:ext cx="284937" cy="23818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22" name="Rectangle 16"/>
          <p:cNvSpPr/>
          <p:nvPr/>
        </p:nvSpPr>
        <p:spPr>
          <a:xfrm>
            <a:off x="4424258" y="1903904"/>
            <a:ext cx="317236" cy="208492"/>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797B4F"/>
              </a:solidFill>
            </a:endParaRPr>
          </a:p>
        </p:txBody>
      </p:sp>
      <p:sp>
        <p:nvSpPr>
          <p:cNvPr id="23" name="Oval 21"/>
          <p:cNvSpPr>
            <a:spLocks noChangeAspect="1"/>
          </p:cNvSpPr>
          <p:nvPr/>
        </p:nvSpPr>
        <p:spPr>
          <a:xfrm>
            <a:off x="4367040" y="2944679"/>
            <a:ext cx="431671" cy="43527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Rectangle 9"/>
          <p:cNvSpPr/>
          <p:nvPr/>
        </p:nvSpPr>
        <p:spPr>
          <a:xfrm>
            <a:off x="5156012" y="4023744"/>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5" name="Group 24"/>
          <p:cNvGrpSpPr/>
          <p:nvPr/>
        </p:nvGrpSpPr>
        <p:grpSpPr>
          <a:xfrm>
            <a:off x="6497218" y="1333988"/>
            <a:ext cx="2448272" cy="1073902"/>
            <a:chOff x="803640" y="3336957"/>
            <a:chExt cx="2059657" cy="1073902"/>
          </a:xfrm>
        </p:grpSpPr>
        <p:sp>
          <p:nvSpPr>
            <p:cNvPr id="26" name="TextBox 25"/>
            <p:cNvSpPr txBox="1"/>
            <p:nvPr/>
          </p:nvSpPr>
          <p:spPr>
            <a:xfrm>
              <a:off x="803640" y="3579862"/>
              <a:ext cx="2059657" cy="830997"/>
            </a:xfrm>
            <a:prstGeom prst="rect">
              <a:avLst/>
            </a:prstGeom>
            <a:noFill/>
          </p:spPr>
          <p:txBody>
            <a:bodyPr wrap="square" rtlCol="0">
              <a:spAutoFit/>
            </a:bodyPr>
            <a:lstStyle/>
            <a:p>
              <a:r>
                <a:rPr lang="en-US" altLang="ko-KR" sz="1200">
                  <a:solidFill>
                    <a:schemeClr val="bg1"/>
                  </a:solidFill>
                  <a:cs typeface="Arial" pitchFamily="34" charset="0"/>
                </a:rPr>
                <a:t>Cho phép người tuyển dụng quản lý các bài đăng tuyển và ứng viên quản lý các công việc mà mình ứng tuyển.</a:t>
              </a:r>
              <a:endParaRPr lang="ko-KR" altLang="en-US" sz="1200" dirty="0">
                <a:solidFill>
                  <a:schemeClr val="bg1"/>
                </a:solidFill>
                <a:cs typeface="Arial" pitchFamily="34" charset="0"/>
              </a:endParaRPr>
            </a:p>
          </p:txBody>
        </p:sp>
        <p:sp>
          <p:nvSpPr>
            <p:cNvPr id="27" name="TextBox 26"/>
            <p:cNvSpPr txBox="1"/>
            <p:nvPr/>
          </p:nvSpPr>
          <p:spPr>
            <a:xfrm>
              <a:off x="803640" y="3336957"/>
              <a:ext cx="2059657" cy="307777"/>
            </a:xfrm>
            <a:prstGeom prst="rect">
              <a:avLst/>
            </a:prstGeom>
            <a:noFill/>
          </p:spPr>
          <p:txBody>
            <a:bodyPr wrap="square" rtlCol="0">
              <a:spAutoFit/>
            </a:bodyPr>
            <a:lstStyle/>
            <a:p>
              <a:r>
                <a:rPr lang="en-US" altLang="ko-KR" sz="1400" b="1">
                  <a:solidFill>
                    <a:schemeClr val="bg1"/>
                  </a:solidFill>
                  <a:cs typeface="Arial" pitchFamily="34" charset="0"/>
                </a:rPr>
                <a:t>Về việc quản lý</a:t>
              </a:r>
              <a:endParaRPr lang="ko-KR" altLang="en-US" sz="1400" b="1" dirty="0">
                <a:solidFill>
                  <a:schemeClr val="bg1"/>
                </a:solidFill>
                <a:cs typeface="Arial" pitchFamily="34" charset="0"/>
              </a:endParaRPr>
            </a:p>
          </p:txBody>
        </p:sp>
      </p:grpSp>
      <p:grpSp>
        <p:nvGrpSpPr>
          <p:cNvPr id="28" name="Group 27"/>
          <p:cNvGrpSpPr/>
          <p:nvPr/>
        </p:nvGrpSpPr>
        <p:grpSpPr>
          <a:xfrm>
            <a:off x="6501059" y="2733403"/>
            <a:ext cx="2448272" cy="704570"/>
            <a:chOff x="803640" y="3336957"/>
            <a:chExt cx="2059657" cy="704570"/>
          </a:xfrm>
        </p:grpSpPr>
        <p:sp>
          <p:nvSpPr>
            <p:cNvPr id="29" name="TextBox 28"/>
            <p:cNvSpPr txBox="1"/>
            <p:nvPr/>
          </p:nvSpPr>
          <p:spPr>
            <a:xfrm>
              <a:off x="803640" y="3579862"/>
              <a:ext cx="2059657" cy="461665"/>
            </a:xfrm>
            <a:prstGeom prst="rect">
              <a:avLst/>
            </a:prstGeom>
            <a:noFill/>
          </p:spPr>
          <p:txBody>
            <a:bodyPr wrap="square" rtlCol="0">
              <a:spAutoFit/>
            </a:bodyPr>
            <a:lstStyle/>
            <a:p>
              <a:r>
                <a:rPr lang="en-US" altLang="ko-KR" sz="1200">
                  <a:solidFill>
                    <a:schemeClr val="bg1"/>
                  </a:solidFill>
                  <a:cs typeface="Arial" pitchFamily="34" charset="0"/>
                </a:rPr>
                <a:t>Các thông tin được lưu trữ một cách bảo mật </a:t>
              </a:r>
              <a:endParaRPr lang="ko-KR" altLang="en-US" sz="1200" dirty="0">
                <a:solidFill>
                  <a:schemeClr val="bg1"/>
                </a:solidFill>
                <a:cs typeface="Arial" pitchFamily="34" charset="0"/>
              </a:endParaRPr>
            </a:p>
          </p:txBody>
        </p:sp>
        <p:sp>
          <p:nvSpPr>
            <p:cNvPr id="30" name="TextBox 29"/>
            <p:cNvSpPr txBox="1"/>
            <p:nvPr/>
          </p:nvSpPr>
          <p:spPr>
            <a:xfrm>
              <a:off x="803640" y="3336957"/>
              <a:ext cx="2059657" cy="307777"/>
            </a:xfrm>
            <a:prstGeom prst="rect">
              <a:avLst/>
            </a:prstGeom>
            <a:noFill/>
          </p:spPr>
          <p:txBody>
            <a:bodyPr wrap="square" rtlCol="0">
              <a:spAutoFit/>
            </a:bodyPr>
            <a:lstStyle/>
            <a:p>
              <a:r>
                <a:rPr lang="en-US" altLang="ko-KR" sz="1400" b="1">
                  <a:solidFill>
                    <a:schemeClr val="bg1"/>
                  </a:solidFill>
                  <a:cs typeface="Arial" pitchFamily="34" charset="0"/>
                </a:rPr>
                <a:t>Lưu trữ</a:t>
              </a:r>
              <a:endParaRPr lang="ko-KR" altLang="en-US" sz="1400" b="1" dirty="0">
                <a:solidFill>
                  <a:schemeClr val="bg1"/>
                </a:solidFill>
                <a:cs typeface="Arial" pitchFamily="34" charset="0"/>
              </a:endParaRPr>
            </a:p>
          </p:txBody>
        </p:sp>
      </p:grpSp>
      <p:grpSp>
        <p:nvGrpSpPr>
          <p:cNvPr id="31" name="Group 30"/>
          <p:cNvGrpSpPr/>
          <p:nvPr/>
        </p:nvGrpSpPr>
        <p:grpSpPr>
          <a:xfrm>
            <a:off x="6519139" y="3810942"/>
            <a:ext cx="2448272" cy="889236"/>
            <a:chOff x="803640" y="3336957"/>
            <a:chExt cx="2059657" cy="889236"/>
          </a:xfrm>
        </p:grpSpPr>
        <p:sp>
          <p:nvSpPr>
            <p:cNvPr id="32" name="TextBox 31"/>
            <p:cNvSpPr txBox="1"/>
            <p:nvPr/>
          </p:nvSpPr>
          <p:spPr>
            <a:xfrm>
              <a:off x="803640" y="3579862"/>
              <a:ext cx="2059657" cy="646331"/>
            </a:xfrm>
            <a:prstGeom prst="rect">
              <a:avLst/>
            </a:prstGeom>
            <a:noFill/>
          </p:spPr>
          <p:txBody>
            <a:bodyPr wrap="square" rtlCol="0">
              <a:spAutoFit/>
            </a:bodyPr>
            <a:lstStyle/>
            <a:p>
              <a:r>
                <a:rPr lang="en-US" altLang="ko-KR" sz="1200">
                  <a:solidFill>
                    <a:schemeClr val="bg1"/>
                  </a:solidFill>
                  <a:cs typeface="Arial" pitchFamily="34" charset="0"/>
                </a:rPr>
                <a:t>Nhà tuyển dụng</a:t>
              </a:r>
            </a:p>
            <a:p>
              <a:r>
                <a:rPr lang="en-US" altLang="ko-KR" sz="1200">
                  <a:solidFill>
                    <a:schemeClr val="bg1"/>
                  </a:solidFill>
                  <a:cs typeface="Arial" pitchFamily="34" charset="0"/>
                </a:rPr>
                <a:t>Ứng viên</a:t>
              </a:r>
            </a:p>
            <a:p>
              <a:r>
                <a:rPr lang="en-US" altLang="ko-KR" sz="1200">
                  <a:solidFill>
                    <a:schemeClr val="bg1"/>
                  </a:solidFill>
                  <a:cs typeface="Arial" pitchFamily="34" charset="0"/>
                </a:rPr>
                <a:t>Quản lý</a:t>
              </a:r>
              <a:endParaRPr lang="ko-KR" altLang="en-US" sz="1200" dirty="0">
                <a:solidFill>
                  <a:schemeClr val="bg1"/>
                </a:solidFill>
                <a:cs typeface="Arial" pitchFamily="34" charset="0"/>
              </a:endParaRPr>
            </a:p>
          </p:txBody>
        </p:sp>
        <p:sp>
          <p:nvSpPr>
            <p:cNvPr id="33" name="TextBox 32"/>
            <p:cNvSpPr txBox="1"/>
            <p:nvPr/>
          </p:nvSpPr>
          <p:spPr>
            <a:xfrm>
              <a:off x="803640" y="3336957"/>
              <a:ext cx="2059657" cy="307777"/>
            </a:xfrm>
            <a:prstGeom prst="rect">
              <a:avLst/>
            </a:prstGeom>
            <a:noFill/>
          </p:spPr>
          <p:txBody>
            <a:bodyPr wrap="square" rtlCol="0">
              <a:spAutoFit/>
            </a:bodyPr>
            <a:lstStyle/>
            <a:p>
              <a:r>
                <a:rPr lang="en-US" altLang="ko-KR" sz="1400" b="1">
                  <a:solidFill>
                    <a:schemeClr val="bg1"/>
                  </a:solidFill>
                  <a:cs typeface="Arial" pitchFamily="34" charset="0"/>
                </a:rPr>
                <a:t>Phân quyền</a:t>
              </a:r>
              <a:endParaRPr lang="ko-KR" altLang="en-US" sz="1400" b="1" dirty="0">
                <a:solidFill>
                  <a:schemeClr val="bg1"/>
                </a:solidFill>
                <a:cs typeface="Arial" pitchFamily="34" charset="0"/>
              </a:endParaRPr>
            </a:p>
          </p:txBody>
        </p:sp>
      </p:grpSp>
      <p:grpSp>
        <p:nvGrpSpPr>
          <p:cNvPr id="34" name="Group 33"/>
          <p:cNvGrpSpPr/>
          <p:nvPr/>
        </p:nvGrpSpPr>
        <p:grpSpPr>
          <a:xfrm>
            <a:off x="179512" y="2390054"/>
            <a:ext cx="2448272" cy="1073902"/>
            <a:chOff x="803640" y="3336957"/>
            <a:chExt cx="2059657" cy="1073902"/>
          </a:xfrm>
        </p:grpSpPr>
        <p:sp>
          <p:nvSpPr>
            <p:cNvPr id="35" name="TextBox 34"/>
            <p:cNvSpPr txBox="1"/>
            <p:nvPr/>
          </p:nvSpPr>
          <p:spPr>
            <a:xfrm>
              <a:off x="803640" y="3579862"/>
              <a:ext cx="2059657" cy="830997"/>
            </a:xfrm>
            <a:prstGeom prst="rect">
              <a:avLst/>
            </a:prstGeom>
            <a:noFill/>
          </p:spPr>
          <p:txBody>
            <a:bodyPr wrap="square" rtlCol="0">
              <a:spAutoFit/>
            </a:bodyPr>
            <a:lstStyle/>
            <a:p>
              <a:pPr algn="r"/>
              <a:r>
                <a:rPr lang="en-US" altLang="ko-KR" sz="1200">
                  <a:solidFill>
                    <a:schemeClr val="bg1"/>
                  </a:solidFill>
                  <a:cs typeface="Arial" pitchFamily="34" charset="0"/>
                </a:rPr>
                <a:t>Hiển thị các bài tuyển dụng nổi bật để ứng viên có thể dễ dàng tiếp cận với công việc phù hợp với bản thân</a:t>
              </a:r>
              <a:endParaRPr lang="ko-KR" altLang="en-US" sz="1200" dirty="0">
                <a:solidFill>
                  <a:schemeClr val="bg1"/>
                </a:solidFill>
                <a:cs typeface="Arial" pitchFamily="34" charset="0"/>
              </a:endParaRPr>
            </a:p>
          </p:txBody>
        </p:sp>
        <p:sp>
          <p:nvSpPr>
            <p:cNvPr id="36" name="TextBox 35"/>
            <p:cNvSpPr txBox="1"/>
            <p:nvPr/>
          </p:nvSpPr>
          <p:spPr>
            <a:xfrm>
              <a:off x="803640" y="3336957"/>
              <a:ext cx="2059657" cy="307777"/>
            </a:xfrm>
            <a:prstGeom prst="rect">
              <a:avLst/>
            </a:prstGeom>
            <a:noFill/>
          </p:spPr>
          <p:txBody>
            <a:bodyPr wrap="square" rtlCol="0">
              <a:spAutoFit/>
            </a:bodyPr>
            <a:lstStyle/>
            <a:p>
              <a:pPr algn="r"/>
              <a:r>
                <a:rPr lang="en-US" altLang="ko-KR" sz="1400" b="1">
                  <a:solidFill>
                    <a:schemeClr val="bg1"/>
                  </a:solidFill>
                  <a:cs typeface="Arial" pitchFamily="34" charset="0"/>
                </a:rPr>
                <a:t>Về giao diện</a:t>
              </a:r>
              <a:endParaRPr lang="ko-KR" altLang="en-US" sz="1400" b="1" dirty="0">
                <a:solidFill>
                  <a:schemeClr val="bg1"/>
                </a:solidFill>
                <a:cs typeface="Arial" pitchFamily="34" charset="0"/>
              </a:endParaRPr>
            </a:p>
          </p:txBody>
        </p:sp>
      </p:grpSp>
      <p:grpSp>
        <p:nvGrpSpPr>
          <p:cNvPr id="37" name="Group 36"/>
          <p:cNvGrpSpPr/>
          <p:nvPr/>
        </p:nvGrpSpPr>
        <p:grpSpPr>
          <a:xfrm>
            <a:off x="197592" y="3810942"/>
            <a:ext cx="2448272" cy="704570"/>
            <a:chOff x="803640" y="3336957"/>
            <a:chExt cx="2059657" cy="704570"/>
          </a:xfrm>
        </p:grpSpPr>
        <p:sp>
          <p:nvSpPr>
            <p:cNvPr id="38" name="TextBox 37"/>
            <p:cNvSpPr txBox="1"/>
            <p:nvPr/>
          </p:nvSpPr>
          <p:spPr>
            <a:xfrm>
              <a:off x="803640" y="3579862"/>
              <a:ext cx="2059657" cy="461665"/>
            </a:xfrm>
            <a:prstGeom prst="rect">
              <a:avLst/>
            </a:prstGeom>
            <a:noFill/>
          </p:spPr>
          <p:txBody>
            <a:bodyPr wrap="square" rtlCol="0">
              <a:spAutoFit/>
            </a:bodyPr>
            <a:lstStyle/>
            <a:p>
              <a:pPr algn="r"/>
              <a:r>
                <a:rPr lang="en-US" altLang="ko-KR" sz="1200">
                  <a:solidFill>
                    <a:schemeClr val="bg1"/>
                  </a:solidFill>
                  <a:cs typeface="Arial" pitchFamily="34" charset="0"/>
                </a:rPr>
                <a:t>Thiết kế các chức năng đơn giản dễ sử dụng</a:t>
              </a:r>
              <a:endParaRPr lang="ko-KR" altLang="en-US" sz="1200" dirty="0">
                <a:solidFill>
                  <a:schemeClr val="bg1"/>
                </a:solidFill>
                <a:cs typeface="Arial" pitchFamily="34" charset="0"/>
              </a:endParaRPr>
            </a:p>
          </p:txBody>
        </p:sp>
        <p:sp>
          <p:nvSpPr>
            <p:cNvPr id="39" name="TextBox 38"/>
            <p:cNvSpPr txBox="1"/>
            <p:nvPr/>
          </p:nvSpPr>
          <p:spPr>
            <a:xfrm>
              <a:off x="803640" y="3336957"/>
              <a:ext cx="2059657" cy="307777"/>
            </a:xfrm>
            <a:prstGeom prst="rect">
              <a:avLst/>
            </a:prstGeom>
            <a:noFill/>
          </p:spPr>
          <p:txBody>
            <a:bodyPr wrap="square" rtlCol="0">
              <a:spAutoFit/>
            </a:bodyPr>
            <a:lstStyle/>
            <a:p>
              <a:pPr algn="r"/>
              <a:r>
                <a:rPr lang="en-US" altLang="ko-KR" sz="1400" b="1">
                  <a:solidFill>
                    <a:schemeClr val="bg1"/>
                  </a:solidFill>
                  <a:cs typeface="Arial" pitchFamily="34" charset="0"/>
                </a:rPr>
                <a:t>Về chức năng</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315858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a:t>Phân công công việc</a:t>
            </a:r>
            <a:endParaRPr lang="ko-KR" altLang="en-US" dirty="0"/>
          </a:p>
        </p:txBody>
      </p:sp>
      <p:graphicFrame>
        <p:nvGraphicFramePr>
          <p:cNvPr id="4" name="Table 3"/>
          <p:cNvGraphicFramePr>
            <a:graphicFrameLocks noGrp="1"/>
          </p:cNvGraphicFramePr>
          <p:nvPr>
            <p:extLst>
              <p:ext uri="{D42A27DB-BD31-4B8C-83A1-F6EECF244321}">
                <p14:modId xmlns:p14="http://schemas.microsoft.com/office/powerpoint/2010/main" val="428449960"/>
              </p:ext>
            </p:extLst>
          </p:nvPr>
        </p:nvGraphicFramePr>
        <p:xfrm>
          <a:off x="539552" y="1294372"/>
          <a:ext cx="8064896" cy="3719795"/>
        </p:xfrm>
        <a:graphic>
          <a:graphicData uri="http://schemas.openxmlformats.org/drawingml/2006/table">
            <a:tbl>
              <a:tblPr firstRow="1" bandRow="1">
                <a:tableStyleId>{5940675A-B579-460E-94D1-54222C63F5DA}</a:tableStyleId>
              </a:tblPr>
              <a:tblGrid>
                <a:gridCol w="2016224">
                  <a:extLst>
                    <a:ext uri="{9D8B030D-6E8A-4147-A177-3AD203B41FA5}">
                      <a16:colId xmlns:a16="http://schemas.microsoft.com/office/drawing/2014/main" val="3305571718"/>
                    </a:ext>
                  </a:extLst>
                </a:gridCol>
                <a:gridCol w="2016224">
                  <a:extLst>
                    <a:ext uri="{9D8B030D-6E8A-4147-A177-3AD203B41FA5}">
                      <a16:colId xmlns:a16="http://schemas.microsoft.com/office/drawing/2014/main" val="3262168626"/>
                    </a:ext>
                  </a:extLst>
                </a:gridCol>
                <a:gridCol w="2016224">
                  <a:extLst>
                    <a:ext uri="{9D8B030D-6E8A-4147-A177-3AD203B41FA5}">
                      <a16:colId xmlns:a16="http://schemas.microsoft.com/office/drawing/2014/main" val="1998770439"/>
                    </a:ext>
                  </a:extLst>
                </a:gridCol>
                <a:gridCol w="2016224">
                  <a:extLst>
                    <a:ext uri="{9D8B030D-6E8A-4147-A177-3AD203B41FA5}">
                      <a16:colId xmlns:a16="http://schemas.microsoft.com/office/drawing/2014/main" val="926849015"/>
                    </a:ext>
                  </a:extLst>
                </a:gridCol>
              </a:tblGrid>
              <a:tr h="3964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a:solidFill>
                            <a:schemeClr val="accent1"/>
                          </a:solidFill>
                          <a:latin typeface="+mn-lt"/>
                          <a:cs typeface="Arial" pitchFamily="34" charset="0"/>
                        </a:rPr>
                        <a:t>Duy</a:t>
                      </a:r>
                      <a:endParaRPr lang="ko-KR" altLang="en-US" sz="1400" b="1" dirty="0">
                        <a:solidFill>
                          <a:schemeClr val="accent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400" b="1">
                          <a:solidFill>
                            <a:schemeClr val="accent3"/>
                          </a:solidFill>
                          <a:latin typeface="+mn-lt"/>
                          <a:cs typeface="Arial" pitchFamily="34" charset="0"/>
                        </a:rPr>
                        <a:t>An</a:t>
                      </a:r>
                      <a:endParaRPr lang="ko-KR" altLang="en-US" sz="1400" b="1" dirty="0">
                        <a:solidFill>
                          <a:schemeClr val="accent3"/>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a:solidFill>
                            <a:schemeClr val="accent1"/>
                          </a:solidFill>
                          <a:latin typeface="+mn-lt"/>
                          <a:cs typeface="Arial" pitchFamily="34" charset="0"/>
                        </a:rPr>
                        <a:t>Khoa</a:t>
                      </a:r>
                      <a:endParaRPr lang="ko-KR" altLang="en-US" sz="1400" b="1" dirty="0">
                        <a:solidFill>
                          <a:schemeClr val="accent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400" b="1">
                          <a:solidFill>
                            <a:schemeClr val="accent3"/>
                          </a:solidFill>
                          <a:latin typeface="+mn-lt"/>
                          <a:cs typeface="Arial" pitchFamily="34" charset="0"/>
                        </a:rPr>
                        <a:t>Cường</a:t>
                      </a:r>
                      <a:endParaRPr lang="ko-KR" altLang="en-US" sz="1400" b="1" dirty="0">
                        <a:solidFill>
                          <a:schemeClr val="accent3"/>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6322"/>
                  </a:ext>
                </a:extLst>
              </a:tr>
              <a:tr h="3964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Thiết kế giao diện chính</a:t>
                      </a:r>
                      <a:endParaRPr lang="en-JM" altLang="ko-KR"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Chức năng quản lý profile</a:t>
                      </a:r>
                      <a:endParaRPr lang="en-JM" altLang="ko-KR"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Chức năng phân trang</a:t>
                      </a:r>
                      <a:endParaRPr lang="en-JM" altLang="ko-KR"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Quên mật khẩu</a:t>
                      </a:r>
                      <a:endParaRPr lang="en-JM" altLang="ko-KR"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048316407"/>
                  </a:ext>
                </a:extLst>
              </a:tr>
              <a:tr h="3964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Chức năng đăng nhập, đăng ký, kích hoạt tài khoản, đổi mật khẩu.</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Chức năng upload ảnh</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Tạo bài đăng</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Gửi mail thông báo trúng tuyển</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268974414"/>
                  </a:ext>
                </a:extLst>
              </a:tr>
              <a:tr h="3964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Tạo bài đăng, ứng tuyển công việc trong bài đăng</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Chức năng admin, quản lý tài khoản và quản lý bài đăng</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Chức năng quản lý ứng tuyển</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ko-KR" sz="1200" b="1">
                          <a:solidFill>
                            <a:schemeClr val="bg1"/>
                          </a:solidFill>
                          <a:latin typeface="+mn-lt"/>
                          <a:cs typeface="Arial" pitchFamily="34" charset="0"/>
                        </a:rPr>
                        <a:t>Rút gọn link</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438399253"/>
                  </a:ext>
                </a:extLst>
              </a:tr>
              <a:tr h="3964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Chatbox</a:t>
                      </a: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263701957"/>
                  </a:ext>
                </a:extLst>
              </a:tr>
              <a:tr h="3964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216258637"/>
                  </a:ext>
                </a:extLst>
              </a:tr>
              <a:tr h="3964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569738006"/>
                  </a:ext>
                </a:extLst>
              </a:tr>
              <a:tr h="3964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accent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accent3"/>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accent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accent3"/>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48860897"/>
                  </a:ext>
                </a:extLst>
              </a:tr>
            </a:tbl>
          </a:graphicData>
        </a:graphic>
      </p:graphicFrame>
    </p:spTree>
    <p:extLst>
      <p:ext uri="{BB962C8B-B14F-4D97-AF65-F5344CB8AC3E}">
        <p14:creationId xmlns:p14="http://schemas.microsoft.com/office/powerpoint/2010/main" val="904991088"/>
      </p:ext>
    </p:extLst>
  </p:cSld>
  <p:clrMapOvr>
    <a:masterClrMapping/>
  </p:clrMapOvr>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2270</TotalTime>
  <Words>951</Words>
  <Application>Microsoft Office PowerPoint</Application>
  <PresentationFormat>On-screen Show (16:9)</PresentationFormat>
  <Paragraphs>117</Paragraphs>
  <Slides>17</Slides>
  <Notes>0</Notes>
  <HiddenSlides>3</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17</vt:i4>
      </vt:variant>
    </vt:vector>
  </HeadingPairs>
  <TitlesOfParts>
    <vt:vector size="24" baseType="lpstr">
      <vt:lpstr>맑은 고딕</vt:lpstr>
      <vt:lpstr>Arial</vt:lpstr>
      <vt:lpstr>Roboto</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Cường Lee</cp:lastModifiedBy>
  <cp:revision>103</cp:revision>
  <dcterms:created xsi:type="dcterms:W3CDTF">2016-12-05T23:26:54Z</dcterms:created>
  <dcterms:modified xsi:type="dcterms:W3CDTF">2021-12-08T06:16:17Z</dcterms:modified>
</cp:coreProperties>
</file>