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17"/>
  </p:notesMasterIdLst>
  <p:handoutMasterIdLst>
    <p:handoutMasterId r:id="rId18"/>
  </p:handoutMasterIdLst>
  <p:sldIdLst>
    <p:sldId id="266" r:id="rId5"/>
    <p:sldId id="267" r:id="rId6"/>
    <p:sldId id="258" r:id="rId7"/>
    <p:sldId id="292" r:id="rId8"/>
    <p:sldId id="294" r:id="rId9"/>
    <p:sldId id="295" r:id="rId10"/>
    <p:sldId id="296" r:id="rId11"/>
    <p:sldId id="297" r:id="rId12"/>
    <p:sldId id="293" r:id="rId13"/>
    <p:sldId id="287" r:id="rId14"/>
    <p:sldId id="288" r:id="rId15"/>
    <p:sldId id="298" r:id="rId1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 autoAdjust="0"/>
    <p:restoredTop sz="9466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Defined Function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 smtClean="0"/>
              <a:t> Lab8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4511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RPGLE User defined functions</a:t>
            </a:r>
          </a:p>
          <a:p>
            <a:r>
              <a:rPr lang="en-GB" dirty="0">
                <a:latin typeface="Arial" charset="0"/>
              </a:rPr>
              <a:t>Lab 8</a:t>
            </a:r>
          </a:p>
          <a:p>
            <a:r>
              <a:rPr lang="en-GB" dirty="0">
                <a:latin typeface="Arial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</a:t>
            </a:r>
            <a:r>
              <a:rPr lang="en-US" altLang="en-US" sz="2800" dirty="0" smtClean="0"/>
              <a:t>8 you'll </a:t>
            </a:r>
            <a:r>
              <a:rPr lang="en-US" altLang="en-US" sz="2800" dirty="0"/>
              <a:t>be able to:</a:t>
            </a:r>
          </a:p>
          <a:p>
            <a:r>
              <a:rPr lang="en-CA" sz="2800" dirty="0">
                <a:effectLst/>
              </a:rPr>
              <a:t>Create and Use user defined functions in a RPGLE program</a:t>
            </a:r>
            <a:r>
              <a:rPr lang="en-CA" dirty="0">
                <a:effectLst/>
              </a:rPr>
              <a:t/>
            </a:r>
            <a:br>
              <a:rPr lang="en-CA" dirty="0">
                <a:effectLst/>
              </a:rPr>
            </a:b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Simple Example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The simple example includes the following source code members:</a:t>
            </a:r>
          </a:p>
          <a:p>
            <a:r>
              <a:rPr lang="en-CA" sz="2400" dirty="0" err="1">
                <a:effectLst/>
              </a:rPr>
              <a:t>DAYDSP.dspf</a:t>
            </a:r>
            <a:endParaRPr lang="en-CA" sz="2400" dirty="0">
              <a:effectLst/>
            </a:endParaRPr>
          </a:p>
          <a:p>
            <a:pPr lvl="1"/>
            <a:r>
              <a:rPr lang="en-CA" sz="2000" dirty="0">
                <a:effectLst/>
              </a:rPr>
              <a:t>It's display file for the app</a:t>
            </a:r>
          </a:p>
          <a:p>
            <a:r>
              <a:rPr lang="en-CA" sz="2400" dirty="0" err="1">
                <a:effectLst/>
              </a:rPr>
              <a:t>DAYFUNCTS.rpgle</a:t>
            </a:r>
            <a:endParaRPr lang="en-CA" sz="2400" dirty="0">
              <a:effectLst/>
            </a:endParaRPr>
          </a:p>
          <a:p>
            <a:pPr lvl="1"/>
            <a:r>
              <a:rPr lang="en-CA" sz="2000" dirty="0">
                <a:effectLst/>
              </a:rPr>
              <a:t>The implementation of the function(s) based on the prototype(s)</a:t>
            </a:r>
          </a:p>
          <a:p>
            <a:r>
              <a:rPr lang="en-CA" sz="2400" dirty="0" err="1">
                <a:effectLst/>
              </a:rPr>
              <a:t>DAYPROTO.rpgle</a:t>
            </a:r>
            <a:endParaRPr lang="en-CA" sz="2400" dirty="0">
              <a:effectLst/>
            </a:endParaRPr>
          </a:p>
          <a:p>
            <a:pPr lvl="1"/>
            <a:r>
              <a:rPr lang="en-CA" sz="2000" dirty="0">
                <a:effectLst/>
              </a:rPr>
              <a:t>Define one or more prototypes of functions</a:t>
            </a:r>
          </a:p>
          <a:p>
            <a:pPr lvl="1"/>
            <a:r>
              <a:rPr lang="en-CA" sz="2000" dirty="0">
                <a:effectLst/>
              </a:rPr>
              <a:t>Similar to Java Interface: no implement for the functions </a:t>
            </a:r>
          </a:p>
          <a:p>
            <a:r>
              <a:rPr lang="en-CA" sz="2400" dirty="0" err="1">
                <a:effectLst/>
              </a:rPr>
              <a:t>DAYSRPG.rpgle</a:t>
            </a:r>
            <a:endParaRPr lang="en-CA" dirty="0"/>
          </a:p>
          <a:p>
            <a:pPr lvl="1"/>
            <a:r>
              <a:rPr lang="en-CA" sz="2000" dirty="0">
                <a:effectLst/>
              </a:rPr>
              <a:t>The RPGLE program that uses/calls the function(s)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PROTOTYPE for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Concept</a:t>
            </a:r>
          </a:p>
          <a:p>
            <a:pPr lvl="1"/>
            <a:r>
              <a:rPr lang="en-CA" sz="2000" dirty="0"/>
              <a:t>Abstract methods in Java</a:t>
            </a:r>
          </a:p>
          <a:p>
            <a:r>
              <a:rPr lang="en-CA" sz="2400" dirty="0"/>
              <a:t>Example</a:t>
            </a:r>
          </a:p>
          <a:p>
            <a:pPr lvl="1"/>
            <a:r>
              <a:rPr lang="en-CA" sz="2000" dirty="0" err="1"/>
              <a:t>DAYPROTO.rpgle</a:t>
            </a:r>
            <a:endParaRPr lang="en-CA" sz="2000" dirty="0"/>
          </a:p>
          <a:p>
            <a:pPr lvl="1"/>
            <a:r>
              <a:rPr lang="en-CA" sz="2000" dirty="0"/>
              <a:t>Code: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Function params: </a:t>
            </a:r>
            <a:r>
              <a:rPr lang="en-CA" sz="2000" dirty="0" err="1"/>
              <a:t>DayIn</a:t>
            </a:r>
            <a:r>
              <a:rPr lang="en-CA" sz="2000" dirty="0"/>
              <a:t>, Packed(1) type</a:t>
            </a:r>
          </a:p>
          <a:p>
            <a:pPr lvl="1"/>
            <a:r>
              <a:rPr lang="en-CA" sz="2000" dirty="0"/>
              <a:t>Function return type: Char(9)</a:t>
            </a:r>
          </a:p>
          <a:p>
            <a:pPr lvl="1"/>
            <a:endParaRPr lang="en-CA" sz="2000" dirty="0"/>
          </a:p>
          <a:p>
            <a:pPr marL="57150" indent="0">
              <a:buNone/>
            </a:pPr>
            <a:r>
              <a:rPr lang="en-CA" sz="2400" dirty="0"/>
              <a:t>Note: don't compile the prototype </a:t>
            </a:r>
            <a:r>
              <a:rPr lang="en-CA" sz="2400" dirty="0" err="1"/>
              <a:t>DAYPROTO.rpgle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2ADF5-283A-4E3D-8185-2F8B1491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3645024"/>
            <a:ext cx="3838031" cy="9361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1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PROTOTYPE in RPGLE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196752"/>
            <a:ext cx="8446838" cy="5048473"/>
          </a:xfrm>
        </p:spPr>
        <p:txBody>
          <a:bodyPr/>
          <a:lstStyle/>
          <a:p>
            <a:r>
              <a:rPr lang="en-CA" sz="2400" dirty="0"/>
              <a:t>Concept</a:t>
            </a:r>
          </a:p>
          <a:p>
            <a:pPr lvl="1"/>
            <a:r>
              <a:rPr lang="en-CA" sz="2000" dirty="0"/>
              <a:t>The process before compiling the RPGLE program</a:t>
            </a:r>
          </a:p>
          <a:p>
            <a:r>
              <a:rPr lang="en-CA" sz="2400" dirty="0"/>
              <a:t>Example</a:t>
            </a:r>
          </a:p>
          <a:p>
            <a:pPr lvl="1"/>
            <a:r>
              <a:rPr lang="en-CA" sz="2000" dirty="0" err="1"/>
              <a:t>DAYSRPG.rpgle</a:t>
            </a:r>
            <a:r>
              <a:rPr lang="en-CA" sz="2000" dirty="0"/>
              <a:t>, </a:t>
            </a:r>
            <a:r>
              <a:rPr lang="en-CA" sz="2000" dirty="0" err="1"/>
              <a:t>DAYFUNCTS.rpgle</a:t>
            </a:r>
            <a:endParaRPr lang="en-CA" sz="2000" dirty="0"/>
          </a:p>
          <a:p>
            <a:pPr lvl="1"/>
            <a:r>
              <a:rPr lang="en-CA" sz="2000" dirty="0"/>
              <a:t>Code:</a:t>
            </a:r>
          </a:p>
          <a:p>
            <a:pPr marL="457200" lvl="1" indent="0">
              <a:buNone/>
            </a:pPr>
            <a:r>
              <a:rPr lang="en-US" sz="2000" dirty="0" smtClean="0"/>
              <a:t>     //</a:t>
            </a:r>
            <a:r>
              <a:rPr lang="en-US" sz="2000" dirty="0"/>
              <a:t>Copy THE PROTOTYPE </a:t>
            </a:r>
            <a:r>
              <a:rPr lang="en-US" sz="2000" dirty="0" smtClean="0"/>
              <a:t>HERE</a:t>
            </a:r>
            <a:endParaRPr lang="en-CA" sz="2000" dirty="0" smtClean="0"/>
          </a:p>
          <a:p>
            <a:pPr marL="457200" lvl="1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</a:t>
            </a:r>
            <a:r>
              <a:rPr lang="en-CA" sz="2400" dirty="0" smtClean="0"/>
              <a:t>/</a:t>
            </a:r>
            <a:r>
              <a:rPr lang="en-CA" sz="1400" dirty="0" smtClean="0"/>
              <a:t>COPY </a:t>
            </a:r>
            <a:r>
              <a:rPr lang="en-CA" sz="1400" dirty="0"/>
              <a:t>UDFDEMO,DAYPROTO </a:t>
            </a:r>
          </a:p>
          <a:p>
            <a:endParaRPr lang="en-CA" sz="2400" dirty="0"/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The slash ('/') in '/COPY' must be at column 7.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 smtClean="0"/>
              <a:t>‘UDFDEMO' is the UDFDEMO </a:t>
            </a:r>
            <a:r>
              <a:rPr lang="en-CA" sz="1800" dirty="0" smtClean="0">
                <a:sym typeface="Wingdings" panose="05000000000000000000" pitchFamily="2" charset="2"/>
              </a:rPr>
              <a:t></a:t>
            </a:r>
            <a:r>
              <a:rPr lang="en-CA" sz="1800" dirty="0" smtClean="0"/>
              <a:t>*</a:t>
            </a:r>
            <a:r>
              <a:rPr lang="en-CA" sz="1800" dirty="0" smtClean="0"/>
              <a:t>file.pf-</a:t>
            </a:r>
            <a:r>
              <a:rPr lang="en-CA" sz="1800" dirty="0" err="1" smtClean="0"/>
              <a:t>src</a:t>
            </a:r>
            <a:r>
              <a:rPr lang="en-CA" sz="1800" dirty="0" smtClean="0"/>
              <a:t> which holds </a:t>
            </a:r>
            <a:r>
              <a:rPr lang="en-CA" sz="1800" dirty="0" err="1" smtClean="0"/>
              <a:t>DAYSRPG.rpgle</a:t>
            </a:r>
            <a:r>
              <a:rPr lang="en-CA" sz="18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No </a:t>
            </a:r>
            <a:r>
              <a:rPr lang="en-CA" sz="2000" dirty="0"/>
              <a:t>space(s) before or after the coma '.'.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No ';' at the end of the COPY 'statement'.</a:t>
            </a:r>
          </a:p>
          <a:p>
            <a:pPr marL="914400" lvl="1" indent="-457200">
              <a:buFont typeface="+mj-lt"/>
              <a:buAutoNum type="arabicPeriod"/>
            </a:pPr>
            <a:endParaRPr lang="en-CA" sz="2000" dirty="0"/>
          </a:p>
          <a:p>
            <a:pPr marL="914400" lvl="1" indent="-457200">
              <a:buFont typeface="+mj-lt"/>
              <a:buAutoNum type="arabicPeriod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5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Your Function in RPGLE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err="1" smtClean="0"/>
              <a:t>DAYFUNCTS</a:t>
            </a:r>
            <a:r>
              <a:rPr lang="en-CA" sz="2000" dirty="0" err="1" smtClean="0"/>
              <a:t>.rpgle</a:t>
            </a:r>
            <a:endParaRPr lang="en-CA" sz="2000" dirty="0" smtClean="0"/>
          </a:p>
          <a:p>
            <a:pPr marL="457200" lvl="1" indent="0">
              <a:buNone/>
            </a:pPr>
            <a:r>
              <a:rPr lang="en-US" sz="2000" dirty="0"/>
              <a:t>//Copy THE PROTOTYPE HERE</a:t>
            </a:r>
            <a:endParaRPr lang="en-CA" sz="2000" dirty="0"/>
          </a:p>
          <a:p>
            <a:pPr marL="457200" lvl="1" indent="0">
              <a:buNone/>
            </a:pPr>
            <a:r>
              <a:rPr lang="en-CA" sz="1400" dirty="0"/>
              <a:t> /COPY UDFDEMO,DAYPROTO </a:t>
            </a:r>
          </a:p>
          <a:p>
            <a:pPr marL="0" indent="0">
              <a:buNone/>
            </a:pPr>
            <a:r>
              <a:rPr lang="en-CA" sz="1800" dirty="0" smtClean="0"/>
              <a:t> </a:t>
            </a:r>
          </a:p>
          <a:p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914400" lvl="1" indent="-457200">
              <a:buFont typeface="+mj-lt"/>
              <a:buAutoNum type="arabicPeriod"/>
            </a:pPr>
            <a:endParaRPr lang="en-CA" sz="2000" dirty="0"/>
          </a:p>
          <a:p>
            <a:pPr marL="914400" lvl="1" indent="-457200">
              <a:buFont typeface="+mj-lt"/>
              <a:buAutoNum type="arabicPeriod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B5A6D-D291-4CF5-AD72-FCDD0AE6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747956"/>
            <a:ext cx="3528392" cy="33378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Function in RPGLE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err="1" smtClean="0"/>
              <a:t>DAYSRPG.rpgle</a:t>
            </a:r>
            <a:endParaRPr lang="en-CA" sz="2400" dirty="0" smtClean="0"/>
          </a:p>
          <a:p>
            <a:endParaRPr lang="en-CA" sz="2000" dirty="0"/>
          </a:p>
          <a:p>
            <a:pPr marL="457200" lvl="1" indent="0">
              <a:buNone/>
            </a:pPr>
            <a:r>
              <a:rPr lang="en-US" sz="2000" dirty="0" smtClean="0"/>
              <a:t>//Copy THE PROTOTYPE HERE</a:t>
            </a:r>
            <a:endParaRPr lang="en-CA" sz="2000" dirty="0"/>
          </a:p>
          <a:p>
            <a:pPr marL="457200" lvl="1" indent="0">
              <a:buNone/>
            </a:pPr>
            <a:r>
              <a:rPr lang="en-CA" sz="1400" dirty="0" smtClean="0"/>
              <a:t> /</a:t>
            </a:r>
            <a:r>
              <a:rPr lang="en-CA" sz="1400" dirty="0"/>
              <a:t>COPY UDFDEMO,DAYPROTO </a:t>
            </a:r>
          </a:p>
          <a:p>
            <a:endParaRPr lang="en-CA" sz="2000" dirty="0"/>
          </a:p>
          <a:p>
            <a:pPr marL="914400" lvl="1" indent="-457200">
              <a:buFont typeface="+mj-lt"/>
              <a:buAutoNum type="arabicPeriod"/>
            </a:pPr>
            <a:endParaRPr lang="en-CA" sz="2000" dirty="0"/>
          </a:p>
          <a:p>
            <a:pPr marL="914400" lvl="1" indent="-457200">
              <a:buFont typeface="+mj-lt"/>
              <a:buAutoNum type="arabicPeriod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E9DD3-63CC-4FAC-AF9F-A297BE2A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439108"/>
            <a:ext cx="3726410" cy="3218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7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DAYFUNCTS2.rpgle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This code uses alternative and improved approach to implement the same function:</a:t>
            </a:r>
          </a:p>
          <a:p>
            <a:r>
              <a:rPr lang="en-CA" sz="2800" dirty="0">
                <a:effectLst/>
              </a:rPr>
              <a:t>The function code will be discussed in class</a:t>
            </a:r>
          </a:p>
          <a:p>
            <a:endParaRPr lang="en-CA" sz="2800" dirty="0">
              <a:effectLst/>
            </a:endParaRPr>
          </a:p>
          <a:p>
            <a:r>
              <a:rPr lang="en-CA" sz="2800" dirty="0">
                <a:effectLst/>
              </a:rPr>
              <a:t>Note: the code of the CLLE driver program will be also be discussed in class</a:t>
            </a:r>
            <a:endParaRPr lang="en-CA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1A2FC3-B726-4FCB-887F-E3ECB843DEFE}">
  <ds:schemaRefs>
    <ds:schemaRef ds:uri="http://schemas.microsoft.com/office/2006/metadata/properties"/>
    <ds:schemaRef ds:uri="http://purl.org/dc/terms/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81138d9d-9f3d-498e-85db-29768bd62ad3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BFC0B8-E72E-4117-AE98-4687625082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32325B-DDFF-42A4-B7F4-10541107A9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4852</TotalTime>
  <Words>298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Brush Script MT</vt:lpstr>
      <vt:lpstr>Tahoma</vt:lpstr>
      <vt:lpstr>Tahoma (Body)</vt:lpstr>
      <vt:lpstr>Tahoma (Headings)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The Simple Example</vt:lpstr>
      <vt:lpstr>Defining PROTOTYPE for a Function </vt:lpstr>
      <vt:lpstr>Embedding PROTOTYPE in RPGLE</vt:lpstr>
      <vt:lpstr>Defining Your Function in RPGLE</vt:lpstr>
      <vt:lpstr>Invoking Function in RPGLE</vt:lpstr>
      <vt:lpstr>DAYFUNCTS2.rpgle</vt:lpstr>
      <vt:lpstr>Homework</vt:lpstr>
      <vt:lpstr>The End</vt:lpstr>
      <vt:lpstr>PowerPoint Presentation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12 - Lab10</dc:title>
  <dc:creator>Wei Song</dc:creator>
  <cp:keywords>Lecture</cp:keywords>
  <cp:lastModifiedBy>Lydia Li</cp:lastModifiedBy>
  <cp:revision>121</cp:revision>
  <cp:lastPrinted>2001-07-23T19:37:02Z</cp:lastPrinted>
  <dcterms:created xsi:type="dcterms:W3CDTF">2001-03-26T00:24:34Z</dcterms:created>
  <dcterms:modified xsi:type="dcterms:W3CDTF">2023-03-20T18:59:45Z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