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4"/>
  </p:sldMasterIdLst>
  <p:notesMasterIdLst>
    <p:notesMasterId r:id="rId16"/>
  </p:notesMasterIdLst>
  <p:handoutMasterIdLst>
    <p:handoutMasterId r:id="rId17"/>
  </p:handoutMasterIdLst>
  <p:sldIdLst>
    <p:sldId id="266" r:id="rId5"/>
    <p:sldId id="267" r:id="rId6"/>
    <p:sldId id="258" r:id="rId7"/>
    <p:sldId id="299" r:id="rId8"/>
    <p:sldId id="300" r:id="rId9"/>
    <p:sldId id="301" r:id="rId10"/>
    <p:sldId id="293" r:id="rId11"/>
    <p:sldId id="302" r:id="rId12"/>
    <p:sldId id="291" r:id="rId13"/>
    <p:sldId id="287" r:id="rId14"/>
    <p:sldId id="288" r:id="rId15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5" autoAdjust="0"/>
    <p:restoredTop sz="94660"/>
  </p:normalViewPr>
  <p:slideViewPr>
    <p:cSldViewPr>
      <p:cViewPr>
        <p:scale>
          <a:sx n="100" d="100"/>
          <a:sy n="100" d="100"/>
        </p:scale>
        <p:origin x="946" y="-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368152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BCI433 - IBM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r>
              <a:rPr lang="en-US" dirty="0"/>
              <a:t>Week 9</a:t>
            </a:r>
            <a:r>
              <a:rPr lang="en-US" dirty="0" smtClean="0"/>
              <a:t>: </a:t>
            </a:r>
            <a:r>
              <a:rPr lang="en-US" dirty="0"/>
              <a:t>Embed SQL Statements in RPGLE Program </a:t>
            </a:r>
          </a:p>
          <a:p>
            <a:pPr eaLnBrk="1" hangingPunct="1">
              <a:defRPr/>
            </a:pP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Review lecture notes.</a:t>
            </a:r>
          </a:p>
          <a:p>
            <a:r>
              <a:rPr lang="en-CA" dirty="0"/>
              <a:t>Complete Lab 9A</a:t>
            </a:r>
          </a:p>
          <a:p>
            <a:r>
              <a:rPr lang="en-CA" dirty="0"/>
              <a:t>Lab 7 due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39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475"/>
            <a:ext cx="7772400" cy="2452613"/>
          </a:xfrm>
        </p:spPr>
        <p:txBody>
          <a:bodyPr/>
          <a:lstStyle/>
          <a:p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The End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latin typeface="Arial" charset="0"/>
            </a:endParaRPr>
          </a:p>
          <a:p>
            <a:r>
              <a:rPr lang="en-CA" dirty="0">
                <a:latin typeface="Arial" charset="0"/>
              </a:rPr>
              <a:t>Embedded SQL in an RPGLE Program</a:t>
            </a:r>
          </a:p>
          <a:p>
            <a:r>
              <a:rPr lang="en-CA" dirty="0">
                <a:latin typeface="Arial" charset="0"/>
              </a:rPr>
              <a:t>Lab 9A </a:t>
            </a:r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1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dirty="0"/>
              <a:t>Upon completion of this lecture and lab </a:t>
            </a:r>
            <a:r>
              <a:rPr lang="en-US" altLang="en-US" sz="2800" dirty="0" smtClean="0"/>
              <a:t>9 </a:t>
            </a:r>
            <a:r>
              <a:rPr lang="en-US" altLang="en-US" sz="2800" dirty="0"/>
              <a:t>you'll be able to:</a:t>
            </a:r>
          </a:p>
          <a:p>
            <a:r>
              <a:rPr lang="en-CA" sz="2600" dirty="0"/>
              <a:t>Apply both RPGLE statements and embedded SQL to access database files in RPGLE application development</a:t>
            </a:r>
          </a:p>
          <a:p>
            <a:r>
              <a:rPr lang="en-CA" sz="2600" dirty="0"/>
              <a:t>Understand subfile concepts</a:t>
            </a:r>
            <a:endParaRPr lang="en-CA" sz="2400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Starting Lab 9A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722" y="1484784"/>
            <a:ext cx="8540750" cy="461439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Understanding Lab 9A, and preparing for final …?</a:t>
            </a:r>
          </a:p>
          <a:p>
            <a:r>
              <a:rPr lang="en-US" altLang="en-US" sz="2800" dirty="0"/>
              <a:t>What does Lab 9A do?</a:t>
            </a:r>
          </a:p>
          <a:p>
            <a:pPr lvl="1"/>
            <a:r>
              <a:rPr lang="en-US" altLang="en-US" sz="2400" dirty="0"/>
              <a:t>Create a report (printer file) with the data obtained by "joining" 2 database tables (physical files as "</a:t>
            </a:r>
            <a:r>
              <a:rPr lang="en-US" altLang="en-US" sz="2400" dirty="0" err="1"/>
              <a:t>input"s</a:t>
            </a:r>
            <a:r>
              <a:rPr lang="en-US" altLang="en-US" sz="2400" dirty="0"/>
              <a:t>).</a:t>
            </a:r>
          </a:p>
          <a:p>
            <a:r>
              <a:rPr lang="en-US" altLang="en-US" sz="2800" dirty="0"/>
              <a:t>Using 2 different ways to access the 2 tables: </a:t>
            </a:r>
          </a:p>
          <a:p>
            <a:pPr lvl="1"/>
            <a:r>
              <a:rPr lang="en-US" altLang="en-US" sz="2400" dirty="0"/>
              <a:t>Input 1: </a:t>
            </a:r>
            <a:r>
              <a:rPr lang="en-CA" altLang="en-US" sz="2400" dirty="0"/>
              <a:t>CUSTOMER20 </a:t>
            </a:r>
          </a:p>
          <a:p>
            <a:pPr lvl="2"/>
            <a:r>
              <a:rPr lang="en-CA" altLang="en-US" sz="2000" dirty="0"/>
              <a:t>accessed by </a:t>
            </a:r>
            <a:r>
              <a:rPr lang="en-CA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RPGLE read statement</a:t>
            </a:r>
          </a:p>
          <a:p>
            <a:pPr lvl="2"/>
            <a:r>
              <a:rPr lang="en-CA" altLang="en-US" sz="2000" dirty="0"/>
              <a:t>What do you need to define/declare for this table/file?</a:t>
            </a:r>
            <a:r>
              <a:rPr lang="en-CA" altLang="en-US" sz="2000" dirty="0">
                <a:solidFill>
                  <a:srgbClr val="7030A0"/>
                </a:solidFill>
              </a:rPr>
              <a:t>  </a:t>
            </a:r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DCL-F</a:t>
            </a:r>
          </a:p>
          <a:p>
            <a:pPr lvl="1"/>
            <a:r>
              <a:rPr lang="en-CA" altLang="en-US" sz="2400" dirty="0"/>
              <a:t>Input 2: CONTACTS20 </a:t>
            </a:r>
          </a:p>
          <a:p>
            <a:pPr lvl="2"/>
            <a:r>
              <a:rPr lang="en-CA" altLang="en-US" sz="2000" dirty="0"/>
              <a:t>accessed through </a:t>
            </a:r>
            <a:r>
              <a:rPr lang="en-CA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 SQL statements</a:t>
            </a:r>
          </a:p>
          <a:p>
            <a:pPr lvl="2"/>
            <a:r>
              <a:rPr lang="en-CA" altLang="en-US" sz="2000" dirty="0"/>
              <a:t>What do you need to define/declare for this table/file? </a:t>
            </a:r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DCL-DS</a:t>
            </a:r>
          </a:p>
          <a:p>
            <a:pPr lvl="1"/>
            <a:endParaRPr lang="en-US" altLang="en-US" sz="2400" dirty="0"/>
          </a:p>
          <a:p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28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Starting Lab 9A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 RPGLE state used to run/embed SQL statement:</a:t>
            </a:r>
          </a:p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</a:t>
            </a:r>
            <a:r>
              <a:rPr lang="en-US" altLang="en-US" sz="2000" dirty="0"/>
              <a:t> SQL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  </a:t>
            </a:r>
            <a:r>
              <a:rPr lang="en-US" altLang="en-US" sz="2000" dirty="0">
                <a:solidFill>
                  <a:srgbClr val="92D050"/>
                </a:solidFill>
              </a:rPr>
              <a:t>// an SQL statement </a:t>
            </a:r>
            <a:r>
              <a:rPr lang="en-US" altLang="en-US" sz="2000" dirty="0" smtClean="0">
                <a:solidFill>
                  <a:srgbClr val="92D050"/>
                </a:solidFill>
              </a:rPr>
              <a:t>here</a:t>
            </a:r>
            <a:endParaRPr lang="en-US" altLang="en-US" sz="1100" dirty="0">
              <a:solidFill>
                <a:srgbClr val="92D050"/>
              </a:solidFill>
            </a:endParaRPr>
          </a:p>
          <a:p>
            <a:pPr eaLnBrk="1" hangingPunct="1"/>
            <a:r>
              <a:rPr lang="en-US" altLang="en-US" sz="2400" dirty="0"/>
              <a:t>What to do if a </a:t>
            </a:r>
            <a:r>
              <a:rPr lang="en-US" altLang="en-US" sz="2400" dirty="0" err="1"/>
              <a:t>db</a:t>
            </a:r>
            <a:r>
              <a:rPr lang="en-US" altLang="en-US" sz="2400" dirty="0"/>
              <a:t> table field allows </a:t>
            </a:r>
            <a:r>
              <a:rPr lang="en-US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US" altLang="en-US" sz="2400" dirty="0"/>
              <a:t> value (when using embed SQL)? </a:t>
            </a:r>
          </a:p>
          <a:p>
            <a:pPr lvl="1" eaLnBrk="1" hangingPunct="1"/>
            <a:r>
              <a:rPr lang="en-US" altLang="en-US" sz="2000" dirty="0"/>
              <a:t>Define a standalone indicator variable </a:t>
            </a:r>
            <a:r>
              <a:rPr lang="en-US" altLang="en-US" sz="2000" dirty="0"/>
              <a:t>&lt;</a:t>
            </a:r>
            <a:r>
              <a:rPr lang="en-US" altLang="en-US" sz="2000" dirty="0" smtClean="0"/>
              <a:t>type----BINDEC(4:0)&gt;, </a:t>
            </a:r>
            <a:r>
              <a:rPr lang="en-US" altLang="en-US" sz="2000" dirty="0"/>
              <a:t>e.g. </a:t>
            </a:r>
            <a:r>
              <a:rPr lang="en-US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INDNextCDate</a:t>
            </a:r>
            <a:r>
              <a:rPr lang="en-US" altLang="en-US" sz="2000" dirty="0"/>
              <a:t>, and </a:t>
            </a:r>
            <a:r>
              <a:rPr lang="en-US" altLang="en-US" sz="1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INDLastCDate</a:t>
            </a:r>
            <a:r>
              <a:rPr lang="en-US" altLang="en-US" sz="1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n-US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/>
            <a:r>
              <a:rPr lang="en-US" altLang="en-US" sz="2000" dirty="0"/>
              <a:t>Add in after 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host variable </a:t>
            </a:r>
            <a:r>
              <a:rPr lang="en-US" altLang="en-US" sz="2000" dirty="0"/>
              <a:t>and a space, e.g.</a:t>
            </a:r>
          </a:p>
          <a:p>
            <a:pPr marL="914400" lvl="2" indent="0" eaLnBrk="1" hangingPunct="1">
              <a:buNone/>
            </a:pPr>
            <a:r>
              <a:rPr lang="en-US" altLang="en-US" sz="1400" dirty="0"/>
              <a:t>SELECT </a:t>
            </a:r>
            <a:r>
              <a:rPr lang="en-US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PHNLDC + PHNCIT DAYS</a:t>
            </a:r>
            <a:r>
              <a:rPr lang="en-US" altLang="en-US" sz="1400" dirty="0"/>
              <a:t>, </a:t>
            </a:r>
            <a:r>
              <a:rPr lang="en-US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PHNLDC</a:t>
            </a:r>
            <a:r>
              <a:rPr lang="en-US" altLang="en-US" sz="1400" dirty="0"/>
              <a:t>, CSTPHN,  PHNCOM, CSTLN</a:t>
            </a:r>
          </a:p>
          <a:p>
            <a:pPr marL="914400" lvl="2" indent="0" eaLnBrk="1" hangingPunct="1">
              <a:buNone/>
            </a:pPr>
            <a:r>
              <a:rPr lang="en-US" altLang="en-US" sz="1400" dirty="0"/>
              <a:t>INTO  </a:t>
            </a:r>
            <a:r>
              <a:rPr lang="en-US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:NEXTCDATE :INDNEXTCDATE</a:t>
            </a:r>
            <a:r>
              <a:rPr lang="en-US" altLang="en-US" sz="1400" dirty="0"/>
              <a:t>, </a:t>
            </a:r>
            <a:r>
              <a:rPr lang="en-US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:PHNLDC :INDLastCDate</a:t>
            </a:r>
            <a:r>
              <a:rPr lang="en-US" altLang="en-US" sz="1300" dirty="0"/>
              <a:t>, :CSTPHN, :PHNCOM, :CSTSLN</a:t>
            </a:r>
          </a:p>
          <a:p>
            <a:pPr lvl="1" eaLnBrk="1" hangingPunct="1"/>
            <a:r>
              <a:rPr lang="en-US" altLang="en-US" sz="2000" dirty="0"/>
              <a:t>Process null values after the embed </a:t>
            </a:r>
            <a:r>
              <a:rPr lang="en-US" altLang="en-US" sz="2000" dirty="0" err="1"/>
              <a:t>sql</a:t>
            </a:r>
            <a:r>
              <a:rPr lang="en-US" altLang="en-US" sz="2000" dirty="0"/>
              <a:t> statement</a:t>
            </a:r>
          </a:p>
          <a:p>
            <a:pPr marL="914400" lvl="2" indent="0" eaLnBrk="1" hangingPunct="1">
              <a:buNone/>
            </a:pPr>
            <a:r>
              <a:rPr lang="en-US" altLang="en-US" sz="1600" dirty="0"/>
              <a:t>  IF  </a:t>
            </a:r>
            <a:r>
              <a:rPr lang="en-US" altLang="en-US" sz="1600" dirty="0" err="1"/>
              <a:t>IndLastCDate</a:t>
            </a:r>
            <a:r>
              <a:rPr lang="en-US" altLang="en-US" sz="1600" dirty="0"/>
              <a:t> = -1;</a:t>
            </a:r>
          </a:p>
          <a:p>
            <a:pPr marL="914400" lvl="2" indent="0" eaLnBrk="1" hangingPunct="1">
              <a:buNone/>
            </a:pPr>
            <a:r>
              <a:rPr lang="en-US" altLang="en-US" sz="1600" dirty="0"/>
              <a:t>        …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73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Starting Lab 9A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/>
              <a:t>Processing after running embed SQL statements in RPG:</a:t>
            </a:r>
          </a:p>
          <a:p>
            <a:pPr lvl="1" eaLnBrk="1" hangingPunct="1"/>
            <a:r>
              <a:rPr lang="en-US" altLang="en-US" sz="2400" dirty="0"/>
              <a:t>to indicate the rows/records with problem</a:t>
            </a:r>
          </a:p>
          <a:p>
            <a:pPr lvl="1" eaLnBrk="1" hangingPunct="1"/>
            <a:r>
              <a:rPr lang="en-US" altLang="en-US" sz="2400" dirty="0"/>
              <a:t>to prevent program crash</a:t>
            </a:r>
          </a:p>
          <a:p>
            <a:pPr lvl="1" eaLnBrk="1" hangingPunct="1"/>
            <a:r>
              <a:rPr lang="en-US" altLang="en-US" sz="2400" dirty="0"/>
              <a:t>includes,</a:t>
            </a:r>
          </a:p>
          <a:p>
            <a:pPr lvl="2" eaLnBrk="1" hangingPunct="1"/>
            <a:r>
              <a:rPr lang="en-US" altLang="en-US" sz="2000" dirty="0"/>
              <a:t>the process for null value field</a:t>
            </a:r>
          </a:p>
          <a:p>
            <a:pPr lvl="2" eaLnBrk="1" hangingPunct="1"/>
            <a:r>
              <a:rPr lang="en-US" altLang="en-US" sz="2000" dirty="0"/>
              <a:t>the process after Select … INTO…, e.g.</a:t>
            </a:r>
          </a:p>
          <a:p>
            <a:pPr marL="1371600" lvl="3" indent="0" eaLnBrk="1" hangingPunct="1">
              <a:spcBef>
                <a:spcPts val="0"/>
              </a:spcBef>
              <a:buNone/>
            </a:pPr>
            <a:r>
              <a:rPr lang="en-US" altLang="en-US" sz="1600" dirty="0"/>
              <a:t>SELECT;</a:t>
            </a:r>
          </a:p>
          <a:p>
            <a:pPr marL="1371600" lvl="3" indent="0" eaLnBrk="1" hangingPunct="1">
              <a:spcBef>
                <a:spcPts val="0"/>
              </a:spcBef>
              <a:buNone/>
            </a:pPr>
            <a:r>
              <a:rPr lang="en-US" altLang="en-US" sz="1600" dirty="0"/>
              <a:t>       WHEN SQLSTATE = '00000';</a:t>
            </a:r>
          </a:p>
          <a:p>
            <a:pPr marL="1371600" lvl="3" indent="0" eaLnBrk="1" hangingPunct="1">
              <a:spcBef>
                <a:spcPts val="0"/>
              </a:spcBef>
              <a:buNone/>
            </a:pPr>
            <a:r>
              <a:rPr lang="en-US" altLang="en-US" sz="1600" dirty="0"/>
              <a:t>       … … </a:t>
            </a:r>
          </a:p>
          <a:p>
            <a:pPr lvl="2" eaLnBrk="1" hangingPunct="1"/>
            <a:r>
              <a:rPr lang="en-US" altLang="en-US" sz="2000" dirty="0"/>
              <a:t>the process after Select … INTO … with group functions, e.g. count(*), max(), min()</a:t>
            </a:r>
          </a:p>
          <a:p>
            <a:pPr marL="1828800" lvl="4" indent="0" eaLnBrk="1" hangingPunct="1">
              <a:buNone/>
            </a:pPr>
            <a:r>
              <a:rPr lang="en-CA" altLang="en-US" sz="1600" dirty="0"/>
              <a:t>IF  (SQLCODE &lt;&gt; 0) OR (SQLWN0   =  'W');</a:t>
            </a:r>
          </a:p>
          <a:p>
            <a:pPr marL="1828800" lvl="4" indent="0" eaLnBrk="1" hangingPunct="1">
              <a:buNone/>
            </a:pPr>
            <a:r>
              <a:rPr lang="en-CA" altLang="en-US" sz="1600" dirty="0"/>
              <a:t>        CONTACTT =  -99999;</a:t>
            </a:r>
          </a:p>
          <a:p>
            <a:pPr marL="1828800" lvl="4" indent="0" eaLnBrk="1" hangingPunct="1">
              <a:buNone/>
            </a:pPr>
            <a:r>
              <a:rPr lang="en-CA" altLang="en-US" sz="1600" dirty="0"/>
              <a:t>ENDIF;</a:t>
            </a:r>
            <a:endParaRPr lang="en-US" alt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37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Starting Lab 9A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Host variables</a:t>
            </a:r>
          </a:p>
          <a:p>
            <a:pPr lvl="1" eaLnBrk="1" hangingPunct="1"/>
            <a:r>
              <a:rPr lang="en-US" altLang="en-US" sz="2400" dirty="0"/>
              <a:t>Data fields defined for RPGLE Read statements</a:t>
            </a:r>
          </a:p>
          <a:p>
            <a:pPr marL="1200150" lvl="2" indent="-342900" eaLnBrk="1" hangingPunct="1"/>
            <a:r>
              <a:rPr lang="en-US" altLang="en-US" sz="2000" dirty="0"/>
              <a:t>e.g. :CSTNUM</a:t>
            </a:r>
          </a:p>
          <a:p>
            <a:pPr lvl="1" eaLnBrk="1" hangingPunct="1"/>
            <a:r>
              <a:rPr lang="en-US" altLang="en-US" sz="2400" dirty="0"/>
              <a:t>Fields of data structure for Embed SQL statements</a:t>
            </a:r>
          </a:p>
          <a:p>
            <a:pPr lvl="2" eaLnBrk="1" hangingPunct="1"/>
            <a:r>
              <a:rPr lang="en-US" altLang="en-US" sz="2000" dirty="0"/>
              <a:t>e.g. :CSTPHN, :PHNCOM,  :CSTSLN</a:t>
            </a:r>
          </a:p>
          <a:p>
            <a:pPr lvl="1" eaLnBrk="1" hangingPunct="1"/>
            <a:r>
              <a:rPr lang="en-US" altLang="en-US" sz="2400" dirty="0"/>
              <a:t>Named fields, </a:t>
            </a:r>
          </a:p>
          <a:p>
            <a:pPr marL="1314450" lvl="3" indent="0" eaLnBrk="1" hangingPunct="1">
              <a:buNone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:CONTACTT</a:t>
            </a:r>
          </a:p>
          <a:p>
            <a:pPr lvl="1" eaLnBrk="1" hangingPunct="1"/>
            <a:r>
              <a:rPr lang="en-US" altLang="en-US" sz="2400" dirty="0"/>
              <a:t>Standalone </a:t>
            </a:r>
            <a:r>
              <a:rPr lang="en-US" altLang="en-US" sz="2400" dirty="0" smtClean="0"/>
              <a:t>files</a:t>
            </a:r>
            <a:r>
              <a:rPr lang="en-US" altLang="en-US" sz="2400" dirty="0"/>
              <a:t>, e.g. indicator variables   </a:t>
            </a:r>
          </a:p>
          <a:p>
            <a:pPr lvl="2" eaLnBrk="1" hangingPunct="1"/>
            <a:r>
              <a:rPr lang="en-US" altLang="en-US" sz="2000" dirty="0"/>
              <a:t> e.g. :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INDLastCDate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14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Starting Lab 9A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retrieve current user, system time and server name using SQL statement in IBM </a:t>
            </a:r>
            <a:r>
              <a:rPr lang="en-US" alt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457200" lvl="1" indent="0" eaLnBrk="1" hangingPunct="1">
              <a:buNone/>
            </a:pPr>
            <a:endParaRPr lang="en-US" alt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eaLnBrk="1" hangingPunct="1">
              <a:buNone/>
            </a:pPr>
            <a:r>
              <a:rPr lang="en-US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USER,   CURRENT TIMESTAMP, CURRENT SERVER </a:t>
            </a:r>
            <a:endParaRPr lang="en-US" alt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eaLnBrk="1" hangingPunct="1"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FROM   </a:t>
            </a:r>
            <a:r>
              <a:rPr lang="en-US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SYSIBM/SYSDUMMY1</a:t>
            </a:r>
            <a:endParaRPr lang="en-US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97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9A Demo</a:t>
            </a:r>
          </a:p>
        </p:txBody>
      </p:sp>
      <p:sp>
        <p:nvSpPr>
          <p:cNvPr id="286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129965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0EBAE46240844BAF07B237CAAB438" ma:contentTypeVersion="13" ma:contentTypeDescription="Create a new document." ma:contentTypeScope="" ma:versionID="b835878fae50d2f47cf3f0d6f2da3868">
  <xsd:schema xmlns:xsd="http://www.w3.org/2001/XMLSchema" xmlns:xs="http://www.w3.org/2001/XMLSchema" xmlns:p="http://schemas.microsoft.com/office/2006/metadata/properties" xmlns:ns3="81138d9d-9f3d-498e-85db-29768bd62ad3" xmlns:ns4="eb420992-8393-4ebc-bcff-d8ee9f154341" targetNamespace="http://schemas.microsoft.com/office/2006/metadata/properties" ma:root="true" ma:fieldsID="b62894c44c43f2408a19f8cb3b9d9930" ns3:_="" ns4:_="">
    <xsd:import namespace="81138d9d-9f3d-498e-85db-29768bd62ad3"/>
    <xsd:import namespace="eb420992-8393-4ebc-bcff-d8ee9f1543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38d9d-9f3d-498e-85db-29768bd62a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20992-8393-4ebc-bcff-d8ee9f154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3E8F0-CBA6-4882-A31B-F27C7A72DA0E}">
  <ds:schemaRefs>
    <ds:schemaRef ds:uri="http://purl.org/dc/elements/1.1/"/>
    <ds:schemaRef ds:uri="http://schemas.microsoft.com/office/2006/metadata/properties"/>
    <ds:schemaRef ds:uri="http://purl.org/dc/terms/"/>
    <ds:schemaRef ds:uri="eb420992-8393-4ebc-bcff-d8ee9f154341"/>
    <ds:schemaRef ds:uri="http://purl.org/dc/dcmitype/"/>
    <ds:schemaRef ds:uri="http://schemas.microsoft.com/office/infopath/2007/PartnerControls"/>
    <ds:schemaRef ds:uri="81138d9d-9f3d-498e-85db-29768bd62ad3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F397165-A394-493B-B07F-7B17DE21D3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CC10D9-E5F5-4E76-B279-AB7597CE0C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138d9d-9f3d-498e-85db-29768bd62ad3"/>
    <ds:schemaRef ds:uri="eb420992-8393-4ebc-bcff-d8ee9f1543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4760</TotalTime>
  <Words>464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Brush Script MT</vt:lpstr>
      <vt:lpstr>Tahoma</vt:lpstr>
      <vt:lpstr>Tahoma (Body)</vt:lpstr>
      <vt:lpstr>Tahoma (Headings)</vt:lpstr>
      <vt:lpstr>Times New Roman</vt:lpstr>
      <vt:lpstr>Wingdings</vt:lpstr>
      <vt:lpstr>Compass</vt:lpstr>
      <vt:lpstr>BCI433 - IBM i Business Computing</vt:lpstr>
      <vt:lpstr>Agenda</vt:lpstr>
      <vt:lpstr>Lesson Objectives</vt:lpstr>
      <vt:lpstr>Starting Lab 9A</vt:lpstr>
      <vt:lpstr>Starting Lab 9A</vt:lpstr>
      <vt:lpstr>Starting Lab 9A</vt:lpstr>
      <vt:lpstr>Starting Lab 9A</vt:lpstr>
      <vt:lpstr>Starting Lab 9A</vt:lpstr>
      <vt:lpstr>Lab 9A Demo</vt:lpstr>
      <vt:lpstr>Homework</vt:lpstr>
      <vt:lpstr>The End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10 - Lecture Notes</dc:title>
  <dc:creator>Wei Song</dc:creator>
  <cp:keywords>Lecture</cp:keywords>
  <cp:lastModifiedBy>Lydia Li</cp:lastModifiedBy>
  <cp:revision>119</cp:revision>
  <cp:lastPrinted>2001-07-23T19:37:02Z</cp:lastPrinted>
  <dcterms:created xsi:type="dcterms:W3CDTF">2001-03-26T00:24:34Z</dcterms:created>
  <dcterms:modified xsi:type="dcterms:W3CDTF">2022-11-11T16:37:55Z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0x0101005E40EBAE46240844BAF07B237CAAB438</vt:lpwstr>
  </property>
</Properties>
</file>