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58" r:id="rId7"/>
    <p:sldId id="259" r:id="rId8"/>
    <p:sldId id="262" r:id="rId9"/>
    <p:sldId id="266" r:id="rId10"/>
    <p:sldId id="263" r:id="rId11"/>
    <p:sldId id="265" r:id="rId12"/>
    <p:sldId id="267" r:id="rId13"/>
    <p:sldId id="268" r:id="rId14"/>
    <p:sldId id="290" r:id="rId15"/>
    <p:sldId id="291" r:id="rId16"/>
    <p:sldId id="269" r:id="rId17"/>
    <p:sldId id="271" r:id="rId18"/>
    <p:sldId id="270" r:id="rId19"/>
    <p:sldId id="292" r:id="rId20"/>
    <p:sldId id="286" r:id="rId21"/>
    <p:sldId id="272" r:id="rId22"/>
    <p:sldId id="279" r:id="rId23"/>
    <p:sldId id="280" r:id="rId24"/>
    <p:sldId id="283" r:id="rId25"/>
    <p:sldId id="293" r:id="rId26"/>
    <p:sldId id="294" r:id="rId27"/>
    <p:sldId id="273" r:id="rId28"/>
    <p:sldId id="277" r:id="rId29"/>
    <p:sldId id="278" r:id="rId30"/>
    <p:sldId id="281" r:id="rId31"/>
    <p:sldId id="282" r:id="rId32"/>
    <p:sldId id="261" r:id="rId33"/>
    <p:sldId id="295" r:id="rId34"/>
    <p:sldId id="288" r:id="rId35"/>
    <p:sldId id="287" r:id="rId36"/>
    <p:sldId id="289" r:id="rId3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 autoAdjust="0"/>
    <p:restoredTop sz="95291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3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9/3/2022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www.ibm.com\servers\eserver\iseries\hardware\smallmed\810\index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IBM </a:t>
            </a:r>
            <a:r>
              <a:rPr lang="en-US" dirty="0" err="1"/>
              <a:t>i</a:t>
            </a:r>
            <a:r>
              <a:rPr lang="en-US" dirty="0"/>
              <a:t> &amp; </a:t>
            </a:r>
          </a:p>
          <a:p>
            <a:r>
              <a:rPr lang="en-US" dirty="0"/>
              <a:t>Writing CLLE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Business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Used by Banks, Retailers, …, e.g.</a:t>
            </a:r>
          </a:p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(</a:t>
            </a:r>
            <a:r>
              <a:rPr lang="en-CA" sz="2400" dirty="0"/>
              <a:t>head office and one in every store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/>
              <a:t>Loblaws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Database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Database is built in...not added on</a:t>
            </a:r>
          </a:p>
          <a:p>
            <a:r>
              <a:rPr lang="en-CA" sz="2800" dirty="0"/>
              <a:t>All data accessed through integrated data base</a:t>
            </a:r>
          </a:p>
          <a:p>
            <a:r>
              <a:rPr lang="en-CA" sz="2800" dirty="0"/>
              <a:t>DB2 UDB for IBM </a:t>
            </a:r>
            <a:r>
              <a:rPr lang="en-CA" sz="2800" dirty="0" err="1"/>
              <a:t>i</a:t>
            </a:r>
            <a:r>
              <a:rPr lang="en-CA" sz="2800" dirty="0"/>
              <a:t> does not have a data base </a:t>
            </a:r>
            <a:r>
              <a:rPr lang="en-CA" sz="2800" dirty="0" smtClean="0"/>
              <a:t>package</a:t>
            </a:r>
            <a:endParaRPr lang="en-CA" sz="2800" dirty="0"/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was designed with a relational database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ffectLst/>
              </a:rPr>
              <a:t>RELIABLE – Why we need IBM </a:t>
            </a:r>
            <a:r>
              <a:rPr lang="en-US" altLang="en-US" sz="4000" dirty="0" err="1">
                <a:effectLst/>
              </a:rPr>
              <a:t>i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036712"/>
          </a:xfrm>
        </p:spPr>
        <p:txBody>
          <a:bodyPr>
            <a:normAutofit/>
          </a:bodyPr>
          <a:lstStyle/>
          <a:p>
            <a:r>
              <a:rPr lang="en-CA" sz="2800" dirty="0"/>
              <a:t>“Platform Availability: Can You Spare a Minute” Gartner Group study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02CC0-8F7D-4A6E-8866-1C2CC095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93059"/>
            <a:ext cx="691276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Power System in Seneca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n-CA" sz="2800" dirty="0"/>
              <a:t>Server name: ZEUS</a:t>
            </a:r>
          </a:p>
          <a:p>
            <a:r>
              <a:rPr lang="en-CA" sz="2800" dirty="0"/>
              <a:t>Installed: in January, 2009.</a:t>
            </a:r>
          </a:p>
          <a:p>
            <a:r>
              <a:rPr lang="en-CA" sz="2800" dirty="0"/>
              <a:t>Model: IBM Power 520 Express</a:t>
            </a:r>
          </a:p>
          <a:p>
            <a:r>
              <a:rPr lang="en-CA" sz="2800" dirty="0"/>
              <a:t>URL: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endParaRPr lang="en-CA" sz="2800" dirty="0">
              <a:effectLst/>
            </a:endParaRPr>
          </a:p>
          <a:p>
            <a:pPr marL="0" indent="0">
              <a:buNone/>
            </a:pPr>
            <a:r>
              <a:rPr lang="en-CA" sz="2800" dirty="0" err="1">
                <a:effectLst/>
              </a:rPr>
              <a:t>PowerVM</a:t>
            </a:r>
            <a:r>
              <a:rPr lang="en-CA" sz="2800" dirty="0">
                <a:effectLst/>
              </a:rPr>
              <a:t> Partitioning IBM AIX,  IBM </a:t>
            </a:r>
            <a:r>
              <a:rPr lang="en-CA" sz="2800" dirty="0" err="1">
                <a:effectLst/>
              </a:rPr>
              <a:t>i</a:t>
            </a:r>
            <a:r>
              <a:rPr lang="en-CA" sz="2800" dirty="0">
                <a:effectLst/>
              </a:rPr>
              <a:t>, and Linux on a Single POWER6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picture containing black, sitting, monitor, refrigerator&#10;&#10;Description automatically generated">
            <a:extLst>
              <a:ext uri="{FF2B5EF4-FFF2-40B4-BE49-F238E27FC236}">
                <a16:creationId xmlns:a16="http://schemas.microsoft.com/office/drawing/2014/main" id="{47FFD772-2E3F-4C1E-97BC-C0792C02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46225"/>
            <a:ext cx="20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Access Client Solutions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ACS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5250 Emulator</a:t>
            </a:r>
            <a:r>
              <a:rPr lang="en-US" altLang="en-US" sz="2400" dirty="0">
                <a:latin typeface="+mn-lt"/>
              </a:rPr>
              <a:t>, Navigator for </a:t>
            </a:r>
            <a:r>
              <a:rPr lang="en-US" altLang="en-US" sz="2400" dirty="0" err="1">
                <a:latin typeface="+mn-lt"/>
              </a:rPr>
              <a:t>i</a:t>
            </a:r>
            <a:endParaRPr lang="en-US" altLang="en-US" sz="240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Rational Developer for </a:t>
            </a:r>
            <a:r>
              <a:rPr lang="en-US" altLang="en-US" sz="2600" dirty="0" err="1">
                <a:latin typeface="+mn-lt"/>
              </a:rPr>
              <a:t>i</a:t>
            </a:r>
            <a:r>
              <a:rPr lang="en-US" altLang="en-US" sz="2600" dirty="0">
                <a:latin typeface="+mn-lt"/>
              </a:rPr>
              <a:t> (</a:t>
            </a:r>
            <a:r>
              <a:rPr lang="en-US" alt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RDi</a:t>
            </a:r>
            <a:r>
              <a:rPr lang="en-US" altLang="en-US" sz="2600" dirty="0" smtClean="0">
                <a:latin typeface="+mn-lt"/>
              </a:rPr>
              <a:t>)</a:t>
            </a: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err="1">
                <a:latin typeface="+mn-lt"/>
              </a:rPr>
              <a:t>MochaSoft</a:t>
            </a:r>
            <a:endParaRPr lang="en-US" altLang="en-US" sz="26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5250 Emulator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CA" altLang="en-US" sz="2600" dirty="0" err="1">
                <a:latin typeface="+mn-lt"/>
              </a:rPr>
              <a:t>Websphere</a:t>
            </a:r>
            <a:r>
              <a:rPr lang="en-CA" altLang="en-US" sz="2600" dirty="0">
                <a:latin typeface="+mn-lt"/>
              </a:rPr>
              <a:t> </a:t>
            </a:r>
            <a:r>
              <a:rPr lang="en-CA" altLang="en-US" sz="2600" dirty="0" err="1">
                <a:latin typeface="+mn-lt"/>
              </a:rPr>
              <a:t>Devbelopment</a:t>
            </a:r>
            <a:r>
              <a:rPr lang="en-CA" altLang="en-US" sz="2600" dirty="0">
                <a:latin typeface="+mn-lt"/>
              </a:rPr>
              <a:t> Studio Client (WDSC) (large install)</a:t>
            </a:r>
            <a:endParaRPr lang="en-US" altLang="en-US" sz="2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522693"/>
            <a:ext cx="7772400" cy="79208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ffectLst/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668"/>
            <a:ext cx="3530118" cy="27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59113-2907-4D12-B4B4-124017FC6245}"/>
              </a:ext>
            </a:extLst>
          </p:cNvPr>
          <p:cNvSpPr txBox="1"/>
          <p:nvPr/>
        </p:nvSpPr>
        <p:spPr>
          <a:xfrm>
            <a:off x="4678328" y="4780672"/>
            <a:ext cx="3749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IBM 3486 Terminal with 5250 functionality, From Wikipedia 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84EB1-B10D-4D1F-9DCD-32480C0A5518}"/>
              </a:ext>
            </a:extLst>
          </p:cNvPr>
          <p:cNvSpPr txBox="1"/>
          <p:nvPr/>
        </p:nvSpPr>
        <p:spPr>
          <a:xfrm>
            <a:off x="304801" y="1828072"/>
            <a:ext cx="42446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Using IBM </a:t>
            </a:r>
            <a:r>
              <a:rPr lang="en-US" sz="2600" dirty="0" err="1"/>
              <a:t>i</a:t>
            </a:r>
            <a:r>
              <a:rPr lang="en-US" sz="2600" dirty="0"/>
              <a:t> ACS (5250 Emulator, </a:t>
            </a:r>
            <a:r>
              <a:rPr lang="en-US" sz="2600" dirty="0" smtClean="0"/>
              <a:t>Green Screen</a:t>
            </a:r>
            <a:r>
              <a:rPr lang="en-US" sz="26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 smtClean="0"/>
              <a:t>F</a:t>
            </a:r>
            <a:r>
              <a:rPr lang="en-US" sz="2300" dirty="0" smtClean="0"/>
              <a:t>ollow </a:t>
            </a:r>
            <a:r>
              <a:rPr lang="en-US" sz="2300" dirty="0"/>
              <a:t>the </a:t>
            </a:r>
            <a:r>
              <a:rPr lang="en-US" sz="2300" dirty="0" smtClean="0"/>
              <a:t>instructions </a:t>
            </a:r>
            <a:r>
              <a:rPr lang="en-US" sz="2300" dirty="0"/>
              <a:t>to install ACS.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Your IBM </a:t>
            </a:r>
            <a:r>
              <a:rPr lang="en-US" sz="2300" dirty="0" err="1"/>
              <a:t>i</a:t>
            </a:r>
            <a:r>
              <a:rPr lang="en-US" sz="2300" dirty="0"/>
              <a:t> (Zeus) server </a:t>
            </a:r>
            <a:r>
              <a:rPr lang="en-US" sz="2300" dirty="0" err="1"/>
              <a:t>userid</a:t>
            </a:r>
            <a:r>
              <a:rPr lang="en-US" sz="2300" dirty="0"/>
              <a:t>/password can be found in the Grade Center on Blackboard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effectLst/>
              </a:rPr>
              <a:t>Simple CL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Sign off: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SIGNOFF</a:t>
            </a:r>
          </a:p>
          <a:p>
            <a:pPr eaLnBrk="1" hangingPunct="1"/>
            <a:r>
              <a:rPr lang="en-GB" altLang="en-US" sz="2400" dirty="0"/>
              <a:t>Run a menu "main":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MAIN </a:t>
            </a:r>
          </a:p>
          <a:p>
            <a:pPr eaLnBrk="1" hangingPunct="1"/>
            <a:r>
              <a:rPr lang="en-GB" altLang="en-US" sz="2400" dirty="0"/>
              <a:t>Send message "HELLO" to yourself, e.g. </a:t>
            </a:r>
            <a:r>
              <a:rPr lang="en-GB" altLang="en-US" sz="2400" dirty="0" smtClean="0"/>
              <a:t>DC433C45</a:t>
            </a:r>
            <a:r>
              <a:rPr lang="en-GB" altLang="en-US" sz="2400" dirty="0"/>
              <a:t>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SNDMSG MSG(HELLO</a:t>
            </a:r>
            <a:r>
              <a:rPr lang="en-GB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GB" alt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TOUSR(DC433C45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eaLnBrk="1" hangingPunct="1"/>
            <a:r>
              <a:rPr lang="en-GB" altLang="en-US" sz="2400" dirty="0"/>
              <a:t>Display message: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DSPMSG</a:t>
            </a:r>
          </a:p>
          <a:p>
            <a:pPr eaLnBrk="1" hangingPunct="1"/>
            <a:r>
              <a:rPr lang="en-GB" altLang="en-US" sz="2400" dirty="0"/>
              <a:t>Run program STRJOB: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GB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StrJob</a:t>
            </a:r>
            <a:endParaRPr lang="en-GB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GB" altLang="en-US" sz="2400" dirty="0"/>
              <a:t>Run program STRJOB which is in library QGPL: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QGPL/STRJOB</a:t>
            </a:r>
          </a:p>
          <a:p>
            <a:pPr eaLnBrk="1" hangingPunct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95221"/>
              </p:ext>
            </p:extLst>
          </p:nvPr>
        </p:nvGraphicFramePr>
        <p:xfrm>
          <a:off x="1043608" y="1538768"/>
          <a:ext cx="7053064" cy="40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Help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Exit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Prompt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Refresh Screen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Retrieve Previous Command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Cancel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More options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500"/>
              </a:spcAft>
            </a:pPr>
            <a:r>
              <a:rPr lang="en-GB" altLang="en-US" sz="2800" dirty="0"/>
              <a:t>Everything on the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that has a name and takes up space in storage and is not temporary – object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everything is an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  <a:p>
            <a:pPr lvl="1">
              <a:spcAft>
                <a:spcPts val="500"/>
              </a:spcAft>
            </a:pPr>
            <a:r>
              <a:rPr lang="en-GB" altLang="en-US" sz="2600" dirty="0"/>
              <a:t>on Unix, everything is a file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objects have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types. </a:t>
            </a:r>
          </a:p>
          <a:p>
            <a:pPr lvl="1"/>
            <a:r>
              <a:rPr lang="en-CA" altLang="en-US" sz="2600" dirty="0"/>
              <a:t>The </a:t>
            </a:r>
            <a:r>
              <a:rPr lang="en-CA" altLang="en-US" sz="2700" dirty="0"/>
              <a:t>object type determines what programs are allowed to act upon that object</a:t>
            </a:r>
            <a:endParaRPr lang="en-GB" altLang="en-US" sz="2600" dirty="0"/>
          </a:p>
          <a:p>
            <a:pPr eaLnBrk="1" hangingPunct="1"/>
            <a:r>
              <a:rPr lang="en-GB" altLang="en-US" sz="2800" dirty="0"/>
              <a:t>The</a:t>
            </a:r>
            <a:r>
              <a:rPr lang="en-GB" altLang="en-US" sz="3000" dirty="0">
                <a:solidFill>
                  <a:srgbClr val="0000CC"/>
                </a:solidFill>
              </a:rPr>
              <a:t> </a:t>
            </a:r>
            <a:r>
              <a:rPr lang="en-GB" alt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types </a:t>
            </a:r>
            <a:r>
              <a:rPr lang="en-GB" altLang="en-US" sz="3000" dirty="0"/>
              <a:t>used in Lab 1:</a:t>
            </a:r>
          </a:p>
          <a:p>
            <a:pPr lvl="1" eaLnBrk="1" hangingPunct="1"/>
            <a:r>
              <a:rPr lang="en-GB" altLang="en-US" sz="2600" dirty="0"/>
              <a:t>*USRPRF, *LIB, *CMD, *MSGQ, *OUTQ, *FILE and *PGM</a:t>
            </a:r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– Course introduction</a:t>
            </a:r>
          </a:p>
          <a:p>
            <a:pPr eaLnBrk="1" hangingPunct="1"/>
            <a:r>
              <a:rPr lang="en-US" altLang="en-US" sz="2800" dirty="0"/>
              <a:t>Intro to IBM </a:t>
            </a:r>
            <a:r>
              <a:rPr lang="en-US" altLang="en-US" sz="2800" dirty="0" err="1"/>
              <a:t>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What is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 </a:t>
            </a:r>
          </a:p>
          <a:p>
            <a:pPr lvl="1" eaLnBrk="1" hangingPunct="1"/>
            <a:r>
              <a:rPr lang="en-US" altLang="en-US" sz="2400" dirty="0"/>
              <a:t>Basic operations in ACS</a:t>
            </a:r>
          </a:p>
          <a:p>
            <a:pPr eaLnBrk="1" hangingPunct="1"/>
            <a:r>
              <a:rPr lang="en-US" altLang="en-US" sz="2800" dirty="0"/>
              <a:t>Definitions </a:t>
            </a:r>
          </a:p>
          <a:p>
            <a:pPr eaLnBrk="1" hangingPunct="1"/>
            <a:r>
              <a:rPr lang="en-US" altLang="en-US" sz="2800" dirty="0"/>
              <a:t>Write CLLE Programs</a:t>
            </a:r>
          </a:p>
          <a:p>
            <a:pPr eaLnBrk="1" hangingPunct="1"/>
            <a:r>
              <a:rPr lang="en-US" altLang="en-US" sz="2800" dirty="0"/>
              <a:t>Lab 1</a:t>
            </a:r>
          </a:p>
          <a:p>
            <a:pPr eaLnBrk="1" hangingPunct="1"/>
            <a:r>
              <a:rPr lang="en-US" altLang="en-US" sz="2800" dirty="0"/>
              <a:t>QuickCheck (Questions)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/>
              <a:t>Library</a:t>
            </a:r>
            <a:r>
              <a:rPr lang="en-GB" altLang="en-US" sz="2800" dirty="0"/>
              <a:t>: an object whose purpose is to ‘store’ and index other </a:t>
            </a:r>
            <a:r>
              <a:rPr lang="en-GB" altLang="en-US" sz="2800" b="1" dirty="0"/>
              <a:t>objects.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i.e. objects are ‘stored’ in libraries.</a:t>
            </a:r>
            <a:r>
              <a:rPr lang="en-GB" altLang="en-US" sz="24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like a </a:t>
            </a:r>
            <a:r>
              <a:rPr lang="en-GB" altLang="en-US" sz="2400" dirty="0">
                <a:solidFill>
                  <a:srgbClr val="0000CC"/>
                </a:solidFill>
              </a:rPr>
              <a:t>directory</a:t>
            </a:r>
            <a:r>
              <a:rPr lang="en-GB" altLang="en-US" sz="2400" dirty="0"/>
              <a:t> in Unix/Windows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Object Type is *LIB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QSYS is the only library that can contain other libraries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Allowing access to an object additionally requires allowing access to the library that contains the object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6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/>
              </a:rPr>
              <a:t>About Your Student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Your '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library'</a:t>
            </a:r>
            <a:r>
              <a:rPr lang="en-GB" altLang="en-US" sz="2800" dirty="0"/>
              <a:t> is the library which has the same name as your </a:t>
            </a:r>
            <a:r>
              <a:rPr lang="en-GB" altLang="en-US" sz="2800" dirty="0" err="1"/>
              <a:t>Userid</a:t>
            </a:r>
            <a:r>
              <a:rPr lang="en-GB" altLang="en-US" sz="2800" dirty="0"/>
              <a:t> or profile. </a:t>
            </a:r>
          </a:p>
          <a:p>
            <a:pPr lvl="1" eaLnBrk="1" hangingPunct="1"/>
            <a:r>
              <a:rPr lang="en-GB" altLang="en-US" sz="2000" dirty="0"/>
              <a:t>===</a:t>
            </a:r>
            <a:r>
              <a:rPr lang="en-US" altLang="en-US" sz="2000" dirty="0"/>
              <a:t>&gt; WRKOBJ DW433C45</a:t>
            </a:r>
            <a:endParaRPr lang="en-GB" altLang="en-US" sz="2000" dirty="0"/>
          </a:p>
          <a:p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current library which is your student library by default.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4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Library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Used when an object is referred to without including the library name where it is stored</a:t>
            </a:r>
          </a:p>
          <a:p>
            <a:pPr eaLnBrk="1" hangingPunct="1"/>
            <a:r>
              <a:rPr lang="en-CA" altLang="en-US" sz="2400" dirty="0"/>
              <a:t>Library List consists of:</a:t>
            </a:r>
          </a:p>
          <a:p>
            <a:pPr lvl="1" eaLnBrk="1" hangingPunct="1"/>
            <a:r>
              <a:rPr lang="en-CA" altLang="en-US" sz="2000" u="sng" dirty="0"/>
              <a:t>System portion of library list</a:t>
            </a:r>
            <a:r>
              <a:rPr lang="en-CA" altLang="en-US" sz="2000" dirty="0"/>
              <a:t>, which is QSYSLIBL and usually is a list of IBM libraries with IBM objects</a:t>
            </a:r>
          </a:p>
          <a:p>
            <a:pPr lvl="1" eaLnBrk="1" hangingPunct="1"/>
            <a:r>
              <a:rPr lang="en-CA" altLang="en-US" sz="2000" u="sng" dirty="0"/>
              <a:t>Current library</a:t>
            </a:r>
            <a:r>
              <a:rPr lang="en-CA" altLang="en-US" sz="2000" dirty="0"/>
              <a:t>, which is your student library</a:t>
            </a:r>
          </a:p>
          <a:p>
            <a:pPr lvl="1" eaLnBrk="1" hangingPunct="1"/>
            <a:r>
              <a:rPr lang="en-CA" altLang="en-US" sz="2000" u="sng" dirty="0"/>
              <a:t>User Portion of library list</a:t>
            </a:r>
            <a:r>
              <a:rPr lang="en-CA" altLang="en-US" sz="2000" dirty="0"/>
              <a:t>, which is QUSRLIBL and usually contains libraries with commonly shared user objects</a:t>
            </a:r>
          </a:p>
          <a:p>
            <a:pPr eaLnBrk="1" hangingPunct="1"/>
            <a:r>
              <a:rPr lang="en-CA" altLang="en-US" sz="2400" dirty="0"/>
              <a:t>A system administrator decides what libraries are included</a:t>
            </a:r>
          </a:p>
          <a:p>
            <a:pPr eaLnBrk="1" hangingPunct="1"/>
            <a:r>
              <a:rPr lang="en-GB" altLang="en-US" sz="2400" dirty="0"/>
              <a:t>Library Lists are built when you sign on and are deleted when you signoff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System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/>
              <a:t>Variables maintained by the operating system to set up IBM </a:t>
            </a:r>
            <a:r>
              <a:rPr lang="en-CA" altLang="en-US" sz="2800" dirty="0" err="1"/>
              <a:t>i</a:t>
            </a:r>
            <a:r>
              <a:rPr lang="en-CA" altLang="en-US" sz="2800" dirty="0"/>
              <a:t>.</a:t>
            </a:r>
          </a:p>
          <a:p>
            <a:pPr eaLnBrk="1" hangingPunct="1"/>
            <a:r>
              <a:rPr lang="en-CA" altLang="en-US" sz="2800" dirty="0"/>
              <a:t>Examples:</a:t>
            </a:r>
          </a:p>
          <a:p>
            <a:pPr lvl="1" eaLnBrk="1" hangingPunct="1"/>
            <a:r>
              <a:rPr lang="en-CA" altLang="en-US" sz="2400" dirty="0"/>
              <a:t>QSYSLIBL – System libraries for library list</a:t>
            </a:r>
          </a:p>
          <a:p>
            <a:pPr lvl="1" eaLnBrk="1" hangingPunct="1"/>
            <a:r>
              <a:rPr lang="en-CA" altLang="en-US" sz="2400" dirty="0"/>
              <a:t>QUSRLIBL – User libraries form library list</a:t>
            </a:r>
          </a:p>
          <a:p>
            <a:pPr lvl="1" eaLnBrk="1" hangingPunct="1"/>
            <a:endParaRPr lang="en-CA" altLang="en-US" sz="2400" dirty="0"/>
          </a:p>
          <a:p>
            <a:pPr eaLnBrk="1" hangingPunct="1"/>
            <a:r>
              <a:rPr lang="en-CA" altLang="en-US" sz="2800" dirty="0"/>
              <a:t>The command to display a system value:</a:t>
            </a:r>
          </a:p>
          <a:p>
            <a:pPr marL="457200" lvl="1" indent="0" eaLnBrk="1" hangingPunct="1">
              <a:buNone/>
            </a:pPr>
            <a:r>
              <a:rPr lang="en-CA" altLang="en-US" sz="2400" dirty="0"/>
              <a:t>DSPSYSVAL QSYSLIBL</a:t>
            </a:r>
          </a:p>
          <a:p>
            <a:pPr marL="457200" lvl="1" indent="0" eaLnBrk="1" hangingPunct="1"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Each </a:t>
            </a:r>
            <a:r>
              <a:rPr lang="en-GB" altLang="en-US" sz="3000" b="1" dirty="0" err="1"/>
              <a:t>Userid</a:t>
            </a:r>
            <a:r>
              <a:rPr lang="en-GB" altLang="en-US" sz="3000" dirty="0"/>
              <a:t> has a </a:t>
            </a:r>
            <a:r>
              <a:rPr lang="en-GB" altLang="en-US" sz="3000" b="1" dirty="0"/>
              <a:t>User Profile</a:t>
            </a:r>
            <a:r>
              <a:rPr lang="en-GB" altLang="en-US" sz="3000" dirty="0"/>
              <a:t> which describes the </a:t>
            </a:r>
            <a:r>
              <a:rPr lang="en-GB" altLang="en-US" sz="3000" b="1" dirty="0"/>
              <a:t>user</a:t>
            </a:r>
            <a:r>
              <a:rPr lang="en-GB" altLang="en-US" sz="3000" dirty="0"/>
              <a:t> and user's authorities</a:t>
            </a:r>
          </a:p>
          <a:p>
            <a:r>
              <a:rPr lang="en-GB" altLang="en-US" sz="3000" b="1" dirty="0"/>
              <a:t>User Profile</a:t>
            </a:r>
            <a:r>
              <a:rPr lang="en-GB" altLang="en-US" sz="3000" dirty="0"/>
              <a:t>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 and message queue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user,</a:t>
            </a:r>
          </a:p>
          <a:p>
            <a:pPr lvl="1"/>
            <a:r>
              <a:rPr lang="en-GB" altLang="en-US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2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750" dirty="0"/>
              <a:t>A '</a:t>
            </a:r>
            <a:r>
              <a:rPr lang="en-GB" altLang="en-US" sz="2750" b="1" dirty="0"/>
              <a:t>job' </a:t>
            </a:r>
            <a:r>
              <a:rPr lang="en-GB" altLang="en-US" sz="2750" dirty="0"/>
              <a:t>is any and every piece of work on the IBM </a:t>
            </a:r>
            <a:r>
              <a:rPr lang="en-GB" altLang="en-US" sz="2750" dirty="0" err="1"/>
              <a:t>i</a:t>
            </a:r>
            <a:r>
              <a:rPr lang="en-GB" altLang="en-US" sz="2750" dirty="0"/>
              <a:t>.</a:t>
            </a:r>
          </a:p>
          <a:p>
            <a:pPr lvl="1" eaLnBrk="1" hangingPunct="1"/>
            <a:r>
              <a:rPr lang="en-GB" altLang="en-US" sz="2400" dirty="0"/>
              <a:t>Jobs run in subsystems rather than directly in IBM </a:t>
            </a:r>
            <a:r>
              <a:rPr lang="en-GB" altLang="en-US" sz="2400" dirty="0" err="1"/>
              <a:t>i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Two types: </a:t>
            </a:r>
          </a:p>
          <a:p>
            <a:pPr lvl="2" eaLnBrk="1" hangingPunct="1"/>
            <a:r>
              <a:rPr lang="en-GB" altLang="en-US" dirty="0"/>
              <a:t>interactive jobs – start when a user signs on</a:t>
            </a:r>
          </a:p>
          <a:p>
            <a:pPr lvl="2" eaLnBrk="1" hangingPunct="1"/>
            <a:r>
              <a:rPr lang="en-GB" altLang="en-US" dirty="0"/>
              <a:t>batch jobs – background, e.g. compile a program</a:t>
            </a:r>
          </a:p>
          <a:p>
            <a:pPr eaLnBrk="1" hangingPunct="1"/>
            <a:r>
              <a:rPr lang="en-GB" altLang="en-US" sz="2800" dirty="0"/>
              <a:t>Command 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GB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sz="2800" dirty="0"/>
              <a:t>shows you: </a:t>
            </a:r>
          </a:p>
          <a:p>
            <a:pPr lvl="1"/>
            <a:r>
              <a:rPr lang="en-GB" altLang="en-US" sz="2400" dirty="0"/>
              <a:t>all the jobs that are currently running in IBM </a:t>
            </a:r>
            <a:r>
              <a:rPr lang="en-GB" altLang="en-US" sz="2400" dirty="0" err="1"/>
              <a:t>i</a:t>
            </a:r>
            <a:r>
              <a:rPr lang="en-GB" altLang="en-US" sz="2400" dirty="0"/>
              <a:t> </a:t>
            </a:r>
          </a:p>
          <a:p>
            <a:pPr lvl="1"/>
            <a:r>
              <a:rPr lang="en-GB" altLang="en-US" sz="2400" dirty="0"/>
              <a:t>jobs' status.</a:t>
            </a:r>
          </a:p>
          <a:p>
            <a:pPr lvl="1"/>
            <a:r>
              <a:rPr lang="en-GB" altLang="en-US" sz="2400" dirty="0"/>
              <a:t>the option to end jobs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>
                <a:effectLst/>
              </a:rPr>
              <a:t>Output Queues </a:t>
            </a:r>
            <a:r>
              <a:rPr lang="en-GB" altLang="en-US" sz="4200">
                <a:effectLst/>
              </a:rPr>
              <a:t>&amp; Spooled </a:t>
            </a:r>
            <a:r>
              <a:rPr lang="en-GB" altLang="en-US" sz="4200" dirty="0">
                <a:effectLst/>
              </a:rPr>
              <a:t>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A </a:t>
            </a:r>
            <a:r>
              <a:rPr lang="en-GB" altLang="en-US" sz="2800" b="1" dirty="0"/>
              <a:t>queue</a:t>
            </a:r>
            <a:r>
              <a:rPr lang="en-GB" altLang="en-US" sz="2800" dirty="0"/>
              <a:t> is a line-up! A place (object) where things wait.</a:t>
            </a:r>
          </a:p>
          <a:p>
            <a:pPr eaLnBrk="1" hangingPunct="1"/>
            <a:r>
              <a:rPr lang="en-GB" altLang="en-US" sz="2800" dirty="0"/>
              <a:t>Examples of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queues: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spooled files wait to print</a:t>
            </a:r>
          </a:p>
          <a:p>
            <a:pPr lvl="2" eaLnBrk="1" hangingPunct="1"/>
            <a:r>
              <a:rPr lang="en-GB" altLang="en-US" dirty="0"/>
              <a:t>Object type?</a:t>
            </a:r>
          </a:p>
          <a:p>
            <a:pPr eaLnBrk="1" hangingPunct="1"/>
            <a:r>
              <a:rPr lang="en-GB" altLang="en-US" sz="2800" dirty="0"/>
              <a:t>Spooled files: Formatted output (in output queue) ready for printing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Source Physical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physical file </a:t>
            </a:r>
            <a:r>
              <a:rPr lang="en-GB" altLang="en-US" sz="2800" dirty="0"/>
              <a:t>– object that stores program source code  </a:t>
            </a:r>
          </a:p>
          <a:p>
            <a:pPr eaLnBrk="1" hangingPunct="1"/>
            <a:r>
              <a:rPr lang="en-GB" altLang="en-US" sz="2800" dirty="0"/>
              <a:t>Object type: *FILE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source file may have many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member of a source physical file is a separate program (code).</a:t>
            </a:r>
            <a:endParaRPr lang="en-GB" altLang="en-US" sz="2800" dirty="0"/>
          </a:p>
          <a:p>
            <a:pPr eaLnBrk="1" hangingPunct="1"/>
            <a:r>
              <a:rPr lang="en-CA" altLang="en-US" sz="2800" dirty="0"/>
              <a:t>When a member, e.g. a CLLE code,  is successfully compiled a new program object (*PGM) is placed in a library (usually your current library)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0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PDM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Program Development Manager (used in green/ white screen)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tool that gives easy access to a programmer’s stuff (libraries, files, and members)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WRKLIBPDM   *LIBL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WRKOBJPDM  DW433C45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WRKMBRPDM QCLLESRC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"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US" altLang="en-US" sz="2800" dirty="0"/>
              <a:t>", i.e. work with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What is the Unix/Linux command or English word that is equivalent to "WRK" in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6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CL Program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About CL</a:t>
            </a:r>
          </a:p>
          <a:p>
            <a:pPr lvl="1"/>
            <a:r>
              <a:rPr lang="en-US" altLang="en-US" dirty="0"/>
              <a:t>What does CL stand for?</a:t>
            </a:r>
          </a:p>
          <a:p>
            <a:pPr lvl="1"/>
            <a:r>
              <a:rPr lang="en-CA" dirty="0"/>
              <a:t>CL program type: CLLE</a:t>
            </a:r>
          </a:p>
          <a:p>
            <a:pPr lvl="1"/>
            <a:r>
              <a:rPr lang="en-CA" dirty="0"/>
              <a:t>CL Code is between : PGM and ENDPGM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3000" dirty="0"/>
              <a:t> all members in source physical file QCLLESRC:</a:t>
            </a:r>
          </a:p>
          <a:p>
            <a:pPr lvl="1"/>
            <a:r>
              <a:rPr lang="en-CA" dirty="0"/>
              <a:t>WRKMBRPDM QCLLESRC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work with </a:t>
            </a:r>
            <a:r>
              <a:rPr lang="en-CA" sz="3100" dirty="0"/>
              <a:t>compiled</a:t>
            </a:r>
            <a:r>
              <a:rPr lang="en-CA" sz="3000" dirty="0"/>
              <a:t> CL program - *PGM object:</a:t>
            </a:r>
          </a:p>
          <a:p>
            <a:pPr lvl="1"/>
            <a:r>
              <a:rPr lang="en-CA" dirty="0"/>
              <a:t>WRKOBJPDM DW433C45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see your compiler listing</a:t>
            </a:r>
          </a:p>
          <a:p>
            <a:pPr lvl="1"/>
            <a:r>
              <a:rPr lang="en-CA" dirty="0"/>
              <a:t>WRKSPLF, or</a:t>
            </a:r>
          </a:p>
          <a:p>
            <a:pPr lvl="1"/>
            <a:r>
              <a:rPr lang="en-CA" dirty="0"/>
              <a:t>Use Printer Output from ACS – in pdf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Lesson Objectives</a:t>
            </a:r>
            <a:endParaRPr lang="en-US" altLang="en-US" dirty="0"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3209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The objectives of the lecture and lab 1:</a:t>
            </a:r>
          </a:p>
          <a:p>
            <a:pPr eaLnBrk="1" hangingPunct="1"/>
            <a:r>
              <a:rPr lang="en-US" altLang="en-US" sz="2400" dirty="0"/>
              <a:t>To familiarize you with basic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(OS) operations in 5250 Emulator, i.e. </a:t>
            </a:r>
            <a:r>
              <a:rPr lang="en-US" altLang="en-US" sz="2400" dirty="0" smtClean="0"/>
              <a:t>green </a:t>
            </a:r>
            <a:r>
              <a:rPr lang="en-US" altLang="en-US" sz="2400" dirty="0"/>
              <a:t>screen environment.</a:t>
            </a:r>
          </a:p>
          <a:p>
            <a:pPr eaLnBrk="1" hangingPunct="1"/>
            <a:r>
              <a:rPr lang="en-US" altLang="en-US" sz="2400" dirty="0"/>
              <a:t>Explain the definitions: library lists, system values, and more</a:t>
            </a:r>
          </a:p>
          <a:p>
            <a:pPr eaLnBrk="1" hangingPunct="1"/>
            <a:r>
              <a:rPr lang="en-US" altLang="en-US" sz="2400" dirty="0"/>
              <a:t>Introduction to tradition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development environment, and write/run your first CL program(s)</a:t>
            </a:r>
          </a:p>
          <a:p>
            <a:pPr eaLnBrk="1" hangingPunct="1"/>
            <a:r>
              <a:rPr lang="en-US" altLang="en-US" sz="2400" dirty="0"/>
              <a:t>Introduction to printing</a:t>
            </a:r>
          </a:p>
          <a:p>
            <a:pPr eaLnBrk="1" hangingPunct="1"/>
            <a:r>
              <a:rPr lang="en-US" altLang="en-US" sz="2400" dirty="0"/>
              <a:t>Install ACS and RDi on your PC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6418"/>
              </p:ext>
            </p:extLst>
          </p:nvPr>
        </p:nvGraphicFramePr>
        <p:xfrm>
          <a:off x="1447800" y="1600200"/>
          <a:ext cx="6324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Command (on line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</a:t>
                      </a:r>
                      <a:r>
                        <a:rPr lang="en-CA" sz="2000" baseline="0" dirty="0"/>
                        <a:t> Before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MM,</a:t>
                      </a:r>
                      <a:r>
                        <a:rPr lang="en-CA" sz="2000" baseline="0" dirty="0"/>
                        <a:t> MM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Setup ACS on your PC </a:t>
            </a:r>
          </a:p>
          <a:p>
            <a:r>
              <a:rPr lang="en-CA" dirty="0"/>
              <a:t>Complete Lab 1</a:t>
            </a:r>
          </a:p>
          <a:p>
            <a:r>
              <a:rPr lang="en-CA" dirty="0"/>
              <a:t>Install RDi 9.6 (for Lab 2 in next week)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524621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Welcome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to BCI433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Course introduction</a:t>
            </a:r>
          </a:p>
          <a:p>
            <a:pPr lvl="1" eaLnBrk="1" hangingPunct="1"/>
            <a:r>
              <a:rPr lang="en-US" altLang="en-US" sz="2400" dirty="0"/>
              <a:t>On Blackboard</a:t>
            </a:r>
          </a:p>
          <a:p>
            <a:pPr lvl="1" eaLnBrk="1" hangingPunct="1"/>
            <a:r>
              <a:rPr lang="en-US" altLang="en-US" sz="2400" dirty="0"/>
              <a:t>Course </a:t>
            </a:r>
            <a:r>
              <a:rPr lang="en-US" altLang="en-US" sz="2400" dirty="0" smtClean="0"/>
              <a:t>standard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smtClean="0"/>
              <a:t>www.ibm.com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IBM </a:t>
            </a:r>
            <a:r>
              <a:rPr lang="en-US" altLang="en-US" sz="4400" dirty="0" err="1">
                <a:latin typeface="+mj-lt"/>
              </a:rPr>
              <a:t>i</a:t>
            </a:r>
            <a:r>
              <a:rPr lang="en-US" altLang="en-US" sz="4400" dirty="0">
                <a:latin typeface="+mj-lt"/>
              </a:rPr>
              <a:t> – A Midrange System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IBM’s </a:t>
            </a:r>
            <a:r>
              <a:rPr lang="en-US" altLang="en-US" sz="2800" dirty="0" smtClean="0"/>
              <a:t>products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Mainframes!</a:t>
            </a: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b="1" dirty="0"/>
              <a:t>System 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/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US" alt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400" b="1" dirty="0"/>
              <a:t>on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means integration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CA" dirty="0"/>
              <a:t>IBM’s midrange server line </a:t>
            </a:r>
            <a:r>
              <a:rPr lang="en-US" altLang="en-US" dirty="0">
                <a:latin typeface="+mn-lt"/>
              </a:rPr>
              <a:t>designed to grow with a business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p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(formerly RS/6000) AIX and Linux </a:t>
            </a:r>
            <a:r>
              <a:rPr lang="en-US" altLang="en-US" sz="2000" dirty="0"/>
              <a:t>on</a:t>
            </a:r>
            <a:r>
              <a:rPr lang="en-US" altLang="en-US" sz="2000" b="1" dirty="0">
                <a:solidFill>
                  <a:srgbClr val="0000CC"/>
                </a:solidFill>
              </a:rPr>
              <a:t> </a:t>
            </a: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+mn-lt"/>
              </a:rPr>
              <a:t>IBM’s RISC/UNIX-based server and workstation line designed to accommodate small to medium size businesses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x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PCs!!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/>
              <a:t>In April 2008, IBM officially merged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000" dirty="0"/>
              <a:t>and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p </a:t>
            </a:r>
            <a:r>
              <a:rPr lang="en-CA" sz="3000" dirty="0"/>
              <a:t>under the same name –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sz="3000" dirty="0"/>
              <a:t>with identical hardware and a choice of operating systems.</a:t>
            </a:r>
          </a:p>
          <a:p>
            <a:pPr lvl="1"/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Being as System p, Power Systems run AIX or Linux. </a:t>
            </a:r>
          </a:p>
          <a:p>
            <a:r>
              <a:rPr lang="en-CA" sz="3000" dirty="0"/>
              <a:t>BCI433 covers mainly the System </a:t>
            </a:r>
            <a:r>
              <a:rPr lang="en-CA" sz="3000" dirty="0" err="1"/>
              <a:t>i</a:t>
            </a:r>
            <a:r>
              <a:rPr lang="en-CA" sz="3000" dirty="0"/>
              <a:t> part of IBM Power Systems, so we mix the usage of IBM </a:t>
            </a:r>
            <a:r>
              <a:rPr lang="en-CA" sz="3000" dirty="0" err="1"/>
              <a:t>i</a:t>
            </a:r>
            <a:r>
              <a:rPr lang="en-CA" sz="3000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+mn-lt"/>
              </a:rPr>
              <a:t>IBM </a:t>
            </a:r>
            <a:r>
              <a:rPr lang="en-US" altLang="en-US" sz="4200" dirty="0" err="1">
                <a:latin typeface="+mn-lt"/>
              </a:rPr>
              <a:t>i</a:t>
            </a:r>
            <a:endParaRPr lang="en-US" altLang="en-US" sz="4200" dirty="0">
              <a:latin typeface="+mn-lt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892449"/>
            <a:ext cx="7772400" cy="13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</p:txBody>
      </p:sp>
      <p:pic>
        <p:nvPicPr>
          <p:cNvPr id="9220" name="Picture 10" descr="iSeries 8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192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/>
              <a:t>A server designed for the on-demand challenges of Web and e-business, as well as core On-line Transaction Processing (OLTP) workloads, with support for multiple operating and application environments.</a:t>
            </a:r>
            <a:r>
              <a:rPr lang="en-US" altLang="en-US" sz="2400" dirty="0">
                <a:latin typeface="+mn-lt"/>
              </a:rPr>
              <a:t/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</a:p>
          <a:p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6514" y="992838"/>
            <a:ext cx="1752600" cy="51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31960" y="2402027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09800" y="31281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307914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275856" y="3830230"/>
            <a:ext cx="259228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(OS/400 on) 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275856" y="4518269"/>
            <a:ext cx="2592286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(i5/OS on) 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275855" y="5176196"/>
            <a:ext cx="2592287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(IBM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r>
              <a:rPr lang="en-US" altLang="en-US" b="1" dirty="0">
                <a:solidFill>
                  <a:srgbClr val="0000CC"/>
                </a:solidFill>
              </a:rPr>
              <a:t> on) System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endParaRPr lang="en-US" altLang="en-US" b="1" dirty="0">
              <a:solidFill>
                <a:srgbClr val="0000CC"/>
              </a:solidFill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561748" y="1067122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41641" y="168611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551584" y="166659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561748" y="2463605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11560" y="321240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65098" y="3047999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116240" y="3869261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1988 –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6116241" y="4547511"/>
            <a:ext cx="175259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6116242" y="5213012"/>
            <a:ext cx="1657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131840" y="5873888"/>
            <a:ext cx="2880320" cy="43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IBM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r>
              <a:rPr lang="en-US" altLang="en-US" b="1" dirty="0">
                <a:solidFill>
                  <a:srgbClr val="0000CC"/>
                </a:solidFill>
              </a:rPr>
              <a:t>  on 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116243" y="5875893"/>
            <a:ext cx="1672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2008 - present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2A216EF-D7BB-4D24-B970-AD0E141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6510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altLang="en-US" sz="4200" dirty="0">
                <a:latin typeface="+mj-lt"/>
              </a:rPr>
              <a:t>The History of IBM </a:t>
            </a:r>
            <a:r>
              <a:rPr lang="en-CA" altLang="en-US" sz="4200" dirty="0" err="1">
                <a:latin typeface="+mj-lt"/>
              </a:rPr>
              <a:t>i</a:t>
            </a:r>
            <a:endParaRPr lang="en-US" altLang="en-US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A Naming Nightmare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000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 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  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38.</a:t>
            </a:r>
          </a:p>
          <a:p>
            <a:pPr lvl="1"/>
            <a:r>
              <a:rPr lang="en-CA" dirty="0"/>
              <a:t>……</a:t>
            </a:r>
          </a:p>
          <a:p>
            <a:r>
              <a:rPr lang="en-CA" sz="3000" dirty="0"/>
              <a:t>IBM </a:t>
            </a:r>
            <a:r>
              <a:rPr lang="en-CA" sz="3000" dirty="0" err="1"/>
              <a:t>i</a:t>
            </a:r>
            <a:r>
              <a:rPr lang="en-CA" sz="3000" dirty="0"/>
              <a:t>, i5/OS and OS/400 are basically the same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DD9045-0EFB-4E41-98C5-1B3C662894B0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81138d9d-9f3d-498e-85db-29768bd62ad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b420992-8393-4ebc-bcff-d8ee9f1543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7EB01A-AC10-41B4-85DB-B96B2BC70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C3996C-D35C-4600-AADD-CE5F7DE9DD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1629</Words>
  <Application>Microsoft Office PowerPoint</Application>
  <PresentationFormat>On-screen Show (4:3)</PresentationFormat>
  <Paragraphs>297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Brush Script MT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Welcome</vt:lpstr>
      <vt:lpstr>PowerPoint Presentation</vt:lpstr>
      <vt:lpstr>Power Systems</vt:lpstr>
      <vt:lpstr>PowerPoint Presentation</vt:lpstr>
      <vt:lpstr>PowerPoint Presentation</vt:lpstr>
      <vt:lpstr>A Naming Nightmare</vt:lpstr>
      <vt:lpstr>IBM i – A Business System</vt:lpstr>
      <vt:lpstr>IBM i – A Database System</vt:lpstr>
      <vt:lpstr>RELIABLE – Why we need IBM i</vt:lpstr>
      <vt:lpstr>Power System in Seneca</vt:lpstr>
      <vt:lpstr>PowerPoint Presentation</vt:lpstr>
      <vt:lpstr>Let’s sign on!</vt:lpstr>
      <vt:lpstr>Simple CL Commands</vt:lpstr>
      <vt:lpstr>Commonly Used Function Keys</vt:lpstr>
      <vt:lpstr>Definitions</vt:lpstr>
      <vt:lpstr>Objects</vt:lpstr>
      <vt:lpstr>Libraries</vt:lpstr>
      <vt:lpstr>About Your Student Library</vt:lpstr>
      <vt:lpstr>Library List</vt:lpstr>
      <vt:lpstr>System Values</vt:lpstr>
      <vt:lpstr>User Profiles</vt:lpstr>
      <vt:lpstr>Work With Active Jobs</vt:lpstr>
      <vt:lpstr>Output Queues &amp; Spooled files</vt:lpstr>
      <vt:lpstr>Source Physical Files</vt:lpstr>
      <vt:lpstr>PDM</vt:lpstr>
      <vt:lpstr>Creating CL Program</vt:lpstr>
      <vt:lpstr>LPEX / SEU Editor Commands</vt:lpstr>
      <vt:lpstr>Lab 1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Lecture Notes</dc:title>
  <dc:creator>Wei Song</dc:creator>
  <cp:keywords>Lecture, 2204</cp:keywords>
  <cp:lastModifiedBy>Lydia Li</cp:lastModifiedBy>
  <cp:revision>178</cp:revision>
  <cp:lastPrinted>2001-07-23T19:37:02Z</cp:lastPrinted>
  <dcterms:created xsi:type="dcterms:W3CDTF">2001-03-26T00:24:34Z</dcterms:created>
  <dcterms:modified xsi:type="dcterms:W3CDTF">2022-09-03T14:54:00Z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