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77" r:id="rId8"/>
    <p:sldId id="278" r:id="rId9"/>
    <p:sldId id="279" r:id="rId10"/>
    <p:sldId id="268" r:id="rId11"/>
    <p:sldId id="269" r:id="rId12"/>
    <p:sldId id="272" r:id="rId13"/>
    <p:sldId id="290" r:id="rId14"/>
    <p:sldId id="274" r:id="rId15"/>
    <p:sldId id="282" r:id="rId16"/>
    <p:sldId id="283" r:id="rId17"/>
    <p:sldId id="284" r:id="rId18"/>
    <p:sldId id="285" r:id="rId19"/>
    <p:sldId id="286" r:id="rId20"/>
    <p:sldId id="291" r:id="rId21"/>
    <p:sldId id="287" r:id="rId22"/>
    <p:sldId id="288" r:id="rId2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2" autoAdjust="0"/>
    <p:restoredTop sz="95196" autoAdjust="0"/>
  </p:normalViewPr>
  <p:slideViewPr>
    <p:cSldViewPr>
      <p:cViewPr varScale="1">
        <p:scale>
          <a:sx n="88" d="100"/>
          <a:sy n="88" d="100"/>
        </p:scale>
        <p:origin x="11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/>
              <a:t>Built-in objects: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String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Array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Date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Math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Number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Regular Expression Object</a:t>
            </a:r>
            <a:endParaRPr lang="en-CA" alt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CMD – The language we use to write commands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46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2: Intro to Dev Tool – RDi, Creating physical file using DDS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1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simple RPGLE program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Source physical file name: QRPGLESRC</a:t>
            </a:r>
          </a:p>
          <a:p>
            <a:r>
              <a:rPr lang="en-US" altLang="en-US" sz="2800" dirty="0"/>
              <a:t>Member type: RPGLE</a:t>
            </a:r>
          </a:p>
          <a:p>
            <a:r>
              <a:rPr lang="en-US" altLang="en-US" sz="2800" dirty="0"/>
              <a:t>Compile</a:t>
            </a:r>
          </a:p>
          <a:p>
            <a:pPr lvl="1"/>
            <a:r>
              <a:rPr lang="en-US" altLang="en-US" sz="2400" dirty="0"/>
              <a:t>severity level &lt;= 10</a:t>
            </a:r>
          </a:p>
          <a:p>
            <a:pPr lvl="1"/>
            <a:r>
              <a:rPr lang="en-US" altLang="en-US" sz="2400" dirty="0"/>
              <a:t>compiler listing: </a:t>
            </a:r>
          </a:p>
          <a:p>
            <a:pPr lvl="2"/>
            <a:r>
              <a:rPr lang="en-US" altLang="en-US" sz="2000" dirty="0"/>
              <a:t>a printer (spooled) file, with the name same as program's</a:t>
            </a:r>
          </a:p>
          <a:p>
            <a:pPr lvl="2"/>
            <a:r>
              <a:rPr lang="en-US" altLang="en-US" sz="2000" dirty="0"/>
              <a:t>Access using ACS Pinter Output (the 8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icon) or WRKSPLF</a:t>
            </a:r>
          </a:p>
          <a:p>
            <a:pPr lvl="1"/>
            <a:r>
              <a:rPr lang="en-US" altLang="en-US" sz="2400" dirty="0"/>
              <a:t>make sure the library that contains physical file(s) used by the RPGLE program must on the library lists in both</a:t>
            </a:r>
          </a:p>
          <a:p>
            <a:pPr lvl="2"/>
            <a:r>
              <a:rPr lang="en-US" altLang="en-US" sz="2000" dirty="0"/>
              <a:t>RDi (the development environment), and</a:t>
            </a:r>
          </a:p>
          <a:p>
            <a:pPr lvl="2"/>
            <a:r>
              <a:rPr lang="en-US" altLang="en-US" sz="2000" dirty="0"/>
              <a:t>ACS (the program execution environment)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210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Creating &amp; Compiling an RPGLE program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3733800" y="3124200"/>
            <a:ext cx="1524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RPG 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Compiler</a:t>
            </a:r>
          </a:p>
        </p:txBody>
      </p:sp>
      <p:sp>
        <p:nvSpPr>
          <p:cNvPr id="17412" name="AutoShape 6"/>
          <p:cNvSpPr>
            <a:spLocks noChangeArrowheads="1"/>
          </p:cNvSpPr>
          <p:nvPr/>
        </p:nvSpPr>
        <p:spPr bwMode="auto">
          <a:xfrm>
            <a:off x="457200" y="2971800"/>
            <a:ext cx="2514600" cy="1371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sz="1800" dirty="0">
                <a:latin typeface="Times New Roman" pitchFamily="18" charset="0"/>
              </a:rPr>
              <a:t>Source Code 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QRPGLESRC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*</a:t>
            </a: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FILE.pf-</a:t>
            </a:r>
            <a:r>
              <a:rPr lang="en-US" altLang="en-US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src</a:t>
            </a:r>
            <a:endParaRPr lang="en-US" altLang="en-US" sz="1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(STUDENTS)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Type: </a:t>
            </a:r>
            <a:r>
              <a:rPr lang="en-US" altLang="en-US" sz="1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RPGLE</a:t>
            </a:r>
          </a:p>
        </p:txBody>
      </p:sp>
      <p:sp>
        <p:nvSpPr>
          <p:cNvPr id="17413" name="AutoShape 7"/>
          <p:cNvSpPr>
            <a:spLocks noChangeArrowheads="1"/>
          </p:cNvSpPr>
          <p:nvPr/>
        </p:nvSpPr>
        <p:spPr bwMode="auto">
          <a:xfrm>
            <a:off x="6581503" y="2526167"/>
            <a:ext cx="1524000" cy="12954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Compiler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Listing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sz="1800" dirty="0">
                <a:latin typeface="Times New Roman" pitchFamily="18" charset="0"/>
              </a:rPr>
              <a:t>STUDENTS</a:t>
            </a:r>
            <a:r>
              <a:rPr lang="en-US" alt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2555776" y="3657600"/>
            <a:ext cx="11780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 flipV="1">
            <a:off x="5257799" y="3092450"/>
            <a:ext cx="1171303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>
            <a:off x="5257800" y="37338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7" name="Rectangle 15"/>
          <p:cNvSpPr>
            <a:spLocks noChangeArrowheads="1"/>
          </p:cNvSpPr>
          <p:nvPr/>
        </p:nvSpPr>
        <p:spPr bwMode="auto">
          <a:xfrm>
            <a:off x="6553200" y="4438650"/>
            <a:ext cx="1371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sz="1800" dirty="0">
                <a:latin typeface="Times New Roman" pitchFamily="18" charset="0"/>
              </a:rPr>
              <a:t>STUDENTS</a:t>
            </a:r>
            <a:endParaRPr lang="en-US" altLang="en-US" dirty="0">
              <a:latin typeface="Times New Roman" pitchFamily="18" charset="0"/>
            </a:endParaRPr>
          </a:p>
          <a:p>
            <a:pPr algn="ctr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*PGM</a:t>
            </a:r>
          </a:p>
        </p:txBody>
      </p:sp>
      <p:sp>
        <p:nvSpPr>
          <p:cNvPr id="17418" name="Rectangle 17"/>
          <p:cNvSpPr>
            <a:spLocks noChangeArrowheads="1"/>
          </p:cNvSpPr>
          <p:nvPr/>
        </p:nvSpPr>
        <p:spPr bwMode="auto">
          <a:xfrm>
            <a:off x="6429103" y="2369683"/>
            <a:ext cx="1828800" cy="1716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9" name="Text Box 18"/>
          <p:cNvSpPr txBox="1">
            <a:spLocks noChangeArrowheads="1"/>
          </p:cNvSpPr>
          <p:nvPr/>
        </p:nvSpPr>
        <p:spPr bwMode="auto">
          <a:xfrm>
            <a:off x="6342652" y="1596517"/>
            <a:ext cx="20017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Printer Output</a:t>
            </a:r>
          </a:p>
          <a:p>
            <a:r>
              <a:rPr lang="en-US" altLang="en-US" dirty="0">
                <a:latin typeface="Times New Roman" pitchFamily="18" charset="0"/>
              </a:rPr>
              <a:t>Or WRKSPLF</a:t>
            </a:r>
          </a:p>
        </p:txBody>
      </p:sp>
      <p:sp>
        <p:nvSpPr>
          <p:cNvPr id="17420" name="Rectangle 19"/>
          <p:cNvSpPr>
            <a:spLocks noChangeArrowheads="1"/>
          </p:cNvSpPr>
          <p:nvPr/>
        </p:nvSpPr>
        <p:spPr bwMode="auto">
          <a:xfrm>
            <a:off x="3695700" y="4811486"/>
            <a:ext cx="1600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 Successfully 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Created</a:t>
            </a:r>
          </a:p>
        </p:txBody>
      </p:sp>
      <p:sp>
        <p:nvSpPr>
          <p:cNvPr id="17421" name="Text Box 21"/>
          <p:cNvSpPr txBox="1">
            <a:spLocks noChangeArrowheads="1"/>
          </p:cNvSpPr>
          <p:nvPr/>
        </p:nvSpPr>
        <p:spPr bwMode="auto">
          <a:xfrm>
            <a:off x="3476931" y="5751105"/>
            <a:ext cx="2037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Command Log</a:t>
            </a:r>
          </a:p>
          <a:p>
            <a:r>
              <a:rPr lang="en-US" altLang="en-US" dirty="0">
                <a:latin typeface="Times New Roman" pitchFamily="18" charset="0"/>
              </a:rPr>
              <a:t>Or DSPMSG</a:t>
            </a:r>
          </a:p>
        </p:txBody>
      </p:sp>
      <p:sp>
        <p:nvSpPr>
          <p:cNvPr id="17422" name="Line 22"/>
          <p:cNvSpPr>
            <a:spLocks noChangeShapeType="1"/>
          </p:cNvSpPr>
          <p:nvPr/>
        </p:nvSpPr>
        <p:spPr bwMode="auto">
          <a:xfrm>
            <a:off x="44958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29D3231-B2BF-42C3-9E55-48B1331F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397" y="4982573"/>
            <a:ext cx="1600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Times New Roman" pitchFamily="18" charset="0"/>
              </a:rPr>
              <a:t>STUDACCTS</a:t>
            </a:r>
            <a:endParaRPr lang="en-US" altLang="en-US" dirty="0">
              <a:latin typeface="Times New Roman" pitchFamily="18" charset="0"/>
            </a:endParaRPr>
          </a:p>
          <a:p>
            <a:pPr algn="ctr"/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*FILE.pf-</a:t>
            </a:r>
            <a:r>
              <a:rPr lang="en-US" altLang="en-US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dta</a:t>
            </a:r>
            <a:endParaRPr lang="en-US" altLang="en-US" sz="1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D80B0C53-5887-4749-83BB-8816DA1E2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9362" y="4343400"/>
            <a:ext cx="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71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DB2 – the Database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database – DB2 is built into IBM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.</a:t>
            </a:r>
          </a:p>
          <a:p>
            <a:r>
              <a:rPr lang="en-CA" altLang="en-US" sz="2800" dirty="0"/>
              <a:t>Database objects, e.g. physical files, are created using either DDS coded programs or SQL.</a:t>
            </a:r>
          </a:p>
          <a:p>
            <a:r>
              <a:rPr lang="en-US" altLang="en-US" sz="2800" dirty="0"/>
              <a:t>DB2 consists of </a:t>
            </a:r>
          </a:p>
          <a:p>
            <a:pPr lvl="1"/>
            <a:r>
              <a:rPr lang="en-US" altLang="en-US" dirty="0"/>
              <a:t>Physical files (also called tables)</a:t>
            </a:r>
          </a:p>
          <a:p>
            <a:pPr lvl="1"/>
            <a:r>
              <a:rPr lang="en-US" altLang="en-US" dirty="0"/>
              <a:t>Logical files (also called indexes or views)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408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DDS is used to define data.</a:t>
            </a:r>
          </a:p>
          <a:p>
            <a:r>
              <a:rPr lang="en-CA" dirty="0"/>
              <a:t>DDS is a sensitive language. Everything bust be typed in UPPERCASE.</a:t>
            </a:r>
          </a:p>
          <a:p>
            <a:r>
              <a:rPr lang="en-CA" dirty="0"/>
              <a:t>DDS program structure:</a:t>
            </a:r>
          </a:p>
          <a:p>
            <a:pPr lvl="1"/>
            <a:r>
              <a:rPr lang="en-CA" dirty="0"/>
              <a:t>start out with file level keywords, or attributes that apply to a file itself. </a:t>
            </a:r>
          </a:p>
          <a:p>
            <a:pPr lvl="1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CA" dirty="0"/>
              <a:t>ecord format means a layout or a screen.  </a:t>
            </a:r>
          </a:p>
          <a:p>
            <a:pPr lvl="1"/>
            <a:r>
              <a:rPr lang="en-CA" dirty="0"/>
              <a:t>The fields are then listed</a:t>
            </a:r>
          </a:p>
          <a:p>
            <a:pPr lvl="1"/>
            <a:r>
              <a:rPr lang="en-CA" dirty="0"/>
              <a:t>At end, the access path 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CA" dirty="0"/>
              <a:t>ey) information.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 program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48807"/>
          </a:xfrm>
        </p:spPr>
        <p:txBody>
          <a:bodyPr>
            <a:normAutofit/>
          </a:bodyPr>
          <a:lstStyle/>
          <a:p>
            <a:r>
              <a:rPr lang="en-CA" sz="2800" dirty="0"/>
              <a:t>This DDS code will create a physical file to store Account Information.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800100" lvl="2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buFontTx/>
              <a:buChar char="-"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R: ACCTPFR</a:t>
            </a:r>
            <a:r>
              <a:rPr lang="en-CA" sz="2000" dirty="0"/>
              <a:t> is the </a:t>
            </a:r>
            <a:r>
              <a:rPr lang="en-CA" sz="2000" b="1" dirty="0">
                <a:solidFill>
                  <a:srgbClr val="0000CC"/>
                </a:solidFill>
              </a:rPr>
              <a:t>r</a:t>
            </a:r>
            <a:r>
              <a:rPr lang="en-CA" sz="2000" dirty="0"/>
              <a:t>ecord format name</a:t>
            </a:r>
          </a:p>
          <a:p>
            <a:pPr lvl="2" indent="-342900">
              <a:buFontTx/>
              <a:buChar char="-"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K: ACCT</a:t>
            </a:r>
            <a:r>
              <a:rPr lang="en-CA" sz="2000" dirty="0"/>
              <a:t> is the </a:t>
            </a:r>
            <a:r>
              <a:rPr lang="en-CA" sz="2000" b="1" dirty="0">
                <a:solidFill>
                  <a:srgbClr val="0000CC"/>
                </a:solidFill>
              </a:rPr>
              <a:t>k</a:t>
            </a:r>
            <a:r>
              <a:rPr lang="en-CA" sz="2000" dirty="0"/>
              <a:t>ey, i.e. index field</a:t>
            </a:r>
          </a:p>
          <a:p>
            <a:pPr lvl="2" indent="-342900">
              <a:buFontTx/>
              <a:buChar char="-"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UNIQUE: </a:t>
            </a:r>
            <a:r>
              <a:rPr lang="en-CA" sz="2000" dirty="0"/>
              <a:t>makes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ACCT</a:t>
            </a:r>
            <a:r>
              <a:rPr lang="en-CA" sz="2000" dirty="0"/>
              <a:t> a 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460940"/>
            <a:ext cx="80772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++++++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.......Functions++++++++++++++++++++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__________ ________       UNIQUE___________________ </a:t>
            </a:r>
          </a:p>
          <a:p>
            <a:r>
              <a:rPr lang="en-CA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ACCTPFR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___ ________       TEXT(‘ACCOUNT INFORMATION’)__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   ___ ____3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_0       COLHDG(‘ACCOUNT’ ‘NUMBER’)___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ACCTNAME _ ___30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__       COLHDG(‘ACCOUNT’ ‘NAME’)____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ACCTDATE__ _____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__       COLHDG(‘ACCOUNT’ ‘DATE’)____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AMTOUT  __ ____7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_2       COLHDG(‘AMOUNT’ ‘OWING’)____ </a:t>
            </a:r>
          </a:p>
          <a:p>
            <a:r>
              <a:rPr lang="en-CA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ACCT____ ________       ____________________________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0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275605"/>
              </p:ext>
            </p:extLst>
          </p:nvPr>
        </p:nvGraphicFramePr>
        <p:xfrm>
          <a:off x="401825" y="1340768"/>
          <a:ext cx="8361176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5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Packed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Takes up less space in memory than a Zoned Decimal</a:t>
                      </a:r>
                    </a:p>
                    <a:p>
                      <a:r>
                        <a:rPr lang="en-CA" dirty="0"/>
                        <a:t>(A Packed Decimal stores two digits in one byte)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65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Zoned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If you leave the number of decimal places blank, then none are assume. (A Zoned Decimal stores 1 digit in byte)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Floating-Point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Character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 If you leave the data type blank, then character is assumed.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TimeStamp</a:t>
                      </a:r>
                      <a:r>
                        <a:rPr lang="en-CA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1825" y="5889399"/>
            <a:ext cx="8361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* We don’t often see Binary, Floating-Point and Hexadecimal fields in 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7602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Physical File in RDi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Source Physical File: Q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</a:t>
            </a:r>
            <a:r>
              <a:rPr lang="en-US" altLang="en-US" sz="2800" dirty="0"/>
              <a:t>SRC.*file.pf-</a:t>
            </a:r>
            <a:r>
              <a:rPr lang="en-US" altLang="en-US" sz="2800" dirty="0" err="1"/>
              <a:t>src</a:t>
            </a:r>
            <a:endParaRPr lang="en-US" altLang="en-US" sz="2800" dirty="0"/>
          </a:p>
          <a:p>
            <a:r>
              <a:rPr lang="en-US" altLang="en-US" sz="2800" dirty="0"/>
              <a:t>Member name: e.g. </a:t>
            </a:r>
            <a:r>
              <a:rPr lang="en-US" altLang="en-US" sz="2400" dirty="0"/>
              <a:t>ACCOUNTS</a:t>
            </a:r>
          </a:p>
          <a:p>
            <a:r>
              <a:rPr lang="en-US" altLang="en-US" sz="2800" dirty="0"/>
              <a:t>DDS code member type: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PF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Compile:</a:t>
            </a:r>
          </a:p>
          <a:p>
            <a:pPr lvl="1"/>
            <a:r>
              <a:rPr lang="en-US" altLang="en-US" sz="2400" dirty="0"/>
              <a:t>CRTPF vs CHGPF?</a:t>
            </a:r>
          </a:p>
          <a:p>
            <a:pPr lvl="1"/>
            <a:r>
              <a:rPr lang="en-US" altLang="en-US" sz="2400" dirty="0"/>
              <a:t>The Physical File created: ACCOUNTS.*file.pf-</a:t>
            </a:r>
            <a:r>
              <a:rPr lang="en-US" altLang="en-US" sz="2400" dirty="0" err="1"/>
              <a:t>dta</a:t>
            </a:r>
            <a:endParaRPr lang="en-US" altLang="en-US" sz="2400" dirty="0"/>
          </a:p>
          <a:p>
            <a:pPr marL="857250" lvl="2" indent="0">
              <a:buNone/>
            </a:pPr>
            <a:r>
              <a:rPr lang="en-US" altLang="en-US" sz="2000" dirty="0"/>
              <a:t>(the created object after compilation)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sz="2800" dirty="0"/>
              <a:t>In ACS (white screen)</a:t>
            </a:r>
          </a:p>
          <a:p>
            <a:pPr lvl="1"/>
            <a:r>
              <a:rPr lang="en-US" altLang="en-US" sz="2400" dirty="0"/>
              <a:t>Entering data using DFU: </a:t>
            </a:r>
            <a:r>
              <a:rPr lang="en-US" altLang="en-US" sz="2400" dirty="0">
                <a:solidFill>
                  <a:srgbClr val="0000CC"/>
                </a:solidFill>
              </a:rPr>
              <a:t>UPDDTA</a:t>
            </a:r>
            <a:r>
              <a:rPr lang="en-US" altLang="en-US" sz="2400" dirty="0"/>
              <a:t> ACCOUNTS</a:t>
            </a:r>
          </a:p>
          <a:p>
            <a:pPr lvl="1"/>
            <a:r>
              <a:rPr lang="en-US" altLang="en-US" sz="2400" dirty="0"/>
              <a:t>Query data using Query/400: </a:t>
            </a:r>
            <a:r>
              <a:rPr lang="en-US" altLang="en-US" sz="2400" dirty="0">
                <a:solidFill>
                  <a:srgbClr val="0000CC"/>
                </a:solidFill>
              </a:rPr>
              <a:t>RUNQRY</a:t>
            </a:r>
            <a:r>
              <a:rPr lang="en-US" altLang="en-US" sz="2400" dirty="0"/>
              <a:t> *N  ACCOUNTS</a:t>
            </a:r>
          </a:p>
          <a:p>
            <a:pPr lvl="1"/>
            <a:r>
              <a:rPr lang="en-US" altLang="en-US" sz="2400" dirty="0"/>
              <a:t>Query data using SQL: Select * from  ACCOUNTS</a:t>
            </a:r>
          </a:p>
          <a:p>
            <a:pPr lvl="1"/>
            <a:r>
              <a:rPr lang="en-US" altLang="en-US" sz="2400" dirty="0"/>
              <a:t>Show data in RDi?</a:t>
            </a:r>
          </a:p>
        </p:txBody>
      </p:sp>
    </p:spTree>
    <p:extLst>
      <p:ext uri="{BB962C8B-B14F-4D97-AF65-F5344CB8AC3E}">
        <p14:creationId xmlns:p14="http://schemas.microsoft.com/office/powerpoint/2010/main" val="152922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2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Homework?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Review lecture notes.</a:t>
            </a:r>
          </a:p>
          <a:p>
            <a:pPr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Install RDi 9.6 (before Lab 2 starts)</a:t>
            </a:r>
            <a:endParaRPr lang="en-GB" altLang="en-US" dirty="0">
              <a:latin typeface="Arial Narrow" pitchFamily="34" charset="0"/>
            </a:endParaRPr>
          </a:p>
          <a:p>
            <a:pPr lvl="0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Complete Lab 2</a:t>
            </a:r>
          </a:p>
          <a:p>
            <a:pPr marL="0" lvl="0" indent="0">
              <a:buClr>
                <a:srgbClr val="5F5F5F"/>
              </a:buClr>
              <a:buNone/>
            </a:pPr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RDi</a:t>
            </a:r>
          </a:p>
          <a:p>
            <a:r>
              <a:rPr lang="en-US" dirty="0"/>
              <a:t>Library Lists</a:t>
            </a:r>
          </a:p>
          <a:p>
            <a:r>
              <a:rPr lang="en-US" dirty="0"/>
              <a:t>Simple RPGLE code in fixed-form(at)</a:t>
            </a:r>
          </a:p>
          <a:p>
            <a:r>
              <a:rPr lang="en-US" dirty="0"/>
              <a:t>Creating a physical File</a:t>
            </a:r>
          </a:p>
          <a:p>
            <a:r>
              <a:rPr lang="en-US" dirty="0"/>
              <a:t>Lab2</a:t>
            </a:r>
          </a:p>
          <a:p>
            <a:r>
              <a:rPr lang="en-US" altLang="en-US"/>
              <a:t>QuickCheck (Questions)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9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2 you'll be able to:</a:t>
            </a:r>
          </a:p>
          <a:p>
            <a:r>
              <a:rPr lang="en-CA" sz="2600" dirty="0"/>
              <a:t>Apply and set up IBM development tool RDi and maintain library list in RDi.</a:t>
            </a:r>
          </a:p>
          <a:p>
            <a:r>
              <a:rPr lang="en-CA" sz="2600" dirty="0"/>
              <a:t>Create and successfully compile an RPGLE program in RDi</a:t>
            </a:r>
          </a:p>
          <a:p>
            <a:r>
              <a:rPr lang="en-CA" sz="2600" dirty="0"/>
              <a:t>Create a physical file using DDS code</a:t>
            </a:r>
          </a:p>
          <a:p>
            <a:r>
              <a:rPr lang="en-CA" sz="2600" dirty="0"/>
              <a:t>Enter data into the physical file and use different way to display or query data in the physical file</a:t>
            </a:r>
          </a:p>
          <a:p>
            <a:r>
              <a:rPr lang="en-CA" sz="2600" dirty="0"/>
              <a:t>Print out a compiler listing</a:t>
            </a:r>
          </a:p>
          <a:p>
            <a:endParaRPr lang="en-CA" sz="2400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RDi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RDi </a:t>
            </a:r>
            <a:r>
              <a:rPr lang="en-US" altLang="en-US" sz="2800" dirty="0">
                <a:effectLst/>
              </a:rPr>
              <a:t>- </a:t>
            </a:r>
            <a:r>
              <a:rPr lang="en-CA" altLang="en-US" sz="2800" dirty="0">
                <a:effectLst/>
              </a:rPr>
              <a:t>IBM Rational Developer for </a:t>
            </a:r>
            <a:r>
              <a:rPr lang="en-CA" altLang="en-US" sz="2800" dirty="0" err="1">
                <a:effectLst/>
              </a:rPr>
              <a:t>i</a:t>
            </a:r>
            <a:endParaRPr lang="en-CA" altLang="en-US" sz="2800" dirty="0">
              <a:effectLst/>
            </a:endParaRPr>
          </a:p>
          <a:p>
            <a:r>
              <a:rPr lang="en-US" altLang="en-US" sz="2800" dirty="0"/>
              <a:t>Formerly</a:t>
            </a:r>
            <a:r>
              <a:rPr lang="en-US" altLang="en-US" sz="2800" dirty="0">
                <a:effectLst/>
              </a:rPr>
              <a:t> RDp </a:t>
            </a:r>
            <a:r>
              <a:rPr lang="en-US" altLang="en-US" sz="2400" dirty="0"/>
              <a:t>- </a:t>
            </a:r>
            <a:r>
              <a:rPr lang="en-US" sz="2400" dirty="0"/>
              <a:t>Rational Developer for Power Systems</a:t>
            </a:r>
            <a:endParaRPr lang="en-US" altLang="en-US" sz="2400" dirty="0"/>
          </a:p>
          <a:p>
            <a:r>
              <a:rPr lang="en-US" altLang="en-US" sz="2800" dirty="0"/>
              <a:t>Based on Eclipse Technology</a:t>
            </a:r>
          </a:p>
          <a:p>
            <a:pPr lvl="1"/>
            <a:r>
              <a:rPr lang="en-US" altLang="en-US" sz="2400" dirty="0"/>
              <a:t>RDi = Eclipse + "Remote System Explorer" package</a:t>
            </a:r>
          </a:p>
          <a:p>
            <a:r>
              <a:rPr lang="en-US" altLang="en-US" sz="2800" dirty="0"/>
              <a:t>Part of IBM’s suite of products designed to enhance programmer’s productivity</a:t>
            </a:r>
          </a:p>
          <a:p>
            <a:pPr lvl="1"/>
            <a:r>
              <a:rPr lang="en-CA" altLang="en-US" sz="2400" dirty="0"/>
              <a:t>the PC version of PDM</a:t>
            </a:r>
          </a:p>
          <a:p>
            <a:r>
              <a:rPr lang="en-CA" altLang="en-US" sz="2800" dirty="0"/>
              <a:t>Connection (to Seneca ZEUS server)</a:t>
            </a:r>
          </a:p>
          <a:p>
            <a:pPr lvl="1"/>
            <a:r>
              <a:rPr lang="en-CA" altLang="en-US" sz="2400" dirty="0"/>
              <a:t>zeus.senecacollege.ca</a:t>
            </a:r>
          </a:p>
          <a:p>
            <a:endParaRPr lang="en-CA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406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RDi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Tutorial or resources: under 'Help' menu item</a:t>
            </a:r>
          </a:p>
          <a:p>
            <a:pPr lvl="1"/>
            <a:r>
              <a:rPr lang="en-CA" sz="3100" dirty="0"/>
              <a:t>Help&gt;Help Content</a:t>
            </a:r>
          </a:p>
          <a:p>
            <a:pPr lvl="1"/>
            <a:r>
              <a:rPr lang="en-CA" sz="3100" dirty="0"/>
              <a:t>Help&gt;IBM I RSE Getting Started</a:t>
            </a:r>
          </a:p>
          <a:p>
            <a:pPr lvl="1"/>
            <a:r>
              <a:rPr lang="en-CA" sz="3100" dirty="0"/>
              <a:t>Help&gt;Web Resources</a:t>
            </a:r>
          </a:p>
          <a:p>
            <a:r>
              <a:rPr lang="en-CA" dirty="0"/>
              <a:t>Other useful operations:</a:t>
            </a:r>
          </a:p>
          <a:p>
            <a:pPr lvl="1"/>
            <a:r>
              <a:rPr lang="en-CA" sz="3100" dirty="0"/>
              <a:t>Window&gt;Show View&gt;…</a:t>
            </a:r>
          </a:p>
          <a:p>
            <a:pPr lvl="1"/>
            <a:r>
              <a:rPr lang="en-CA" sz="3100" dirty="0"/>
              <a:t>Window&gt;Perspective&gt;Reset Perspective…</a:t>
            </a:r>
          </a:p>
          <a:p>
            <a:pPr lvl="1"/>
            <a:r>
              <a:rPr lang="en-CA" sz="3100" dirty="0"/>
              <a:t>File&gt;Switch Workspace&gt;…</a:t>
            </a:r>
          </a:p>
          <a:p>
            <a:r>
              <a:rPr lang="en-CA" dirty="0"/>
              <a:t>Workspace</a:t>
            </a:r>
          </a:p>
          <a:p>
            <a:pPr lvl="1"/>
            <a:r>
              <a:rPr lang="en-CA" sz="2900" dirty="0"/>
              <a:t>starts from an empty folder.</a:t>
            </a:r>
          </a:p>
          <a:p>
            <a:pPr lvl="1"/>
            <a:r>
              <a:rPr lang="en-CA" sz="2900" dirty="0"/>
              <a:t>used to store configuration (connection, initial LIBL, initial program, filters,…) only. Source code is on remote server, not in workspace!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89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RDi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Local (PC) Files vs IFS (IBM </a:t>
            </a:r>
            <a:r>
              <a:rPr lang="en-CA" dirty="0" err="1"/>
              <a:t>i</a:t>
            </a:r>
            <a:r>
              <a:rPr lang="en-CA" dirty="0"/>
              <a:t>) files</a:t>
            </a:r>
          </a:p>
          <a:p>
            <a:pPr lvl="1"/>
            <a:r>
              <a:rPr lang="en-CA" dirty="0"/>
              <a:t>BCI433 </a:t>
            </a:r>
            <a:r>
              <a:rPr lang="en-CA" dirty="0" smtClean="0"/>
              <a:t>reference </a:t>
            </a:r>
            <a:r>
              <a:rPr lang="en-CA" sz="2900" dirty="0" smtClean="0"/>
              <a:t>materials</a:t>
            </a:r>
            <a:r>
              <a:rPr lang="en-CA" sz="2900" dirty="0"/>
              <a:t>: </a:t>
            </a:r>
          </a:p>
          <a:p>
            <a:pPr marL="857250" lvl="2" indent="0">
              <a:buNone/>
            </a:pPr>
            <a:r>
              <a:rPr lang="en-CA" sz="2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IFS Files/Root </a:t>
            </a:r>
            <a:r>
              <a:rPr lang="en-CA" sz="25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en-CA" sz="250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system/BCI433/reference1…. </a:t>
            </a:r>
            <a:endParaRPr lang="en-CA" sz="25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900" dirty="0"/>
              <a:t>Your PC folders: 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Local/Local File</a:t>
            </a:r>
          </a:p>
          <a:p>
            <a:pPr lvl="1"/>
            <a:r>
              <a:rPr lang="en-CA" dirty="0"/>
              <a:t>Copy and paste within </a:t>
            </a:r>
            <a:r>
              <a:rPr lang="en-CA" dirty="0" err="1"/>
              <a:t>RDi's</a:t>
            </a:r>
            <a:r>
              <a:rPr lang="en-CA" dirty="0"/>
              <a:t> Remote Systems view (only)</a:t>
            </a:r>
          </a:p>
          <a:p>
            <a:pPr>
              <a:spcBef>
                <a:spcPts val="600"/>
              </a:spcBef>
            </a:pPr>
            <a:r>
              <a:rPr lang="en-CA" sz="3300" dirty="0"/>
              <a:t>Using RDi as PDM</a:t>
            </a:r>
          </a:p>
          <a:p>
            <a:pPr lvl="1"/>
            <a:r>
              <a:rPr lang="en-CA" dirty="0"/>
              <a:t>Expanding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en-CA" b="1" i="1" dirty="0"/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CA" b="1" i="1" dirty="0"/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dirty="0"/>
              <a:t>…, … under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</a:p>
          <a:p>
            <a:r>
              <a:rPr lang="en-CA" sz="3300" dirty="0"/>
              <a:t>Library List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Library List Entry…</a:t>
            </a:r>
          </a:p>
          <a:p>
            <a:r>
              <a:rPr lang="en-CA" sz="3300" dirty="0"/>
              <a:t>Initial Library List &amp; Initial Command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dirty="0"/>
              <a:t> -&gt; property -&gt; …</a:t>
            </a:r>
          </a:p>
          <a:p>
            <a:r>
              <a:rPr lang="en-CA" sz="3300" dirty="0"/>
              <a:t>WRKACTJOB, WRKSPLF in RDi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38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>
                <a:latin typeface="Arial" charset="0"/>
              </a:rPr>
              <a:t>A Library List usually consists of 3 parts:</a:t>
            </a:r>
          </a:p>
          <a:p>
            <a:pPr lvl="1"/>
            <a:r>
              <a:rPr lang="en-GB" altLang="en-US" sz="2000" dirty="0">
                <a:latin typeface="Arial" charset="0"/>
              </a:rPr>
              <a:t>System libraries (from system value)</a:t>
            </a:r>
          </a:p>
          <a:p>
            <a:pPr lvl="1"/>
            <a:r>
              <a:rPr lang="en-GB" altLang="en-US" sz="2000" dirty="0">
                <a:latin typeface="Arial" charset="0"/>
              </a:rPr>
              <a:t>Current library (from user profile)</a:t>
            </a:r>
          </a:p>
          <a:p>
            <a:pPr lvl="1"/>
            <a:r>
              <a:rPr lang="en-GB" altLang="en-US" sz="2000" dirty="0">
                <a:latin typeface="Arial" charset="0"/>
              </a:rPr>
              <a:t>User libraries ( from system value)</a:t>
            </a:r>
          </a:p>
          <a:p>
            <a:r>
              <a:rPr lang="en-CA" altLang="en-US" sz="2400" dirty="0">
                <a:latin typeface="Arial" charset="0"/>
              </a:rPr>
              <a:t>How the IBM </a:t>
            </a:r>
            <a:r>
              <a:rPr lang="en-CA" altLang="en-US" sz="2400" dirty="0" err="1">
                <a:latin typeface="Arial" charset="0"/>
              </a:rPr>
              <a:t>i</a:t>
            </a:r>
            <a:r>
              <a:rPr lang="en-CA" altLang="en-US" sz="2400" dirty="0">
                <a:latin typeface="Arial" charset="0"/>
              </a:rPr>
              <a:t> finds Objects</a:t>
            </a:r>
          </a:p>
          <a:p>
            <a:pPr lvl="1"/>
            <a:r>
              <a:rPr lang="en-CA" altLang="en-US" sz="2000" dirty="0">
                <a:latin typeface="Arial" charset="0"/>
              </a:rPr>
              <a:t>CL commands prompt you for the object name and </a:t>
            </a:r>
            <a:r>
              <a:rPr lang="en-CA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library</a:t>
            </a:r>
            <a:r>
              <a:rPr lang="en-CA" altLang="en-US" sz="2000" dirty="0">
                <a:latin typeface="Arial" charset="0"/>
              </a:rPr>
              <a:t> name.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*LIBL </a:t>
            </a:r>
            <a:r>
              <a:rPr lang="en-CA" altLang="en-US" sz="2000" dirty="0">
                <a:latin typeface="Arial" charset="0"/>
              </a:rPr>
              <a:t>is the default for </a:t>
            </a:r>
            <a:r>
              <a:rPr lang="en-CA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library</a:t>
            </a:r>
            <a:r>
              <a:rPr lang="en-CA" altLang="en-US" sz="2000" dirty="0">
                <a:latin typeface="Arial" charset="0"/>
              </a:rPr>
              <a:t>, means library list</a:t>
            </a:r>
          </a:p>
          <a:p>
            <a:r>
              <a:rPr lang="en-GB" altLang="en-US" sz="2400" dirty="0">
                <a:latin typeface="Arial" charset="0"/>
              </a:rPr>
              <a:t>In ACS, to view your library list: DSP</a:t>
            </a:r>
            <a:r>
              <a:rPr lang="en-GB" altLang="en-US" sz="2400" dirty="0">
                <a:solidFill>
                  <a:srgbClr val="0000CC"/>
                </a:solidFill>
                <a:latin typeface="Arial" charset="0"/>
              </a:rPr>
              <a:t>LIBL</a:t>
            </a:r>
          </a:p>
          <a:p>
            <a:pPr lvl="1"/>
            <a:r>
              <a:rPr lang="en-GB" altLang="en-US" sz="2000" dirty="0">
                <a:latin typeface="Arial" charset="0"/>
              </a:rPr>
              <a:t>How to do this in RDi?</a:t>
            </a:r>
            <a:endParaRPr lang="en-CA" altLang="en-US" sz="2000" dirty="0"/>
          </a:p>
          <a:p>
            <a:r>
              <a:rPr lang="en-GB" altLang="en-US" sz="2400" dirty="0">
                <a:latin typeface="Arial" charset="0"/>
              </a:rPr>
              <a:t>In ACS, to </a:t>
            </a:r>
            <a:r>
              <a:rPr lang="en-CA" altLang="en-US" sz="2400" dirty="0">
                <a:latin typeface="Arial" charset="0"/>
              </a:rPr>
              <a:t>add a library to library list:</a:t>
            </a:r>
          </a:p>
          <a:p>
            <a:pPr marL="400050" lvl="1" indent="0">
              <a:buNone/>
            </a:pPr>
            <a:r>
              <a:rPr lang="en-CA" altLang="en-US" sz="1800" dirty="0">
                <a:latin typeface="Arial" charset="0"/>
              </a:rPr>
              <a:t>ADD</a:t>
            </a:r>
            <a:r>
              <a:rPr lang="en-CA" altLang="en-US" sz="1800" dirty="0">
                <a:solidFill>
                  <a:srgbClr val="0000CC"/>
                </a:solidFill>
                <a:latin typeface="Arial" charset="0"/>
              </a:rPr>
              <a:t>LIBL</a:t>
            </a:r>
            <a:r>
              <a:rPr lang="en-CA" altLang="en-US" sz="1800" dirty="0">
                <a:solidFill>
                  <a:srgbClr val="9900CC"/>
                </a:solidFill>
                <a:latin typeface="Arial" charset="0"/>
              </a:rPr>
              <a:t>E</a:t>
            </a:r>
            <a:r>
              <a:rPr lang="en-CA" altLang="en-US" sz="1800" dirty="0">
                <a:latin typeface="Arial" charset="0"/>
              </a:rPr>
              <a:t>  BCI433LIB</a:t>
            </a:r>
          </a:p>
          <a:p>
            <a:pPr marL="685800" lvl="1"/>
            <a:r>
              <a:rPr lang="en-GB" altLang="en-US" sz="2000" dirty="0">
                <a:latin typeface="Arial" charset="0"/>
              </a:rPr>
              <a:t>How to do this in RDi?</a:t>
            </a:r>
            <a:endParaRPr lang="en-CA" altLang="en-US" sz="2000" dirty="0">
              <a:latin typeface="Arial" charset="0"/>
            </a:endParaRPr>
          </a:p>
          <a:p>
            <a:pPr marL="400050" lvl="1" indent="0">
              <a:buNone/>
            </a:pPr>
            <a:endParaRPr lang="en-GB" altLang="en-US" sz="24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15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CA" sz="2400" dirty="0"/>
              <a:t>Library lists are built when you sign on System </a:t>
            </a:r>
            <a:r>
              <a:rPr lang="en-CA" sz="2400" dirty="0" err="1"/>
              <a:t>i</a:t>
            </a:r>
            <a:r>
              <a:rPr lang="en-CA" sz="2400" dirty="0"/>
              <a:t> and destroyed when signoff.</a:t>
            </a:r>
          </a:p>
          <a:p>
            <a:pPr marL="457200" indent="-457200"/>
            <a:r>
              <a:rPr lang="en-CA" altLang="en-US" sz="2400" dirty="0"/>
              <a:t>ADDLIBLE command can only add a library to the list for the current session; the library you added will no longer on the list after your sign on next.</a:t>
            </a:r>
            <a:endParaRPr lang="en-CA" sz="2400" dirty="0"/>
          </a:p>
          <a:p>
            <a:pPr marL="457200" indent="-457200"/>
            <a:r>
              <a:rPr lang="en-CA" sz="2400" dirty="0"/>
              <a:t>How keep a library, e.g. BCI433LIB, always on the list? Solution:</a:t>
            </a:r>
          </a:p>
          <a:p>
            <a:pPr marL="857250" lvl="1" indent="-457200"/>
            <a:r>
              <a:rPr lang="en-CA" sz="2200" dirty="0"/>
              <a:t>In RDi: use </a:t>
            </a:r>
            <a:r>
              <a:rPr lang="en-CA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Library List</a:t>
            </a:r>
            <a:r>
              <a:rPr lang="en-CA" sz="2200" dirty="0"/>
              <a:t>, and Initial Program</a:t>
            </a:r>
          </a:p>
          <a:p>
            <a:pPr marL="857250" lvl="1" indent="-457200"/>
            <a:r>
              <a:rPr lang="en-CA" sz="2200" dirty="0"/>
              <a:t>In ACS 'green screen'? See Lab 4 in week 5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92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we Learn in BCI433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lang="en-CA" dirty="0"/>
              <a:t> (Control Language)/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CLLE</a:t>
            </a:r>
          </a:p>
          <a:p>
            <a:pPr lvl="1"/>
            <a:r>
              <a:rPr lang="en-CA" dirty="0"/>
              <a:t>How we communicate with operating system, manage (RPG) applications</a:t>
            </a:r>
          </a:p>
          <a:p>
            <a:pPr lvl="1"/>
            <a:r>
              <a:rPr lang="en-CA" dirty="0"/>
              <a:t>Similar idea to Unix Schell</a:t>
            </a:r>
          </a:p>
          <a:p>
            <a:pPr lvl="1"/>
            <a:endParaRPr lang="en-CA" dirty="0"/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</a:t>
            </a:r>
            <a:r>
              <a:rPr lang="en-CA" dirty="0"/>
              <a:t> (Report Program Generator)/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RPGLE</a:t>
            </a:r>
          </a:p>
          <a:p>
            <a:pPr lvl="1"/>
            <a:r>
              <a:rPr lang="en-CA" dirty="0"/>
              <a:t>How we </a:t>
            </a:r>
            <a:r>
              <a:rPr lang="en-CA" b="1" dirty="0"/>
              <a:t>access</a:t>
            </a:r>
            <a:r>
              <a:rPr lang="en-CA" dirty="0"/>
              <a:t> database and generate reports</a:t>
            </a:r>
          </a:p>
          <a:p>
            <a:pPr lvl="1"/>
            <a:r>
              <a:rPr lang="en-CA" dirty="0"/>
              <a:t>C does the same thing</a:t>
            </a:r>
          </a:p>
          <a:p>
            <a:pPr lvl="1"/>
            <a:endParaRPr lang="en-CA" dirty="0"/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</a:t>
            </a:r>
            <a:r>
              <a:rPr lang="en-CA" dirty="0"/>
              <a:t> (Data Description Specifications)</a:t>
            </a:r>
          </a:p>
          <a:p>
            <a:pPr lvl="1"/>
            <a:r>
              <a:rPr lang="en-CA" dirty="0"/>
              <a:t>How we </a:t>
            </a:r>
            <a:r>
              <a:rPr lang="en-CA" b="1" dirty="0"/>
              <a:t>define</a:t>
            </a:r>
            <a:r>
              <a:rPr lang="en-CA" dirty="0"/>
              <a:t> database (physical file), display/printer files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960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0EBAE46240844BAF07B237CAAB438" ma:contentTypeVersion="13" ma:contentTypeDescription="Create a new document." ma:contentTypeScope="" ma:versionID="b835878fae50d2f47cf3f0d6f2da3868">
  <xsd:schema xmlns:xsd="http://www.w3.org/2001/XMLSchema" xmlns:xs="http://www.w3.org/2001/XMLSchema" xmlns:p="http://schemas.microsoft.com/office/2006/metadata/properties" xmlns:ns3="81138d9d-9f3d-498e-85db-29768bd62ad3" xmlns:ns4="eb420992-8393-4ebc-bcff-d8ee9f154341" targetNamespace="http://schemas.microsoft.com/office/2006/metadata/properties" ma:root="true" ma:fieldsID="b62894c44c43f2408a19f8cb3b9d9930" ns3:_="" ns4:_="">
    <xsd:import namespace="81138d9d-9f3d-498e-85db-29768bd62ad3"/>
    <xsd:import namespace="eb420992-8393-4ebc-bcff-d8ee9f1543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38d9d-9f3d-498e-85db-29768bd62a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20992-8393-4ebc-bcff-d8ee9f154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160496-C82D-4CBB-87E5-F8C13871A0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38d9d-9f3d-498e-85db-29768bd62ad3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47227D-2879-4A84-A631-67AEF3B47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5C1FC7-3FC9-432F-8FEA-2513E79C1E9F}">
  <ds:schemaRefs>
    <ds:schemaRef ds:uri="http://schemas.microsoft.com/office/2006/metadata/properties"/>
    <ds:schemaRef ds:uri="http://purl.org/dc/terms/"/>
    <ds:schemaRef ds:uri="eb420992-8393-4ebc-bcff-d8ee9f154341"/>
    <ds:schemaRef ds:uri="http://schemas.microsoft.com/office/2006/documentManagement/types"/>
    <ds:schemaRef ds:uri="http://purl.org/dc/dcmitype/"/>
    <ds:schemaRef ds:uri="http://schemas.microsoft.com/office/infopath/2007/PartnerControls"/>
    <ds:schemaRef ds:uri="81138d9d-9f3d-498e-85db-29768bd62ad3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5651</TotalTime>
  <Words>1166</Words>
  <Application>Microsoft Office PowerPoint</Application>
  <PresentationFormat>On-screen Show (4:3)</PresentationFormat>
  <Paragraphs>218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Brush Script MT</vt:lpstr>
      <vt:lpstr>Courier New</vt:lpstr>
      <vt:lpstr>Tahoma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Introduction to RDi</vt:lpstr>
      <vt:lpstr>Using RDi</vt:lpstr>
      <vt:lpstr>Using RDi</vt:lpstr>
      <vt:lpstr>Library Lists</vt:lpstr>
      <vt:lpstr>Library Lists</vt:lpstr>
      <vt:lpstr>Languages we Learn in BCI433</vt:lpstr>
      <vt:lpstr>Creating a simple RPGLE program</vt:lpstr>
      <vt:lpstr>PowerPoint Presentation</vt:lpstr>
      <vt:lpstr>DB2 – the Database</vt:lpstr>
      <vt:lpstr>Data Description Specifications</vt:lpstr>
      <vt:lpstr>DDS program example</vt:lpstr>
      <vt:lpstr>Field Data Types</vt:lpstr>
      <vt:lpstr>Creating a Physical File in RDi</vt:lpstr>
      <vt:lpstr>Lab 2 demo</vt:lpstr>
      <vt:lpstr>Homework?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2 - Lecture Notes</dc:title>
  <dc:creator>Wei Song</dc:creator>
  <cp:keywords>Lec 2-2174</cp:keywords>
  <cp:lastModifiedBy>Lydia Li</cp:lastModifiedBy>
  <cp:revision>155</cp:revision>
  <cp:lastPrinted>2001-07-23T19:37:02Z</cp:lastPrinted>
  <dcterms:created xsi:type="dcterms:W3CDTF">2001-03-26T00:24:34Z</dcterms:created>
  <dcterms:modified xsi:type="dcterms:W3CDTF">2022-09-15T16:26:32Z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0x0101005E40EBAE46240844BAF07B237CAAB438</vt:lpwstr>
  </property>
</Properties>
</file>