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20"/>
  </p:notesMasterIdLst>
  <p:handoutMasterIdLst>
    <p:handoutMasterId r:id="rId21"/>
  </p:handoutMasterIdLst>
  <p:sldIdLst>
    <p:sldId id="266" r:id="rId5"/>
    <p:sldId id="267" r:id="rId6"/>
    <p:sldId id="258" r:id="rId7"/>
    <p:sldId id="277" r:id="rId8"/>
    <p:sldId id="294" r:id="rId9"/>
    <p:sldId id="289" r:id="rId10"/>
    <p:sldId id="292" r:id="rId11"/>
    <p:sldId id="300" r:id="rId12"/>
    <p:sldId id="259" r:id="rId13"/>
    <p:sldId id="301" r:id="rId14"/>
    <p:sldId id="296" r:id="rId15"/>
    <p:sldId id="297" r:id="rId16"/>
    <p:sldId id="299" r:id="rId17"/>
    <p:sldId id="287" r:id="rId18"/>
    <p:sldId id="288" r:id="rId1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5291" autoAdjust="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en-US" sz="1800" dirty="0"/>
              <a:t> Test1 &lt; Test2;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Test1;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ELSEIF </a:t>
            </a:r>
            <a:r>
              <a:rPr lang="en-US" altLang="en-US" sz="1800" dirty="0"/>
              <a:t> Test3 &lt; Test2;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Test1;</a:t>
            </a:r>
            <a:endParaRPr lang="en-US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en-US" sz="1800" dirty="0"/>
              <a:t>; 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Test2;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</a:t>
            </a:r>
            <a:r>
              <a:rPr lang="en-US" altLang="en-US" sz="1800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94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en-US" sz="1800" dirty="0"/>
              <a:t> Test1 &lt; Test2;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Test1;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ELSEIF </a:t>
            </a:r>
            <a:r>
              <a:rPr lang="en-US" altLang="en-US" sz="1800" dirty="0"/>
              <a:t> Test3 &lt; Test2;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Test1;</a:t>
            </a:r>
            <a:endParaRPr lang="en-US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en-US" sz="1800" dirty="0"/>
              <a:t>; 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Test2;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</a:t>
            </a:r>
            <a:r>
              <a:rPr lang="en-US" altLang="en-US" sz="1800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9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71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w_ibm_i_74/rbam6/clpro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717032"/>
            <a:ext cx="7200800" cy="1728192"/>
          </a:xfrm>
        </p:spPr>
        <p:txBody>
          <a:bodyPr/>
          <a:lstStyle/>
          <a:p>
            <a:r>
              <a:rPr lang="en-US" dirty="0"/>
              <a:t>Week 4: RPGLE Programming </a:t>
            </a:r>
            <a:r>
              <a:rPr lang="en-US" sz="2800" dirty="0"/>
              <a:t>(cont'd) </a:t>
            </a:r>
            <a:endParaRPr lang="en-US" dirty="0"/>
          </a:p>
          <a:p>
            <a:r>
              <a:rPr lang="en-US" dirty="0"/>
              <a:t>&amp; CL Startup Program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Notation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Notation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Mixed Notation</a:t>
            </a:r>
          </a:p>
          <a:p>
            <a:pPr lvl="1" eaLnBrk="1" hangingPunct="1"/>
            <a:r>
              <a:rPr lang="en-CA" sz="2400" dirty="0">
                <a:effectLst/>
              </a:rPr>
              <a:t>Positional value cannot follow keyword parameter.</a:t>
            </a:r>
          </a:p>
          <a:p>
            <a:pPr lvl="1" eaLnBrk="1" hangingPunct="1"/>
            <a:endParaRPr lang="en-CA" sz="2400" dirty="0">
              <a:effectLst/>
            </a:endParaRPr>
          </a:p>
          <a:p>
            <a:pPr lvl="1" eaLnBrk="1" hangingPunct="1"/>
            <a:endParaRPr lang="en-CA" sz="1100" dirty="0">
              <a:effectLst/>
            </a:endParaRPr>
          </a:p>
          <a:p>
            <a:pPr marL="400050" lvl="1" indent="0" eaLnBrk="1" hangingPunct="1">
              <a:buNone/>
            </a:pPr>
            <a:r>
              <a:rPr lang="en-CA" sz="2000" b="1" dirty="0">
                <a:solidFill>
                  <a:srgbClr val="0000FF"/>
                </a:solidFill>
                <a:highlight>
                  <a:srgbClr val="E8F2FE"/>
                </a:highlight>
                <a:latin typeface="Courier New"/>
              </a:rPr>
              <a:t> DSPLIB </a:t>
            </a:r>
            <a:r>
              <a:rPr lang="en-CA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Courier New"/>
              </a:rPr>
              <a:t>LYDIA_LI OUTPUT(*)</a:t>
            </a:r>
            <a:endParaRPr lang="en-CA" sz="2000" b="1" dirty="0">
              <a:solidFill>
                <a:srgbClr val="000080"/>
              </a:solidFill>
              <a:highlight>
                <a:srgbClr val="E8F2FE"/>
              </a:highlight>
              <a:latin typeface="Courier New"/>
            </a:endParaRPr>
          </a:p>
          <a:p>
            <a:pPr marL="400050" lvl="1" indent="0" eaLnBrk="1" hangingPunct="1">
              <a:buNone/>
            </a:pPr>
            <a:endParaRPr lang="en-CA" sz="2400" u="sng" dirty="0">
              <a:solidFill>
                <a:srgbClr val="0000FF"/>
              </a:solidFill>
              <a:highlight>
                <a:srgbClr val="E8F2FE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641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User Profiles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CA" altLang="en-US" sz="2600" dirty="0"/>
              <a:t>The user profile describes the user to the system</a:t>
            </a:r>
            <a:r>
              <a:rPr lang="en-US" altLang="en-US" sz="2600" dirty="0"/>
              <a:t>.</a:t>
            </a:r>
          </a:p>
          <a:p>
            <a:pPr eaLnBrk="1" hangingPunct="1"/>
            <a:r>
              <a:rPr lang="en-US" altLang="en-US" sz="2600" dirty="0"/>
              <a:t>Some info stored in the user profile:</a:t>
            </a:r>
          </a:p>
          <a:p>
            <a:pPr lvl="1" eaLnBrk="1" hangingPunct="1"/>
            <a:r>
              <a:rPr lang="en-US" altLang="en-US" sz="2200" dirty="0"/>
              <a:t>Password</a:t>
            </a:r>
          </a:p>
          <a:p>
            <a:pPr lvl="1" eaLnBrk="1" hangingPunct="1"/>
            <a:r>
              <a:rPr lang="en-US" altLang="en-US" sz="2200" dirty="0"/>
              <a:t>Initial Program</a:t>
            </a:r>
          </a:p>
          <a:p>
            <a:pPr lvl="1" eaLnBrk="1" hangingPunct="1"/>
            <a:r>
              <a:rPr lang="en-US" altLang="en-US" sz="2200" dirty="0"/>
              <a:t>Initial Menu</a:t>
            </a:r>
          </a:p>
          <a:p>
            <a:pPr lvl="1" eaLnBrk="1" hangingPunct="1"/>
            <a:r>
              <a:rPr lang="en-US" altLang="en-US" sz="2200" dirty="0"/>
              <a:t>The Current Library</a:t>
            </a:r>
          </a:p>
          <a:p>
            <a:pPr lvl="1" eaLnBrk="1" hangingPunct="1"/>
            <a:r>
              <a:rPr lang="en-US" altLang="en-US" sz="2200" dirty="0"/>
              <a:t>User Class</a:t>
            </a:r>
          </a:p>
          <a:p>
            <a:pPr lvl="1" eaLnBrk="1" hangingPunct="1"/>
            <a:r>
              <a:rPr lang="en-US" altLang="en-US" sz="2200" dirty="0"/>
              <a:t>Special Authorities</a:t>
            </a:r>
          </a:p>
          <a:p>
            <a:pPr lvl="1" eaLnBrk="1" hangingPunct="1"/>
            <a:r>
              <a:rPr lang="en-US" altLang="en-US" sz="2200" dirty="0"/>
              <a:t>Maximum Allowed Storage</a:t>
            </a:r>
          </a:p>
          <a:p>
            <a:pPr lvl="1" eaLnBrk="1" hangingPunct="1"/>
            <a:r>
              <a:rPr lang="en-US" altLang="en-US" sz="2200" dirty="0"/>
              <a:t>… …</a:t>
            </a:r>
          </a:p>
          <a:p>
            <a:pPr lvl="1" eaLnBrk="1" hangingPunct="1"/>
            <a:endParaRPr lang="en-US" altLang="en-US" sz="2200" dirty="0"/>
          </a:p>
          <a:p>
            <a:pPr marL="514350" indent="-457200"/>
            <a:r>
              <a:rPr lang="en-CA" sz="2400" dirty="0"/>
              <a:t>CHGPRF vs CHGUSRPRF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Class and Special Authorities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600200"/>
            <a:ext cx="8662864" cy="44989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CA" altLang="en-US" sz="2400" dirty="0"/>
              <a:t>User class (USRCLS) </a:t>
            </a:r>
          </a:p>
          <a:p>
            <a:pPr lvl="1" eaLnBrk="1" hangingPunct="1"/>
            <a:r>
              <a:rPr lang="en-CA" altLang="en-US" sz="2000" dirty="0"/>
              <a:t>is used to control what menu options are shown to the user on IBM® </a:t>
            </a:r>
            <a:r>
              <a:rPr lang="en-CA" altLang="en-US" sz="2000" dirty="0" err="1"/>
              <a:t>i</a:t>
            </a:r>
            <a:r>
              <a:rPr lang="en-CA" altLang="en-US" sz="2000" dirty="0"/>
              <a:t> menus. </a:t>
            </a:r>
          </a:p>
          <a:p>
            <a:pPr lvl="1" eaLnBrk="1" hangingPunct="1"/>
            <a:r>
              <a:rPr lang="en-CA" altLang="en-US" sz="2000" dirty="0"/>
              <a:t>This helps control user access to some system functions.</a:t>
            </a:r>
          </a:p>
          <a:p>
            <a:pPr eaLnBrk="1" hangingPunct="1"/>
            <a:r>
              <a:rPr lang="en-CA" altLang="en-US" sz="2400" dirty="0"/>
              <a:t>List of user class</a:t>
            </a:r>
          </a:p>
          <a:p>
            <a:pPr lvl="1" eaLnBrk="1" hangingPunct="1"/>
            <a:r>
              <a:rPr lang="en-CA" altLang="en-US" sz="2000" dirty="0"/>
              <a:t>*SECOFR</a:t>
            </a:r>
          </a:p>
          <a:p>
            <a:pPr lvl="2" eaLnBrk="1" hangingPunct="1"/>
            <a:r>
              <a:rPr lang="en-CA" altLang="en-US" sz="1600" dirty="0"/>
              <a:t>*ALLOBJ, *SAVSYS, *JOBCTL, *SERVICE, *SPLCTL, *SECADM, *AUDIT, *IOSYSCFG</a:t>
            </a:r>
          </a:p>
          <a:p>
            <a:pPr lvl="1" eaLnBrk="1" hangingPunct="1"/>
            <a:r>
              <a:rPr lang="en-CA" altLang="en-US" sz="2000" dirty="0"/>
              <a:t>*SECADM</a:t>
            </a:r>
          </a:p>
          <a:p>
            <a:pPr lvl="2" eaLnBrk="1" hangingPunct="1"/>
            <a:r>
              <a:rPr lang="en-CA" altLang="en-US" sz="1600" dirty="0"/>
              <a:t>*SECADM</a:t>
            </a:r>
          </a:p>
          <a:p>
            <a:pPr lvl="1" eaLnBrk="1" hangingPunct="1"/>
            <a:r>
              <a:rPr lang="en-CA" altLang="en-US" sz="2000" dirty="0"/>
              <a:t>*SYSOPR</a:t>
            </a:r>
          </a:p>
          <a:p>
            <a:pPr lvl="2" eaLnBrk="1" hangingPunct="1"/>
            <a:r>
              <a:rPr lang="en-CA" altLang="en-US" sz="1600" dirty="0"/>
              <a:t>*SAVSYS, *JOBCTL</a:t>
            </a:r>
          </a:p>
          <a:p>
            <a:pPr lvl="1" eaLnBrk="1" hangingPunct="1"/>
            <a:r>
              <a:rPr lang="en-CA" altLang="en-US" sz="2000" dirty="0"/>
              <a:t>*PGMR</a:t>
            </a:r>
          </a:p>
          <a:p>
            <a:pPr lvl="1" eaLnBrk="1" hangingPunct="1"/>
            <a:r>
              <a:rPr lang="en-CA" altLang="en-US" sz="2000" dirty="0"/>
              <a:t>*USER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5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Class and Special Authorities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600200"/>
            <a:ext cx="8662864" cy="44989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CA" altLang="en-US" sz="2800" dirty="0"/>
              <a:t>Special Authorities (SPCAUT)</a:t>
            </a:r>
          </a:p>
          <a:p>
            <a:pPr lvl="1" eaLnBrk="1" hangingPunct="1"/>
            <a:r>
              <a:rPr lang="en-CA" altLang="en-US" sz="2400" dirty="0"/>
              <a:t>specifies the special authorities given to a user. </a:t>
            </a:r>
          </a:p>
          <a:p>
            <a:pPr eaLnBrk="1" hangingPunct="1"/>
            <a:r>
              <a:rPr lang="en-CA" altLang="en-US" sz="2800" dirty="0"/>
              <a:t>List of Special Authorities </a:t>
            </a:r>
          </a:p>
          <a:p>
            <a:pPr lvl="1" eaLnBrk="1" hangingPunct="1"/>
            <a:r>
              <a:rPr lang="en-CA" altLang="en-US" sz="2400" dirty="0"/>
              <a:t>*ALLOBJ</a:t>
            </a:r>
          </a:p>
          <a:p>
            <a:pPr lvl="1" eaLnBrk="1" hangingPunct="1"/>
            <a:r>
              <a:rPr lang="en-CA" altLang="en-US" sz="2400" dirty="0"/>
              <a:t>*SECADM</a:t>
            </a:r>
          </a:p>
          <a:p>
            <a:pPr lvl="1" eaLnBrk="1" hangingPunct="1"/>
            <a:r>
              <a:rPr lang="en-CA" altLang="en-US" sz="2400" dirty="0"/>
              <a:t>*SAVSYS</a:t>
            </a:r>
          </a:p>
          <a:p>
            <a:pPr lvl="1" eaLnBrk="1" hangingPunct="1"/>
            <a:r>
              <a:rPr lang="en-CA" altLang="en-US" sz="2400" dirty="0"/>
              <a:t>*IOSYSCFG</a:t>
            </a:r>
          </a:p>
          <a:p>
            <a:pPr lvl="1" eaLnBrk="1" hangingPunct="1"/>
            <a:r>
              <a:rPr lang="en-CA" altLang="en-US" sz="2400" dirty="0"/>
              <a:t>*JOBCTL</a:t>
            </a:r>
          </a:p>
          <a:p>
            <a:pPr lvl="1" eaLnBrk="1" hangingPunct="1"/>
            <a:r>
              <a:rPr lang="en-CA" altLang="en-US" sz="2400" dirty="0"/>
              <a:t>*AUDIT</a:t>
            </a:r>
          </a:p>
          <a:p>
            <a:pPr lvl="1" eaLnBrk="1" hangingPunct="1"/>
            <a:r>
              <a:rPr lang="en-CA" altLang="en-US" sz="2400" dirty="0"/>
              <a:t>*SERVICE</a:t>
            </a:r>
          </a:p>
          <a:p>
            <a:pPr lvl="1" eaLnBrk="1" hangingPunct="1"/>
            <a:r>
              <a:rPr lang="en-CA" altLang="en-US" sz="2400" dirty="0"/>
              <a:t>*SPLCTL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/>
              <a:t>Complete </a:t>
            </a:r>
            <a:r>
              <a:rPr lang="en-CA"/>
              <a:t>Lab </a:t>
            </a:r>
            <a:r>
              <a:rPr lang="en-CA" smtClean="0"/>
              <a:t>3B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latin typeface="Arial" charset="0"/>
              </a:rPr>
              <a:t>RPGLE Case Structure</a:t>
            </a:r>
            <a:r>
              <a:rPr lang="en-GB" sz="2400" dirty="0" smtClean="0">
                <a:latin typeface="Arial" charset="0"/>
              </a:rPr>
              <a:t>+</a:t>
            </a:r>
            <a:endParaRPr lang="en-GB" sz="2400" dirty="0">
              <a:latin typeface="Arial" charset="0"/>
            </a:endParaRPr>
          </a:p>
          <a:p>
            <a:r>
              <a:rPr lang="en-GB" sz="2400" dirty="0">
                <a:latin typeface="Arial" charset="0"/>
              </a:rPr>
              <a:t>Debugging RPGLE Program</a:t>
            </a:r>
          </a:p>
          <a:p>
            <a:r>
              <a:rPr lang="en-GB" sz="2400" dirty="0">
                <a:latin typeface="Arial" charset="0"/>
              </a:rPr>
              <a:t>Setup ACS with STARTUP program</a:t>
            </a:r>
          </a:p>
          <a:p>
            <a:r>
              <a:rPr lang="en-GB" sz="2400" dirty="0">
                <a:latin typeface="Arial" charset="0"/>
              </a:rPr>
              <a:t>Monitor message</a:t>
            </a:r>
          </a:p>
          <a:p>
            <a:r>
              <a:rPr lang="en-GB" sz="2400" dirty="0">
                <a:latin typeface="Arial" charset="0"/>
              </a:rPr>
              <a:t>User Profile</a:t>
            </a:r>
          </a:p>
          <a:p>
            <a:r>
              <a:rPr lang="en-GB" sz="2400" dirty="0">
                <a:latin typeface="Arial" charset="0"/>
              </a:rPr>
              <a:t>Lab 3B </a:t>
            </a:r>
          </a:p>
          <a:p>
            <a:pPr marL="0" indent="0">
              <a:buNone/>
            </a:pPr>
            <a:endParaRPr lang="en-GB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</a:t>
            </a:r>
            <a:r>
              <a:rPr lang="en-US" altLang="en-US" sz="2800" dirty="0" smtClean="0"/>
              <a:t>3B </a:t>
            </a:r>
            <a:r>
              <a:rPr lang="en-US" altLang="en-US" sz="2800" dirty="0"/>
              <a:t>you'll be able to:</a:t>
            </a:r>
          </a:p>
          <a:p>
            <a:r>
              <a:rPr lang="en-CA" sz="2400" dirty="0"/>
              <a:t>Use Case structure to solve an application </a:t>
            </a:r>
            <a:r>
              <a:rPr lang="en-CA" sz="2400" dirty="0" smtClean="0"/>
              <a:t>problem</a:t>
            </a:r>
            <a:endParaRPr lang="en-CA" sz="2400" dirty="0"/>
          </a:p>
          <a:p>
            <a:r>
              <a:rPr lang="en-CA" sz="2400" dirty="0"/>
              <a:t>Code a Client Access sign on program and understand User Profiles</a:t>
            </a:r>
          </a:p>
          <a:p>
            <a:r>
              <a:rPr lang="en-CA" sz="2400" dirty="0"/>
              <a:t>Create and use a </a:t>
            </a:r>
            <a:r>
              <a:rPr lang="en-CA" sz="2400" dirty="0" err="1"/>
              <a:t>startup</a:t>
            </a:r>
            <a:r>
              <a:rPr lang="en-CA" sz="2400" dirty="0"/>
              <a:t> program</a:t>
            </a:r>
          </a:p>
          <a:p>
            <a:r>
              <a:rPr lang="en-CA" sz="2400" dirty="0"/>
              <a:t>Monitor for Error Messages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11015"/>
            <a:ext cx="8540750" cy="1143000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977280"/>
          </a:xfrm>
        </p:spPr>
        <p:txBody>
          <a:bodyPr/>
          <a:lstStyle/>
          <a:p>
            <a:r>
              <a:rPr lang="en-CA" sz="2400" dirty="0"/>
              <a:t>Select Statements – CASE Structure</a:t>
            </a:r>
          </a:p>
          <a:p>
            <a:pPr lvl="1"/>
            <a:r>
              <a:rPr lang="en-CA" sz="2000" dirty="0"/>
              <a:t>used to control sections of the program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2284918"/>
            <a:ext cx="4200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L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ECT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	 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WHEN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condition;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	         statements;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	 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WHEN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condition;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	         statements;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	 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OTHER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	         statements;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END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SL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C0345-0E64-4A08-815C-74B89512CD8D}"/>
              </a:ext>
            </a:extLst>
          </p:cNvPr>
          <p:cNvSpPr txBox="1">
            <a:spLocks/>
          </p:cNvSpPr>
          <p:nvPr/>
        </p:nvSpPr>
        <p:spPr bwMode="auto">
          <a:xfrm>
            <a:off x="633989" y="5733256"/>
            <a:ext cx="8214946" cy="63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r>
              <a:rPr lang="en-CA" sz="1800" kern="0" dirty="0"/>
              <a:t>How about using the  "if…; elseif…; …; else; endif;"</a:t>
            </a:r>
            <a:r>
              <a:rPr lang="en-CA" sz="1400" kern="0" dirty="0"/>
              <a:t> </a:t>
            </a:r>
            <a:r>
              <a:rPr lang="en-CA" sz="1800" kern="0" dirty="0"/>
              <a:t>statement?</a:t>
            </a:r>
          </a:p>
        </p:txBody>
      </p:sp>
    </p:spTree>
    <p:extLst>
      <p:ext uri="{BB962C8B-B14F-4D97-AF65-F5344CB8AC3E}">
        <p14:creationId xmlns:p14="http://schemas.microsoft.com/office/powerpoint/2010/main" val="408273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632848" cy="830177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01215"/>
          </a:xfrm>
        </p:spPr>
        <p:txBody>
          <a:bodyPr/>
          <a:lstStyle/>
          <a:p>
            <a:r>
              <a:rPr lang="en-CA" sz="2000" dirty="0">
                <a:effectLst/>
              </a:rPr>
              <a:t>Converting a number grade to a letter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029405"/>
            <a:ext cx="7056784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SELECT;</a:t>
            </a:r>
          </a:p>
          <a:p>
            <a:pPr lvl="0"/>
            <a:r>
              <a:rPr lang="en-CA" dirty="0">
                <a:solidFill>
                  <a:prstClr val="black"/>
                </a:solidFill>
              </a:rPr>
              <a:t>    WHEN  NUMGRADE &gt;= 90;</a:t>
            </a:r>
          </a:p>
          <a:p>
            <a:pPr lvl="0"/>
            <a:r>
              <a:rPr lang="en-CA" dirty="0">
                <a:solidFill>
                  <a:prstClr val="black"/>
                </a:solidFill>
              </a:rPr>
              <a:t>        LETGRADE = 'A+';</a:t>
            </a:r>
          </a:p>
          <a:p>
            <a:pPr lvl="0"/>
            <a:r>
              <a:rPr lang="en-CA" dirty="0">
                <a:solidFill>
                  <a:prstClr val="black"/>
                </a:solidFill>
              </a:rPr>
              <a:t>    when (</a:t>
            </a:r>
            <a:r>
              <a:rPr lang="en-CA" dirty="0" err="1">
                <a:solidFill>
                  <a:prstClr val="black"/>
                </a:solidFill>
              </a:rPr>
              <a:t>numgrade</a:t>
            </a:r>
            <a:r>
              <a:rPr lang="en-CA" dirty="0">
                <a:solidFill>
                  <a:prstClr val="black"/>
                </a:solidFill>
              </a:rPr>
              <a:t> &gt;= 80);</a:t>
            </a:r>
          </a:p>
          <a:p>
            <a:pPr lvl="0"/>
            <a:r>
              <a:rPr lang="en-CA" dirty="0">
                <a:solidFill>
                  <a:prstClr val="black"/>
                </a:solidFill>
              </a:rPr>
              <a:t>        </a:t>
            </a:r>
            <a:r>
              <a:rPr lang="en-CA" dirty="0" err="1">
                <a:solidFill>
                  <a:prstClr val="black"/>
                </a:solidFill>
              </a:rPr>
              <a:t>letgrade</a:t>
            </a:r>
            <a:r>
              <a:rPr lang="en-CA" dirty="0">
                <a:solidFill>
                  <a:prstClr val="black"/>
                </a:solidFill>
              </a:rPr>
              <a:t> = 'A';</a:t>
            </a:r>
          </a:p>
          <a:p>
            <a:pPr lvl="0">
              <a:spcBef>
                <a:spcPts val="600"/>
              </a:spcBef>
            </a:pPr>
            <a:r>
              <a:rPr lang="en-CA" dirty="0">
                <a:solidFill>
                  <a:prstClr val="black"/>
                </a:solidFill>
              </a:rPr>
              <a:t>    </a:t>
            </a:r>
            <a:r>
              <a:rPr lang="en-CA" sz="1600" dirty="0">
                <a:solidFill>
                  <a:srgbClr val="00B050"/>
                </a:solidFill>
              </a:rPr>
              <a:t>// Do not test both the upper and lower limits of a range!</a:t>
            </a:r>
            <a:endParaRPr lang="en-CA" dirty="0">
              <a:solidFill>
                <a:srgbClr val="00B050"/>
              </a:solidFill>
            </a:endParaRPr>
          </a:p>
          <a:p>
            <a:pPr lvl="0"/>
            <a:r>
              <a:rPr lang="en-CA" dirty="0">
                <a:solidFill>
                  <a:prstClr val="black"/>
                </a:solidFill>
              </a:rPr>
              <a:t>    when (</a:t>
            </a:r>
            <a:r>
              <a:rPr lang="en-CA" dirty="0" err="1">
                <a:solidFill>
                  <a:prstClr val="black"/>
                </a:solidFill>
              </a:rPr>
              <a:t>numgrade</a:t>
            </a:r>
            <a:r>
              <a:rPr lang="en-CA" dirty="0">
                <a:solidFill>
                  <a:prstClr val="black"/>
                </a:solidFill>
              </a:rPr>
              <a:t> &gt;= 75 </a:t>
            </a:r>
            <a:r>
              <a:rPr lang="en-CA" strike="sngStrike" dirty="0">
                <a:solidFill>
                  <a:prstClr val="black"/>
                </a:solidFill>
              </a:rPr>
              <a:t>AND </a:t>
            </a:r>
            <a:r>
              <a:rPr lang="en-CA" strike="sngStrike" dirty="0" err="1">
                <a:solidFill>
                  <a:prstClr val="black"/>
                </a:solidFill>
              </a:rPr>
              <a:t>numgrade</a:t>
            </a:r>
            <a:r>
              <a:rPr lang="en-CA" strike="sngStrike" dirty="0">
                <a:solidFill>
                  <a:prstClr val="black"/>
                </a:solidFill>
              </a:rPr>
              <a:t> &lt; 80</a:t>
            </a:r>
            <a:r>
              <a:rPr lang="en-CA" dirty="0">
                <a:solidFill>
                  <a:prstClr val="black"/>
                </a:solidFill>
              </a:rPr>
              <a:t>); </a:t>
            </a:r>
          </a:p>
          <a:p>
            <a:pPr lvl="0"/>
            <a:r>
              <a:rPr lang="en-CA" dirty="0">
                <a:solidFill>
                  <a:prstClr val="black"/>
                </a:solidFill>
              </a:rPr>
              <a:t>    … …</a:t>
            </a:r>
          </a:p>
          <a:p>
            <a:pPr lvl="0"/>
            <a:endParaRPr lang="en-CA" dirty="0">
              <a:solidFill>
                <a:prstClr val="black"/>
              </a:solidFill>
            </a:endParaRPr>
          </a:p>
          <a:p>
            <a:pPr lvl="0"/>
            <a:r>
              <a:rPr lang="en-CA" dirty="0">
                <a:solidFill>
                  <a:prstClr val="black"/>
                </a:solidFill>
              </a:rPr>
              <a:t>    other;</a:t>
            </a:r>
          </a:p>
          <a:p>
            <a:pPr lvl="0"/>
            <a:r>
              <a:rPr lang="en-CA" dirty="0">
                <a:solidFill>
                  <a:prstClr val="black"/>
                </a:solidFill>
              </a:rPr>
              <a:t>         </a:t>
            </a:r>
            <a:r>
              <a:rPr lang="en-CA" dirty="0" err="1">
                <a:solidFill>
                  <a:prstClr val="black"/>
                </a:solidFill>
              </a:rPr>
              <a:t>letgrade</a:t>
            </a:r>
            <a:r>
              <a:rPr lang="en-CA" dirty="0">
                <a:solidFill>
                  <a:prstClr val="black"/>
                </a:solidFill>
              </a:rPr>
              <a:t> = 'F';</a:t>
            </a:r>
          </a:p>
          <a:p>
            <a:pPr lvl="0"/>
            <a:r>
              <a:rPr lang="en-CA" dirty="0">
                <a:solidFill>
                  <a:prstClr val="black"/>
                </a:solidFill>
              </a:rPr>
              <a:t>ENDSL;</a:t>
            </a:r>
            <a:endParaRPr kumimoji="0" lang="en-CA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7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4000" dirty="0">
                <a:effectLst/>
              </a:rPr>
              <a:t>2 B</a:t>
            </a:r>
            <a:r>
              <a:rPr lang="en-CA" sz="4000" dirty="0">
                <a:effectLst/>
              </a:rPr>
              <a:t>uilt-in functions in RPG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en-US" sz="2400" dirty="0"/>
              <a:t>%DIFF (op1 : op2 : unit)</a:t>
            </a:r>
          </a:p>
          <a:p>
            <a:pPr lvl="1" eaLnBrk="1" hangingPunct="1"/>
            <a:r>
              <a:rPr lang="en-CA" altLang="en-US" sz="1800" dirty="0"/>
              <a:t>It produces the difference (duration) between two date or time values. </a:t>
            </a:r>
            <a:endParaRPr lang="en-CA" sz="1800" dirty="0"/>
          </a:p>
          <a:p>
            <a:pPr lvl="1"/>
            <a:r>
              <a:rPr lang="en-CA" sz="1800" dirty="0"/>
              <a:t>The last parameter determines the return value's unit, e.g. *YEARS, *DAYS, …</a:t>
            </a:r>
          </a:p>
          <a:p>
            <a:pPr lvl="1"/>
            <a:endParaRPr lang="en-CA" sz="1800" dirty="0"/>
          </a:p>
          <a:p>
            <a:r>
              <a:rPr lang="en-CA" sz="2400" dirty="0"/>
              <a:t>%Date(value) </a:t>
            </a:r>
          </a:p>
          <a:p>
            <a:pPr lvl="1"/>
            <a:r>
              <a:rPr lang="en-CA" sz="1800" dirty="0"/>
              <a:t>used to convert a numeric or other value to Date</a:t>
            </a:r>
          </a:p>
          <a:p>
            <a:pPr lvl="1"/>
            <a:r>
              <a:rPr lang="en-CA" sz="1800" dirty="0"/>
              <a:t>%date() returns today's Date</a:t>
            </a:r>
          </a:p>
          <a:p>
            <a:pPr lvl="1"/>
            <a:endParaRPr lang="en-CA" sz="1800" dirty="0"/>
          </a:p>
          <a:p>
            <a:r>
              <a:rPr lang="en-CA" sz="2200" dirty="0"/>
              <a:t>Example:</a:t>
            </a:r>
          </a:p>
          <a:p>
            <a:pPr marL="457200" lvl="1" indent="0">
              <a:buNone/>
            </a:pPr>
            <a:r>
              <a:rPr lang="en-CA" sz="1800" dirty="0"/>
              <a:t>%Diff(%Date() : </a:t>
            </a:r>
            <a:r>
              <a:rPr lang="en-CA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BirthDate</a:t>
            </a:r>
            <a:r>
              <a:rPr lang="en-CA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CA" sz="1800" dirty="0"/>
              <a:t>: *YEARS); // calculate age in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 – A CL Program</a:t>
            </a:r>
          </a:p>
        </p:txBody>
      </p:sp>
      <p:sp>
        <p:nvSpPr>
          <p:cNvPr id="71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sz="2800" dirty="0">
                <a:latin typeface="Arial" pitchFamily="34" charset="0"/>
                <a:hlinkClick r:id="rId2"/>
              </a:rPr>
              <a:t>CL Programming</a:t>
            </a:r>
            <a:endParaRPr lang="en-GB" altLang="en-US" sz="2800" dirty="0">
              <a:latin typeface="Arial" pitchFamily="34" charset="0"/>
            </a:endParaRPr>
          </a:p>
          <a:p>
            <a:pPr lvl="1"/>
            <a:r>
              <a:rPr lang="en-CA" altLang="en-US" sz="2400" dirty="0">
                <a:latin typeface="Arial" pitchFamily="34" charset="0"/>
              </a:rPr>
              <a:t>A CL source program is a set of CL source statements, which</a:t>
            </a:r>
          </a:p>
          <a:p>
            <a:pPr lvl="2"/>
            <a:r>
              <a:rPr lang="en-CA" altLang="en-US" sz="2200" dirty="0">
                <a:latin typeface="Arial" pitchFamily="34" charset="0"/>
              </a:rPr>
              <a:t>can be compiled into Integrated Language Environment® (ILE) module </a:t>
            </a:r>
            <a:r>
              <a:rPr lang="en-CA" altLang="en-US" sz="2200" dirty="0">
                <a:latin typeface="Arial" pitchFamily="34" charset="0"/>
                <a:sym typeface="Wingdings" panose="05000000000000000000" pitchFamily="2" charset="2"/>
              </a:rPr>
              <a:t> CLLE</a:t>
            </a:r>
            <a:endParaRPr lang="en-CA" altLang="en-US" sz="2200" dirty="0">
              <a:latin typeface="Arial" pitchFamily="34" charset="0"/>
            </a:endParaRPr>
          </a:p>
          <a:p>
            <a:pPr lvl="2"/>
            <a:r>
              <a:rPr lang="en-CA" altLang="en-US" sz="2200" dirty="0">
                <a:latin typeface="Arial" pitchFamily="34" charset="0"/>
              </a:rPr>
              <a:t>used to run and manage business applications as batch and interactive jobs that utilize resources efficiently, like Unix Shell programming.</a:t>
            </a:r>
          </a:p>
          <a:p>
            <a:pPr lvl="1"/>
            <a:r>
              <a:rPr lang="en-GB" altLang="en-US" sz="2400" dirty="0">
                <a:latin typeface="Arial" pitchFamily="34" charset="0"/>
              </a:rPr>
              <a:t>The first line command: PGM</a:t>
            </a:r>
          </a:p>
          <a:p>
            <a:pPr lvl="1"/>
            <a:r>
              <a:rPr lang="en-GB" altLang="en-US" sz="2400" dirty="0">
                <a:latin typeface="Arial" pitchFamily="34" charset="0"/>
              </a:rPr>
              <a:t>The last line command: ENDPGM</a:t>
            </a:r>
          </a:p>
          <a:p>
            <a:r>
              <a:rPr lang="en-GB" altLang="en-US" sz="2800" dirty="0" err="1">
                <a:latin typeface="Arial" pitchFamily="34" charset="0"/>
              </a:rPr>
              <a:t>STARTUP.clle</a:t>
            </a:r>
            <a:r>
              <a:rPr lang="en-GB" altLang="en-US" sz="2800" dirty="0">
                <a:latin typeface="Arial" pitchFamily="34" charset="0"/>
              </a:rPr>
              <a:t> – a batch program</a:t>
            </a:r>
          </a:p>
          <a:p>
            <a:pPr lvl="1"/>
            <a:r>
              <a:rPr lang="en-GB" altLang="en-US" sz="2400" dirty="0" err="1">
                <a:latin typeface="Arial" pitchFamily="34" charset="0"/>
              </a:rPr>
              <a:t>MonMsg</a:t>
            </a:r>
            <a:r>
              <a:rPr lang="en-GB" altLang="en-US" sz="2400" dirty="0">
                <a:latin typeface="Arial" pitchFamily="34" charset="0"/>
              </a:rPr>
              <a:t>: used to handle "run-time Errors/Exceptions"</a:t>
            </a:r>
            <a:endParaRPr lang="en-CA" altLang="en-US" sz="2000" dirty="0">
              <a:latin typeface="Arial" pitchFamily="34" charset="0"/>
            </a:endParaRPr>
          </a:p>
          <a:p>
            <a:pPr lvl="1"/>
            <a:r>
              <a:rPr lang="en-CA" altLang="en-US" sz="2400" dirty="0">
                <a:latin typeface="Arial" pitchFamily="34" charset="0"/>
              </a:rPr>
              <a:t>QGPL - </a:t>
            </a:r>
            <a:r>
              <a:rPr lang="en-US" sz="2400" dirty="0"/>
              <a:t>General Purpose Library</a:t>
            </a:r>
          </a:p>
          <a:p>
            <a:pPr marL="1200150" lvl="2"/>
            <a:r>
              <a:rPr lang="en-US" altLang="en-US" sz="2200" dirty="0">
                <a:latin typeface="Arial" pitchFamily="34" charset="0"/>
              </a:rPr>
              <a:t>If a user does have current library, when the user creates a new object, QGPL will be used to store the object. </a:t>
            </a:r>
            <a:endParaRPr lang="en-GB" altLang="en-US" sz="2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</a:t>
            </a:r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endParaRPr lang="en-GB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altLang="en-US" sz="2400" dirty="0">
                <a:latin typeface="Arial" pitchFamily="34" charset="0"/>
              </a:rPr>
              <a:t>Monitors for *ESCAPE (black screen of death) and *STATUS messages sent by CL commands to the program message queue.</a:t>
            </a:r>
          </a:p>
          <a:p>
            <a:pPr eaLnBrk="1" hangingPunct="1"/>
            <a:r>
              <a:rPr lang="en-GB" altLang="en-US" sz="2400" dirty="0">
                <a:latin typeface="Arial" pitchFamily="34" charset="0"/>
              </a:rPr>
              <a:t>Used to stop the black screen of death or handle errors in CL programs.</a:t>
            </a:r>
          </a:p>
          <a:p>
            <a:r>
              <a:rPr lang="en-CA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MONMSG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command example</a:t>
            </a:r>
          </a:p>
          <a:p>
            <a:pPr marL="457200" lvl="1" indent="0">
              <a:buNone/>
            </a:pPr>
            <a:r>
              <a:rPr lang="en-CA" sz="2000" dirty="0"/>
              <a:t>CHGVAR VAR(&amp;A) VALUE(&amp;A / &amp;B) </a:t>
            </a:r>
          </a:p>
          <a:p>
            <a:pPr marL="457200" lvl="1" indent="0">
              <a:buNone/>
            </a:pPr>
            <a:r>
              <a:rPr lang="en-CA" sz="2000" dirty="0"/>
              <a:t>MONMSG MSGID(MCH1211) EXEC(CHGVAR VAR(&amp;A) VALUE(1))</a:t>
            </a:r>
          </a:p>
          <a:p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MonMsg</a:t>
            </a: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command </a:t>
            </a:r>
            <a:r>
              <a:rPr lang="en-CA" alt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the next line </a:t>
            </a: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command that is monitored/</a:t>
            </a:r>
          </a:p>
          <a:p>
            <a:r>
              <a:rPr lang="en-CA" altLang="en-US" sz="2400" dirty="0">
                <a:latin typeface="Arial" pitchFamily="34" charset="0"/>
              </a:rPr>
              <a:t>Message ID: </a:t>
            </a:r>
          </a:p>
          <a:p>
            <a:pPr marL="857250" lvl="1" indent="-342900"/>
            <a:r>
              <a:rPr lang="en-CA" altLang="en-US" sz="2400" dirty="0">
                <a:latin typeface="Arial" pitchFamily="34" charset="0"/>
              </a:rPr>
              <a:t>similar to specific Exception in Java or …</a:t>
            </a:r>
            <a:endParaRPr lang="en-GB" alt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Notation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Notation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ffectLst/>
              </a:rPr>
              <a:t>Keyword Notation </a:t>
            </a:r>
          </a:p>
          <a:p>
            <a:pPr lvl="1" eaLnBrk="1" hangingPunct="1"/>
            <a:r>
              <a:rPr lang="en-US" altLang="en-US" sz="2400" dirty="0">
                <a:effectLst/>
              </a:rPr>
              <a:t>To show keyword in green screen: F4 then F11</a:t>
            </a:r>
          </a:p>
          <a:p>
            <a:pPr lvl="1" eaLnBrk="1" hangingPunct="1"/>
            <a:endParaRPr lang="en-US" altLang="en-US" sz="1400" dirty="0"/>
          </a:p>
          <a:p>
            <a:pPr marL="400050" lvl="1" indent="0" eaLnBrk="1" hangingPunct="1">
              <a:buNone/>
            </a:pPr>
            <a:r>
              <a:rPr lang="en-CA" sz="2000" b="1" dirty="0">
                <a:solidFill>
                  <a:srgbClr val="0000FF"/>
                </a:solidFill>
                <a:highlight>
                  <a:srgbClr val="E8F2FE"/>
                </a:highlight>
                <a:latin typeface="Courier New"/>
              </a:rPr>
              <a:t> DSPLIB LIB(LYDIA_LI) </a:t>
            </a:r>
            <a:r>
              <a:rPr lang="en-CA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Courier New"/>
              </a:rPr>
              <a:t>OUTPUT(*)</a:t>
            </a:r>
            <a:endParaRPr lang="en-CA" sz="2000" b="1" dirty="0">
              <a:solidFill>
                <a:srgbClr val="000080"/>
              </a:solidFill>
              <a:highlight>
                <a:srgbClr val="E8F2FE"/>
              </a:highlight>
              <a:latin typeface="Courier New"/>
            </a:endParaRPr>
          </a:p>
          <a:p>
            <a:pPr marL="0" indent="0" eaLnBrk="1" hangingPunct="1">
              <a:buNone/>
            </a:pPr>
            <a:endParaRPr lang="en-US" altLang="en-US" sz="2000" b="1" dirty="0"/>
          </a:p>
          <a:p>
            <a:pPr eaLnBrk="1" hangingPunct="1"/>
            <a:r>
              <a:rPr lang="en-US" altLang="en-US" sz="2800" dirty="0"/>
              <a:t>Positional Notation</a:t>
            </a:r>
          </a:p>
          <a:p>
            <a:pPr lvl="1" eaLnBrk="1" hangingPunct="1"/>
            <a:r>
              <a:rPr lang="en-CA" sz="2400" dirty="0">
                <a:effectLst/>
              </a:rPr>
              <a:t>The order of parameter values cannot be altered</a:t>
            </a:r>
            <a:r>
              <a:rPr lang="en-CA" sz="2400" dirty="0" smtClean="0">
                <a:effectLst/>
              </a:rPr>
              <a:t>.</a:t>
            </a:r>
            <a:endParaRPr lang="en-CA" sz="2400" dirty="0">
              <a:effectLst/>
            </a:endParaRPr>
          </a:p>
          <a:p>
            <a:pPr lvl="1" eaLnBrk="1" hangingPunct="1"/>
            <a:endParaRPr lang="en-CA" sz="1100" dirty="0">
              <a:effectLst/>
            </a:endParaRPr>
          </a:p>
          <a:p>
            <a:pPr marL="400050" lvl="1" indent="0" eaLnBrk="1" hangingPunct="1">
              <a:buNone/>
            </a:pPr>
            <a:r>
              <a:rPr lang="en-CA" sz="2000" b="1" dirty="0">
                <a:solidFill>
                  <a:srgbClr val="0000FF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  <a:cs typeface="+mn-cs"/>
              </a:rPr>
              <a:t> DSPLIB </a:t>
            </a:r>
            <a:r>
              <a:rPr lang="en-CA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  <a:cs typeface="+mn-cs"/>
              </a:rPr>
              <a:t>LYDIA_LI  *</a:t>
            </a:r>
            <a:endParaRPr lang="en-CA" sz="2000" b="1" dirty="0">
              <a:solidFill>
                <a:srgbClr val="000080"/>
              </a:solidFill>
              <a:highlight>
                <a:srgbClr val="E8F2FE"/>
              </a:highlight>
              <a:latin typeface="Courier New"/>
            </a:endParaRPr>
          </a:p>
          <a:p>
            <a:pPr marL="400050" lvl="1" indent="0" eaLnBrk="1" hangingPunct="1">
              <a:buNone/>
            </a:pPr>
            <a:endParaRPr lang="en-CA" sz="2400" u="sng" dirty="0">
              <a:solidFill>
                <a:srgbClr val="0000FF"/>
              </a:solidFill>
              <a:highlight>
                <a:srgbClr val="E8F2FE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508777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30E883-9858-483C-9DA3-34288F0135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85256D-23FA-47F5-881C-07EE86127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F8E068-EA26-432E-AAA4-3B4AEE9DC1E4}">
  <ds:schemaRefs>
    <ds:schemaRef ds:uri="http://purl.org/dc/terms/"/>
    <ds:schemaRef ds:uri="eb420992-8393-4ebc-bcff-d8ee9f154341"/>
    <ds:schemaRef ds:uri="http://purl.org/dc/dcmitype/"/>
    <ds:schemaRef ds:uri="http://schemas.microsoft.com/office/2006/documentManagement/types"/>
    <ds:schemaRef ds:uri="81138d9d-9f3d-498e-85db-29768bd62ad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798</Words>
  <Application>Microsoft Office PowerPoint</Application>
  <PresentationFormat>On-screen Show (4:3)</PresentationFormat>
  <Paragraphs>158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Brush Script MT</vt:lpstr>
      <vt:lpstr>Consolas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RPG Syntax</vt:lpstr>
      <vt:lpstr> </vt:lpstr>
      <vt:lpstr>2 Built-in functions in RPG</vt:lpstr>
      <vt:lpstr>STARTUP – A CL Program</vt:lpstr>
      <vt:lpstr>MONitor MeSsaGe</vt:lpstr>
      <vt:lpstr>Keyword Notation vs Positional Notation</vt:lpstr>
      <vt:lpstr>Keyword Notation vs Positional Notation</vt:lpstr>
      <vt:lpstr>User Profiles</vt:lpstr>
      <vt:lpstr>User Class and Special Authorities</vt:lpstr>
      <vt:lpstr>User Class and Special Authorities</vt:lpstr>
      <vt:lpstr>Homework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Lecture Notes</dc:title>
  <dc:creator>Wei Song</dc:creator>
  <cp:keywords>Lecture</cp:keywords>
  <cp:lastModifiedBy>Lydia Li</cp:lastModifiedBy>
  <cp:revision>150</cp:revision>
  <cp:lastPrinted>2001-07-23T19:37:02Z</cp:lastPrinted>
  <dcterms:created xsi:type="dcterms:W3CDTF">2001-03-26T00:24:34Z</dcterms:created>
  <dcterms:modified xsi:type="dcterms:W3CDTF">2023-01-19T01:04:43Z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