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4"/>
  </p:sldMasterIdLst>
  <p:notesMasterIdLst>
    <p:notesMasterId r:id="rId39"/>
  </p:notesMasterIdLst>
  <p:handoutMasterIdLst>
    <p:handoutMasterId r:id="rId40"/>
  </p:handoutMasterIdLst>
  <p:sldIdLst>
    <p:sldId id="256" r:id="rId5"/>
    <p:sldId id="289" r:id="rId6"/>
    <p:sldId id="259" r:id="rId7"/>
    <p:sldId id="260" r:id="rId8"/>
    <p:sldId id="261" r:id="rId9"/>
    <p:sldId id="262" r:id="rId10"/>
    <p:sldId id="263" r:id="rId11"/>
    <p:sldId id="264" r:id="rId12"/>
    <p:sldId id="265" r:id="rId13"/>
    <p:sldId id="266" r:id="rId14"/>
    <p:sldId id="298" r:id="rId15"/>
    <p:sldId id="267" r:id="rId16"/>
    <p:sldId id="268" r:id="rId17"/>
    <p:sldId id="269" r:id="rId18"/>
    <p:sldId id="270" r:id="rId19"/>
    <p:sldId id="271" r:id="rId20"/>
    <p:sldId id="272" r:id="rId21"/>
    <p:sldId id="273" r:id="rId22"/>
    <p:sldId id="275" r:id="rId23"/>
    <p:sldId id="276" r:id="rId24"/>
    <p:sldId id="278" r:id="rId25"/>
    <p:sldId id="279" r:id="rId26"/>
    <p:sldId id="280" r:id="rId27"/>
    <p:sldId id="281" r:id="rId28"/>
    <p:sldId id="282" r:id="rId29"/>
    <p:sldId id="299" r:id="rId30"/>
    <p:sldId id="300" r:id="rId31"/>
    <p:sldId id="291" r:id="rId32"/>
    <p:sldId id="292" r:id="rId33"/>
    <p:sldId id="293" r:id="rId34"/>
    <p:sldId id="294" r:id="rId35"/>
    <p:sldId id="295" r:id="rId36"/>
    <p:sldId id="286" r:id="rId37"/>
    <p:sldId id="290" r:id="rId38"/>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396" autoAdjust="0"/>
    <p:restoredTop sz="94660"/>
  </p:normalViewPr>
  <p:slideViewPr>
    <p:cSldViewPr>
      <p:cViewPr varScale="1">
        <p:scale>
          <a:sx n="88" d="100"/>
          <a:sy n="88" d="100"/>
        </p:scale>
        <p:origin x="749"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a:t>
            </a:fld>
            <a:endParaRPr lang="en-US" dirty="0"/>
          </a:p>
        </p:txBody>
      </p:sp>
    </p:spTree>
    <p:extLst>
      <p:ext uri="{BB962C8B-B14F-4D97-AF65-F5344CB8AC3E}">
        <p14:creationId xmlns:p14="http://schemas.microsoft.com/office/powerpoint/2010/main" val="2025725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Type (TYPE)</a:t>
            </a:r>
          </a:p>
          <a:p>
            <a:r>
              <a:rPr lang="en-CA" dirty="0"/>
              <a:t>Specifies the type of value contained in the CL variable to be declared. The value for this parameter cannot be specified by a CL variable.</a:t>
            </a:r>
          </a:p>
          <a:p>
            <a:r>
              <a:rPr lang="en-CA" dirty="0"/>
              <a:t>This is a required parameter.</a:t>
            </a:r>
          </a:p>
          <a:p>
            <a:r>
              <a:rPr lang="en-CA" b="1" dirty="0"/>
              <a:t>*DEC</a:t>
            </a:r>
            <a:r>
              <a:rPr lang="en-CA" dirty="0"/>
              <a:t> A decimal variable that contains a packed decimal value. </a:t>
            </a:r>
            <a:r>
              <a:rPr lang="en-CA" b="1" dirty="0"/>
              <a:t>*CHAR</a:t>
            </a:r>
            <a:r>
              <a:rPr lang="en-CA" dirty="0"/>
              <a:t> A character variable that contains a character string value. </a:t>
            </a:r>
            <a:r>
              <a:rPr lang="en-CA" b="1" dirty="0"/>
              <a:t>*LGL</a:t>
            </a:r>
            <a:r>
              <a:rPr lang="en-CA" dirty="0"/>
              <a:t> A logical variable that contains a logical value of either '1' or '0'. </a:t>
            </a:r>
            <a:r>
              <a:rPr lang="en-CA" b="1" dirty="0"/>
              <a:t>*INT</a:t>
            </a:r>
            <a:r>
              <a:rPr lang="en-CA" dirty="0"/>
              <a:t> An integer variable that contains a signed binary value. </a:t>
            </a:r>
            <a:r>
              <a:rPr lang="en-CA" b="1" dirty="0"/>
              <a:t>*UINT</a:t>
            </a:r>
            <a:r>
              <a:rPr lang="en-CA" dirty="0"/>
              <a:t> An integer variable that contains a unsigned binary value. </a:t>
            </a:r>
            <a:r>
              <a:rPr lang="en-CA" b="1" dirty="0"/>
              <a:t>*PTR</a:t>
            </a:r>
            <a:r>
              <a:rPr lang="en-CA" dirty="0"/>
              <a:t> A pointer variable that contains an address. </a:t>
            </a:r>
          </a:p>
        </p:txBody>
      </p:sp>
      <p:sp>
        <p:nvSpPr>
          <p:cNvPr id="4" name="Slide Number Placeholder 3"/>
          <p:cNvSpPr>
            <a:spLocks noGrp="1"/>
          </p:cNvSpPr>
          <p:nvPr>
            <p:ph type="sldNum" sz="quarter" idx="10"/>
          </p:nvPr>
        </p:nvSpPr>
        <p:spPr/>
        <p:txBody>
          <a:bodyPr/>
          <a:lstStyle/>
          <a:p>
            <a:fld id="{47E56D61-891B-4934-B088-536617AE3781}" type="slidenum">
              <a:rPr lang="en-US" smtClean="0"/>
              <a:pPr/>
              <a:t>4</a:t>
            </a:fld>
            <a:endParaRPr lang="en-US"/>
          </a:p>
        </p:txBody>
      </p:sp>
    </p:spTree>
    <p:extLst>
      <p:ext uri="{BB962C8B-B14F-4D97-AF65-F5344CB8AC3E}">
        <p14:creationId xmlns:p14="http://schemas.microsoft.com/office/powerpoint/2010/main" val="25680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5</a:t>
            </a:fld>
            <a:endParaRPr lang="en-US"/>
          </a:p>
        </p:txBody>
      </p:sp>
    </p:spTree>
    <p:extLst>
      <p:ext uri="{BB962C8B-B14F-4D97-AF65-F5344CB8AC3E}">
        <p14:creationId xmlns:p14="http://schemas.microsoft.com/office/powerpoint/2010/main" val="599555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04174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o *CAT joins together two strings and creates a result that includes all characters in both strings, including blanks-leading, trailing and embedded.</a:t>
            </a:r>
          </a:p>
          <a:p>
            <a:r>
              <a:rPr lang="en-CA" dirty="0">
                <a:effectLst/>
              </a:rPr>
              <a:t>o *TCAT first strips out the trailing blanks of the first string, then joins that with the second string. The second string is not touched.</a:t>
            </a:r>
          </a:p>
          <a:p>
            <a:r>
              <a:rPr lang="en-CA" dirty="0">
                <a:effectLst/>
              </a:rPr>
              <a:t>o *BCAT strips out the trailing blanks of the first string and then inserts one blank space between the first and second strings. You may find that it helps to remember which CAT is which by keeping in mind B for blanks and T for truncate.</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7</a:t>
            </a:fld>
            <a:endParaRPr lang="en-US"/>
          </a:p>
        </p:txBody>
      </p:sp>
    </p:spTree>
    <p:extLst>
      <p:ext uri="{BB962C8B-B14F-4D97-AF65-F5344CB8AC3E}">
        <p14:creationId xmlns:p14="http://schemas.microsoft.com/office/powerpoint/2010/main" val="268669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8</a:t>
            </a:fld>
            <a:endParaRPr lang="en-US"/>
          </a:p>
        </p:txBody>
      </p:sp>
    </p:spTree>
    <p:extLst>
      <p:ext uri="{BB962C8B-B14F-4D97-AF65-F5344CB8AC3E}">
        <p14:creationId xmlns:p14="http://schemas.microsoft.com/office/powerpoint/2010/main" val="263121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800" dirty="0">
                <a:effectLst>
                  <a:outerShdw blurRad="38100" dist="38100" dir="2700000" algn="tl">
                    <a:srgbClr val="000000">
                      <a:alpha val="43137"/>
                    </a:srgbClr>
                  </a:outerShdw>
                </a:effectLst>
              </a:rPr>
              <a:t>BCI433 - IBM </a:t>
            </a:r>
            <a:r>
              <a:rPr lang="en-CA" sz="4800" dirty="0" err="1">
                <a:effectLst>
                  <a:outerShdw blurRad="38100" dist="38100" dir="2700000" algn="tl">
                    <a:srgbClr val="000000">
                      <a:alpha val="43137"/>
                    </a:srgbClr>
                  </a:outerShdw>
                </a:effectLst>
              </a:rPr>
              <a:t>i</a:t>
            </a:r>
            <a:r>
              <a:rPr lang="en-CA" sz="4800" dirty="0">
                <a:effectLst>
                  <a:outerShdw blurRad="38100" dist="38100" dir="2700000" algn="tl">
                    <a:srgbClr val="000000">
                      <a:alpha val="43137"/>
                    </a:srgbClr>
                  </a:outerShdw>
                </a:effectLst>
              </a:rPr>
              <a:t> Business Computing</a:t>
            </a: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a:t>Week 5: CL Programming </a:t>
            </a:r>
          </a:p>
          <a:p>
            <a:r>
              <a:rPr lang="en-US" dirty="0"/>
              <a:t>with Display Files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66886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*TCAT</a:t>
            </a:r>
          </a:p>
        </p:txBody>
      </p:sp>
      <p:sp>
        <p:nvSpPr>
          <p:cNvPr id="14339" name="Content Placeholder 2"/>
          <p:cNvSpPr>
            <a:spLocks noGrp="1"/>
          </p:cNvSpPr>
          <p:nvPr>
            <p:ph idx="1"/>
          </p:nvPr>
        </p:nvSpPr>
        <p:spPr>
          <a:xfrm>
            <a:off x="609600" y="1600200"/>
            <a:ext cx="8077200" cy="4525963"/>
          </a:xfrm>
        </p:spPr>
        <p:txBody>
          <a:bodyPr>
            <a:normAutofit/>
          </a:bodyPr>
          <a:lstStyle/>
          <a:p>
            <a:r>
              <a:rPr lang="en-US" altLang="en-US" dirty="0"/>
              <a:t>Example code:</a:t>
            </a:r>
          </a:p>
          <a:p>
            <a:pPr lvl="1">
              <a:buFont typeface="Arial" pitchFamily="34" charset="0"/>
              <a:buNone/>
            </a:pPr>
            <a:r>
              <a:rPr lang="en-US" altLang="en-US" sz="2400" dirty="0"/>
              <a:t>DCL &amp;F1 *CHAR 10 ‘IBC  ’</a:t>
            </a:r>
          </a:p>
          <a:p>
            <a:pPr lvl="1">
              <a:buFont typeface="Arial" pitchFamily="34" charset="0"/>
              <a:buNone/>
            </a:pPr>
            <a:r>
              <a:rPr lang="en-US" altLang="en-US" sz="2400" dirty="0"/>
              <a:t>DCL VAR(&amp;F2) TYPE(*CHAR) LEN(10) VALUE(‘233’)</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*TCAT  </a:t>
            </a:r>
            <a:r>
              <a:rPr lang="en-US" altLang="en-US" sz="2400" dirty="0"/>
              <a:t>&amp;F2)</a:t>
            </a:r>
          </a:p>
          <a:p>
            <a:pPr lvl="1">
              <a:buFont typeface="Arial" pitchFamily="34" charset="0"/>
              <a:buNone/>
            </a:pPr>
            <a:endParaRPr lang="en-US" altLang="en-US" sz="2400" dirty="0"/>
          </a:p>
          <a:p>
            <a:r>
              <a:rPr lang="en-US" altLang="en-US" dirty="0"/>
              <a:t>What will &amp;F3 have in it?</a:t>
            </a:r>
          </a:p>
        </p:txBody>
      </p:sp>
    </p:spTree>
    <p:extLst>
      <p:ext uri="{BB962C8B-B14F-4D97-AF65-F5344CB8AC3E}">
        <p14:creationId xmlns:p14="http://schemas.microsoft.com/office/powerpoint/2010/main" val="164551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4300" dirty="0">
                <a:effectLst>
                  <a:outerShdw blurRad="38100" dist="38100" dir="2700000" algn="tl">
                    <a:srgbClr val="000000">
                      <a:alpha val="43137"/>
                    </a:srgbClr>
                  </a:outerShdw>
                </a:effectLst>
              </a:rPr>
              <a:t>Concatenating String and </a:t>
            </a:r>
            <a:r>
              <a:rPr lang="en-US" altLang="en-US" sz="4300" dirty="0">
                <a:solidFill>
                  <a:srgbClr val="0000CC"/>
                </a:solidFill>
                <a:effectLst>
                  <a:outerShdw blurRad="38100" dist="38100" dir="2700000" algn="tl">
                    <a:srgbClr val="000000">
                      <a:alpha val="43137"/>
                    </a:srgbClr>
                  </a:outerShdw>
                </a:effectLst>
              </a:rPr>
              <a:t>Number</a:t>
            </a:r>
          </a:p>
        </p:txBody>
      </p:sp>
      <p:sp>
        <p:nvSpPr>
          <p:cNvPr id="14339" name="Content Placeholder 2"/>
          <p:cNvSpPr>
            <a:spLocks noGrp="1"/>
          </p:cNvSpPr>
          <p:nvPr>
            <p:ph idx="1"/>
          </p:nvPr>
        </p:nvSpPr>
        <p:spPr>
          <a:xfrm>
            <a:off x="609600" y="1600200"/>
            <a:ext cx="8077200" cy="4525963"/>
          </a:xfrm>
        </p:spPr>
        <p:txBody>
          <a:bodyPr>
            <a:normAutofit fontScale="92500" lnSpcReduction="10000"/>
          </a:bodyPr>
          <a:lstStyle/>
          <a:p>
            <a:r>
              <a:rPr lang="en-US" altLang="en-US" dirty="0"/>
              <a:t>Example code:</a:t>
            </a:r>
          </a:p>
          <a:p>
            <a:pPr lvl="1">
              <a:buFont typeface="Arial" pitchFamily="34" charset="0"/>
              <a:buNone/>
            </a:pPr>
            <a:r>
              <a:rPr lang="en-US" altLang="en-US" sz="2400" dirty="0"/>
              <a:t>DCL &amp;F1 *CHAR 10 'BCI  '</a:t>
            </a:r>
          </a:p>
          <a:p>
            <a:pPr lvl="1">
              <a:buFont typeface="Arial" pitchFamily="34" charset="0"/>
              <a:buNone/>
            </a:pPr>
            <a:r>
              <a:rPr lang="en-US" altLang="en-US" sz="2400" dirty="0"/>
              <a:t>DCL VAR(&amp;F2) TYPE</a:t>
            </a:r>
            <a:r>
              <a:rPr lang="en-US" altLang="en-US" sz="2400" dirty="0">
                <a:effectLst/>
              </a:rPr>
              <a:t>(</a:t>
            </a:r>
            <a:r>
              <a:rPr lang="en-US" altLang="en-US" sz="2400" dirty="0">
                <a:solidFill>
                  <a:srgbClr val="0000CC"/>
                </a:solidFill>
                <a:effectLst>
                  <a:outerShdw blurRad="38100" dist="38100" dir="2700000" algn="tl">
                    <a:srgbClr val="000000">
                      <a:alpha val="43137"/>
                    </a:srgbClr>
                  </a:outerShdw>
                </a:effectLst>
              </a:rPr>
              <a:t>*DEC</a:t>
            </a:r>
            <a:r>
              <a:rPr lang="en-US" altLang="en-US" sz="2400" dirty="0"/>
              <a:t>) LEN(10) VALUE('433')</a:t>
            </a:r>
          </a:p>
          <a:p>
            <a:pPr lvl="1">
              <a:buFont typeface="Arial" pitchFamily="34" charset="0"/>
              <a:buNone/>
            </a:pPr>
            <a:r>
              <a:rPr lang="en-US" altLang="en-US" sz="2400" dirty="0"/>
              <a:t>DCL VAR(&amp;</a:t>
            </a:r>
            <a:r>
              <a:rPr lang="en-US" altLang="en-US" sz="2400" dirty="0">
                <a:effectLst>
                  <a:outerShdw blurRad="38100" dist="38100" dir="2700000" algn="tl">
                    <a:srgbClr val="000000">
                      <a:alpha val="43137"/>
                    </a:srgbClr>
                  </a:outerShdw>
                </a:effectLst>
              </a:rPr>
              <a:t>F2C</a:t>
            </a:r>
            <a:r>
              <a:rPr lang="en-US" altLang="en-US" sz="2400" dirty="0"/>
              <a:t>) TYPE</a:t>
            </a:r>
            <a:r>
              <a:rPr lang="en-US" altLang="en-US" sz="2400" dirty="0">
                <a:effectLst/>
              </a:rPr>
              <a:t>(</a:t>
            </a:r>
            <a:r>
              <a:rPr lang="en-US" altLang="en-US" sz="2400" dirty="0"/>
              <a:t>*CHAR) LEN(10)</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 CHGVAR &amp;F3 (&amp;F1 </a:t>
            </a:r>
            <a:r>
              <a:rPr lang="en-US" altLang="en-US" sz="2400" dirty="0">
                <a:effectLst>
                  <a:outerShdw blurRad="38100" dist="38100" dir="2700000" algn="tl">
                    <a:srgbClr val="000000">
                      <a:alpha val="43137"/>
                    </a:srgbClr>
                  </a:outerShdw>
                </a:effectLst>
              </a:rPr>
              <a:t>*CAT  </a:t>
            </a:r>
            <a:r>
              <a:rPr lang="en-US" altLang="en-US" sz="2400" dirty="0"/>
              <a:t>&amp;F2) */  /* not allowed */</a:t>
            </a:r>
          </a:p>
          <a:p>
            <a:pPr lvl="1">
              <a:buFont typeface="Arial" pitchFamily="34" charset="0"/>
              <a:buNone/>
            </a:pPr>
            <a:r>
              <a:rPr lang="en-US" altLang="en-US" sz="2400" dirty="0"/>
              <a:t>CHGVAR &amp;</a:t>
            </a:r>
            <a:r>
              <a:rPr lang="en-US" altLang="en-US" sz="2400" dirty="0">
                <a:effectLst>
                  <a:outerShdw blurRad="38100" dist="38100" dir="2700000" algn="tl">
                    <a:srgbClr val="000000">
                      <a:alpha val="43137"/>
                    </a:srgbClr>
                  </a:outerShdw>
                </a:effectLst>
              </a:rPr>
              <a:t>F2C</a:t>
            </a:r>
            <a:r>
              <a:rPr lang="en-US" altLang="en-US" sz="2400" dirty="0"/>
              <a:t> &amp;F2</a:t>
            </a:r>
          </a:p>
          <a:p>
            <a:pPr lvl="1">
              <a:buFont typeface="Arial" pitchFamily="34" charset="0"/>
              <a:buNone/>
            </a:pPr>
            <a:r>
              <a:rPr lang="en-US" altLang="en-US" sz="2400" dirty="0"/>
              <a:t>CHGVAR &amp;F3 (&amp;F1 </a:t>
            </a:r>
            <a:r>
              <a:rPr lang="en-US" altLang="en-US" sz="2400" dirty="0">
                <a:effectLst>
                  <a:outerShdw blurRad="38100" dist="38100" dir="2700000" algn="tl">
                    <a:srgbClr val="000000">
                      <a:alpha val="43137"/>
                    </a:srgbClr>
                  </a:outerShdw>
                </a:effectLst>
              </a:rPr>
              <a:t>*CAT  </a:t>
            </a:r>
            <a:r>
              <a:rPr lang="en-US" altLang="en-US" sz="2400" dirty="0">
                <a:effectLst/>
              </a:rPr>
              <a:t>&amp;F2C)</a:t>
            </a:r>
          </a:p>
          <a:p>
            <a:pPr lvl="1">
              <a:buFont typeface="Arial" pitchFamily="34" charset="0"/>
              <a:buNone/>
            </a:pPr>
            <a:r>
              <a:rPr lang="en-US" altLang="en-US" sz="2400" dirty="0"/>
              <a:t>/* or use the built-in function %char */</a:t>
            </a:r>
          </a:p>
          <a:p>
            <a:pPr lvl="1">
              <a:buNone/>
            </a:pPr>
            <a:r>
              <a:rPr lang="en-US" altLang="en-US" sz="2400" dirty="0"/>
              <a:t>CHGVAR &amp;F3 (&amp;F1 </a:t>
            </a:r>
            <a:r>
              <a:rPr lang="en-US" altLang="en-US" sz="2400" dirty="0">
                <a:effectLst>
                  <a:outerShdw blurRad="38100" dist="38100" dir="2700000" algn="tl">
                    <a:srgbClr val="000000">
                      <a:alpha val="43137"/>
                    </a:srgbClr>
                  </a:outerShdw>
                </a:effectLst>
              </a:rPr>
              <a:t>*CAT </a:t>
            </a:r>
            <a:r>
              <a:rPr lang="en-US" altLang="en-US" sz="2400" dirty="0">
                <a:effectLst/>
              </a:rPr>
              <a:t> </a:t>
            </a:r>
            <a:r>
              <a:rPr lang="en-US" altLang="en-US" sz="2400" dirty="0">
                <a:solidFill>
                  <a:srgbClr val="0000CC"/>
                </a:solidFill>
                <a:effectLst/>
              </a:rPr>
              <a:t>%CHAR</a:t>
            </a:r>
            <a:r>
              <a:rPr lang="en-US" altLang="en-US" sz="2400" dirty="0">
                <a:effectLst/>
              </a:rPr>
              <a:t>(&amp;F2))</a:t>
            </a:r>
          </a:p>
          <a:p>
            <a:pPr lvl="1">
              <a:buFont typeface="Arial" pitchFamily="34" charset="0"/>
              <a:buNone/>
            </a:pPr>
            <a:endParaRPr lang="en-US" altLang="en-US" sz="2400" dirty="0"/>
          </a:p>
          <a:p>
            <a:pPr marL="0" indent="0">
              <a:buNone/>
            </a:pPr>
            <a:endParaRPr lang="en-US" altLang="en-US" dirty="0"/>
          </a:p>
        </p:txBody>
      </p:sp>
    </p:spTree>
    <p:extLst>
      <p:ext uri="{BB962C8B-B14F-4D97-AF65-F5344CB8AC3E}">
        <p14:creationId xmlns:p14="http://schemas.microsoft.com/office/powerpoint/2010/main" val="249289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36600" y="249238"/>
            <a:ext cx="7772400" cy="893762"/>
          </a:xfrm>
        </p:spPr>
        <p:txBody>
          <a:bodyPr/>
          <a:lstStyle/>
          <a:p>
            <a:pPr eaLnBrk="1" hangingPunct="1"/>
            <a:r>
              <a:rPr lang="en-US" altLang="en-US" dirty="0">
                <a:effectLst>
                  <a:outerShdw blurRad="38100" dist="38100" dir="2700000" algn="tl">
                    <a:srgbClr val="000000">
                      <a:alpha val="43137"/>
                    </a:srgbClr>
                  </a:outerShdw>
                </a:effectLst>
              </a:rPr>
              <a:t>Some File Commands</a:t>
            </a:r>
          </a:p>
        </p:txBody>
      </p:sp>
      <p:sp>
        <p:nvSpPr>
          <p:cNvPr id="15363" name="Rectangle 3"/>
          <p:cNvSpPr>
            <a:spLocks noGrp="1" noChangeArrowheads="1"/>
          </p:cNvSpPr>
          <p:nvPr>
            <p:ph type="body" idx="1"/>
          </p:nvPr>
        </p:nvSpPr>
        <p:spPr>
          <a:xfrm>
            <a:off x="685800" y="1258888"/>
            <a:ext cx="7772400" cy="4760912"/>
          </a:xfrm>
        </p:spPr>
        <p:txBody>
          <a:bodyPr>
            <a:normAutofit fontScale="70000" lnSpcReduction="20000"/>
          </a:bodyPr>
          <a:lstStyle/>
          <a:p>
            <a:r>
              <a:rPr lang="en-US" altLang="en-US" b="1" dirty="0">
                <a:solidFill>
                  <a:srgbClr val="0000CC"/>
                </a:solidFill>
              </a:rPr>
              <a:t>DCLF</a:t>
            </a:r>
            <a:r>
              <a:rPr lang="en-US" altLang="en-US" dirty="0"/>
              <a:t> - Declares a File</a:t>
            </a:r>
          </a:p>
          <a:p>
            <a:pPr lvl="1"/>
            <a:r>
              <a:rPr lang="en-US" altLang="en-US" dirty="0"/>
              <a:t>(files must be declared before you can use them)</a:t>
            </a:r>
          </a:p>
          <a:p>
            <a:pPr lvl="1"/>
            <a:r>
              <a:rPr lang="en-US" altLang="en-US" dirty="0"/>
              <a:t>e.g.  </a:t>
            </a:r>
            <a:r>
              <a:rPr lang="en-US" altLang="en-US" dirty="0">
                <a:effectLst>
                  <a:outerShdw blurRad="38100" dist="38100" dir="2700000" algn="tl">
                    <a:srgbClr val="000000">
                      <a:alpha val="43137"/>
                    </a:srgbClr>
                  </a:outerShdw>
                </a:effectLst>
              </a:rPr>
              <a:t>DCLF  FILE(MARKSDF)</a:t>
            </a:r>
          </a:p>
          <a:p>
            <a:pPr marL="457200" lvl="1" indent="0">
              <a:buNone/>
            </a:pPr>
            <a:r>
              <a:rPr lang="en-US" altLang="en-US" dirty="0"/>
              <a:t>    or     </a:t>
            </a:r>
            <a:r>
              <a:rPr lang="en-US" altLang="en-US" dirty="0">
                <a:effectLst>
                  <a:outerShdw blurRad="38100" dist="38100" dir="2700000" algn="tl">
                    <a:srgbClr val="000000">
                      <a:alpha val="43137"/>
                    </a:srgbClr>
                  </a:outerShdw>
                </a:effectLst>
              </a:rPr>
              <a:t>DCLF  MARKSDF</a:t>
            </a:r>
            <a:r>
              <a:rPr lang="en-US" altLang="en-US" dirty="0"/>
              <a:t/>
            </a:r>
            <a:br>
              <a:rPr lang="en-US" altLang="en-US" dirty="0"/>
            </a:br>
            <a:endParaRPr lang="en-US" altLang="en-US" dirty="0"/>
          </a:p>
          <a:p>
            <a:pPr eaLnBrk="1" hangingPunct="1"/>
            <a:r>
              <a:rPr lang="en-US" altLang="en-US" b="1" dirty="0">
                <a:solidFill>
                  <a:srgbClr val="0000CC"/>
                </a:solidFill>
              </a:rPr>
              <a:t>SNDRCVF</a:t>
            </a:r>
            <a:r>
              <a:rPr lang="en-US" altLang="en-US" dirty="0"/>
              <a:t> - Sends a record to a screen and waits for the user to enter input, then reads it </a:t>
            </a:r>
          </a:p>
          <a:p>
            <a:pPr lvl="1"/>
            <a:r>
              <a:rPr lang="en-US" altLang="en-US" dirty="0"/>
              <a:t>(only for Display Files) – </a:t>
            </a:r>
          </a:p>
          <a:p>
            <a:pPr lvl="1"/>
            <a:r>
              <a:rPr lang="en-US" altLang="en-US" dirty="0"/>
              <a:t>used with input/output screens</a:t>
            </a:r>
          </a:p>
          <a:p>
            <a:pPr lvl="1"/>
            <a:r>
              <a:rPr lang="en-US" altLang="en-US" dirty="0"/>
              <a:t>e.g.  </a:t>
            </a:r>
            <a:r>
              <a:rPr lang="en-US" altLang="en-US" dirty="0">
                <a:effectLst>
                  <a:outerShdw blurRad="38100" dist="38100" dir="2700000" algn="tl">
                    <a:srgbClr val="000000">
                      <a:alpha val="43137"/>
                    </a:srgbClr>
                  </a:outerShdw>
                </a:effectLst>
              </a:rPr>
              <a:t>SNDRCVF </a:t>
            </a:r>
          </a:p>
          <a:p>
            <a:pPr lvl="1"/>
            <a:r>
              <a:rPr lang="en-US" altLang="en-US" dirty="0">
                <a:effectLst>
                  <a:outerShdw blurRad="38100" dist="38100" dir="2700000" algn="tl">
                    <a:srgbClr val="000000">
                      <a:alpha val="43137"/>
                    </a:srgbClr>
                  </a:outerShdw>
                </a:effectLst>
              </a:rPr>
              <a:t>or:   SNDRCVF RCDFMT(Record2)  </a:t>
            </a:r>
            <a:r>
              <a:rPr lang="en-US" altLang="en-US" sz="2300" dirty="0">
                <a:effectLst/>
              </a:rPr>
              <a:t>/* if there are multiple records in display file(s) */</a:t>
            </a:r>
          </a:p>
          <a:p>
            <a:pPr lvl="1"/>
            <a:endParaRPr lang="en-US" altLang="en-US" dirty="0">
              <a:effectLst>
                <a:outerShdw blurRad="38100" dist="38100" dir="2700000" algn="tl">
                  <a:srgbClr val="000000">
                    <a:alpha val="43137"/>
                  </a:srgbClr>
                </a:outerShdw>
              </a:effectLst>
            </a:endParaRPr>
          </a:p>
          <a:p>
            <a:pPr lvl="1"/>
            <a:r>
              <a:rPr lang="en-US" altLang="en-US" dirty="0"/>
              <a:t>How to make a field to be read only?</a:t>
            </a:r>
          </a:p>
          <a:p>
            <a:pPr lvl="2"/>
            <a:r>
              <a:rPr lang="en-US" altLang="en-US" dirty="0">
                <a:effectLst>
                  <a:outerShdw blurRad="38100" dist="38100" dir="2700000" algn="tl">
                    <a:srgbClr val="000000">
                      <a:alpha val="43137"/>
                    </a:srgbClr>
                  </a:outerShdw>
                </a:effectLst>
              </a:rPr>
              <a:t>In display file, set the field’s display attribute to protected – DSPATR(PR)</a:t>
            </a:r>
          </a:p>
        </p:txBody>
      </p:sp>
    </p:spTree>
    <p:extLst>
      <p:ext uri="{BB962C8B-B14F-4D97-AF65-F5344CB8AC3E}">
        <p14:creationId xmlns:p14="http://schemas.microsoft.com/office/powerpoint/2010/main" val="15547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Condition and Iteration</a:t>
            </a:r>
          </a:p>
        </p:txBody>
      </p:sp>
      <p:sp>
        <p:nvSpPr>
          <p:cNvPr id="20483" name="Rectangle 3"/>
          <p:cNvSpPr>
            <a:spLocks noGrp="1" noChangeArrowheads="1"/>
          </p:cNvSpPr>
          <p:nvPr>
            <p:ph type="body" idx="1"/>
          </p:nvPr>
        </p:nvSpPr>
        <p:spPr/>
        <p:txBody>
          <a:bodyPr/>
          <a:lstStyle/>
          <a:p>
            <a:pPr eaLnBrk="1" hangingPunct="1"/>
            <a:r>
              <a:rPr lang="en-GB" altLang="en-US" sz="2800" dirty="0">
                <a:solidFill>
                  <a:srgbClr val="0000CC"/>
                </a:solidFill>
                <a:effectLst>
                  <a:outerShdw blurRad="38100" dist="38100" dir="2700000" algn="tl">
                    <a:srgbClr val="000000">
                      <a:alpha val="43137"/>
                    </a:srgbClr>
                  </a:outerShdw>
                </a:effectLst>
              </a:rPr>
              <a:t>IF</a:t>
            </a:r>
            <a:r>
              <a:rPr lang="en-GB" altLang="en-US" sz="2800" dirty="0"/>
              <a:t> (condition) </a:t>
            </a:r>
            <a:r>
              <a:rPr lang="en-GB" altLang="en-US" sz="2800" dirty="0">
                <a:solidFill>
                  <a:srgbClr val="0000CC"/>
                </a:solidFill>
                <a:effectLst>
                  <a:outerShdw blurRad="38100" dist="38100" dir="2700000" algn="tl">
                    <a:srgbClr val="000000">
                      <a:alpha val="43137"/>
                    </a:srgbClr>
                  </a:outerShdw>
                </a:effectLst>
              </a:rPr>
              <a:t>THEN</a:t>
            </a:r>
            <a:r>
              <a:rPr lang="en-GB" altLang="en-US" sz="2800" dirty="0"/>
              <a:t>(command) </a:t>
            </a:r>
            <a:r>
              <a:rPr lang="en-GB" altLang="en-US" sz="2800" dirty="0">
                <a:solidFill>
                  <a:srgbClr val="0000CC"/>
                </a:solidFill>
                <a:effectLst>
                  <a:outerShdw blurRad="38100" dist="38100" dir="2700000" algn="tl">
                    <a:srgbClr val="000000">
                      <a:alpha val="43137"/>
                    </a:srgbClr>
                  </a:outerShdw>
                </a:effectLst>
              </a:rPr>
              <a:t>ELSE</a:t>
            </a:r>
          </a:p>
          <a:p>
            <a:pPr lvl="1"/>
            <a:r>
              <a:rPr lang="en-GB" altLang="en-US" sz="2400" dirty="0"/>
              <a:t>for conditions, *AND, *OR, *NOT, *LT, *GT, *EQ, *NL, *NG, etc</a:t>
            </a:r>
          </a:p>
          <a:p>
            <a:pPr lvl="1"/>
            <a:endParaRPr lang="en-GB" altLang="en-US" sz="2400" dirty="0"/>
          </a:p>
          <a:p>
            <a:pPr eaLnBrk="1" hangingPunct="1"/>
            <a:r>
              <a:rPr lang="en-GB" altLang="en-US" sz="2800" dirty="0">
                <a:solidFill>
                  <a:srgbClr val="0000CC"/>
                </a:solidFill>
                <a:effectLst>
                  <a:outerShdw blurRad="38100" dist="38100" dir="2700000" algn="tl">
                    <a:srgbClr val="000000">
                      <a:alpha val="43137"/>
                    </a:srgbClr>
                  </a:outerShdw>
                </a:effectLst>
              </a:rPr>
              <a:t>DO</a:t>
            </a:r>
            <a:r>
              <a:rPr lang="en-GB" altLang="en-US" sz="2800" dirty="0"/>
              <a:t> and </a:t>
            </a:r>
            <a:r>
              <a:rPr lang="en-GB" altLang="en-US" sz="2800" dirty="0">
                <a:solidFill>
                  <a:srgbClr val="0000CC"/>
                </a:solidFill>
                <a:effectLst>
                  <a:outerShdw blurRad="38100" dist="38100" dir="2700000" algn="tl">
                    <a:srgbClr val="000000">
                      <a:alpha val="43137"/>
                    </a:srgbClr>
                  </a:outerShdw>
                </a:effectLst>
              </a:rPr>
              <a:t>ENDDO</a:t>
            </a:r>
          </a:p>
          <a:p>
            <a:pPr lvl="1"/>
            <a:r>
              <a:rPr lang="en-GB" altLang="en-US" sz="2400" dirty="0"/>
              <a:t>used when you need to execute several commands in an IF statement</a:t>
            </a:r>
          </a:p>
          <a:p>
            <a:pPr lvl="1"/>
            <a:r>
              <a:rPr lang="en-GB" altLang="en-US" sz="2400" dirty="0"/>
              <a:t>= { … } in C, Java, …</a:t>
            </a:r>
          </a:p>
          <a:p>
            <a:pPr lvl="1"/>
            <a:endParaRPr lang="en-GB" altLang="en-US" sz="2400" dirty="0"/>
          </a:p>
          <a:p>
            <a:pPr eaLnBrk="1" hangingPunct="1"/>
            <a:r>
              <a:rPr lang="en-GB" altLang="en-US" sz="2800" dirty="0">
                <a:solidFill>
                  <a:srgbClr val="0000CC"/>
                </a:solidFill>
                <a:effectLst>
                  <a:outerShdw blurRad="38100" dist="38100" dir="2700000" algn="tl">
                    <a:srgbClr val="000000">
                      <a:alpha val="43137"/>
                    </a:srgbClr>
                  </a:outerShdw>
                </a:effectLst>
              </a:rPr>
              <a:t>GOTO</a:t>
            </a:r>
            <a:r>
              <a:rPr lang="en-GB" altLang="en-US" sz="2800" b="1" dirty="0"/>
              <a:t>  and </a:t>
            </a:r>
            <a:r>
              <a:rPr lang="en-GB" altLang="en-US" sz="2800" dirty="0">
                <a:solidFill>
                  <a:srgbClr val="0000CC"/>
                </a:solidFill>
                <a:effectLst>
                  <a:outerShdw blurRad="38100" dist="38100" dir="2700000" algn="tl">
                    <a:srgbClr val="000000">
                      <a:alpha val="43137"/>
                    </a:srgbClr>
                  </a:outerShdw>
                </a:effectLst>
              </a:rPr>
              <a:t>labels</a:t>
            </a:r>
          </a:p>
        </p:txBody>
      </p:sp>
    </p:spTree>
    <p:extLst>
      <p:ext uri="{BB962C8B-B14F-4D97-AF65-F5344CB8AC3E}">
        <p14:creationId xmlns:p14="http://schemas.microsoft.com/office/powerpoint/2010/main" val="149806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dirty="0">
                <a:effectLst>
                  <a:outerShdw blurRad="38100" dist="38100" dir="2700000" algn="tl">
                    <a:srgbClr val="000000">
                      <a:alpha val="43137"/>
                    </a:srgbClr>
                  </a:outerShdw>
                </a:effectLst>
              </a:rPr>
              <a:t>IF, THEN, ELSE examples</a:t>
            </a:r>
            <a:endParaRPr lang="en-CA" sz="4000" dirty="0"/>
          </a:p>
        </p:txBody>
      </p:sp>
      <p:sp>
        <p:nvSpPr>
          <p:cNvPr id="3" name="Content Placeholder 2"/>
          <p:cNvSpPr>
            <a:spLocks noGrp="1"/>
          </p:cNvSpPr>
          <p:nvPr>
            <p:ph idx="1"/>
          </p:nvPr>
        </p:nvSpPr>
        <p:spPr>
          <a:xfrm>
            <a:off x="457200" y="1600200"/>
            <a:ext cx="8305800" cy="4525963"/>
          </a:xfrm>
        </p:spPr>
        <p:txBody>
          <a:bodyPr>
            <a:normAutofit fontScale="92500"/>
          </a:bodyPr>
          <a:lstStyle/>
          <a:p>
            <a:r>
              <a:rPr lang="en-CA" sz="3000" dirty="0"/>
              <a:t>e.g. 1</a:t>
            </a:r>
          </a:p>
          <a:p>
            <a:pPr marL="800100" lvl="2" indent="0">
              <a:buNone/>
            </a:pPr>
            <a:r>
              <a:rPr lang="en-GB" altLang="en-US" sz="2200" dirty="0">
                <a:solidFill>
                  <a:srgbClr val="0000CC"/>
                </a:solidFill>
                <a:effectLst>
                  <a:outerShdw blurRad="38100" dist="38100" dir="2700000" algn="tl">
                    <a:srgbClr val="000000">
                      <a:alpha val="43137"/>
                    </a:srgbClr>
                  </a:outerShdw>
                </a:effectLst>
              </a:rPr>
              <a:t>IF </a:t>
            </a:r>
            <a:r>
              <a:rPr lang="en-GB" altLang="en-US" sz="2200" dirty="0"/>
              <a:t>  COND(&amp;TIME   *LE   120000)  +  </a:t>
            </a:r>
          </a:p>
          <a:p>
            <a:pPr marL="800100" lvl="2" indent="0">
              <a:buNone/>
            </a:pPr>
            <a:r>
              <a:rPr lang="en-GB" altLang="en-US" sz="2200" dirty="0"/>
              <a:t>     </a:t>
            </a:r>
            <a:r>
              <a:rPr lang="en-GB" altLang="en-US" sz="2200" dirty="0">
                <a:solidFill>
                  <a:srgbClr val="0000CC"/>
                </a:solidFill>
                <a:effectLst>
                  <a:outerShdw blurRad="38100" dist="38100" dir="2700000" algn="tl">
                    <a:srgbClr val="000000">
                      <a:alpha val="43137"/>
                    </a:srgbClr>
                  </a:outerShdw>
                </a:effectLst>
              </a:rPr>
              <a:t>THEN</a:t>
            </a:r>
            <a:r>
              <a:rPr lang="en-GB" altLang="en-US" sz="2200" b="1" dirty="0">
                <a:solidFill>
                  <a:srgbClr val="0000CC"/>
                </a:solidFill>
                <a:effectLst>
                  <a:outerShdw blurRad="38100" dist="38100" dir="2700000" algn="tl">
                    <a:srgbClr val="000000">
                      <a:alpha val="43137"/>
                    </a:srgbClr>
                  </a:outerShdw>
                </a:effectLst>
              </a:rPr>
              <a:t>( </a:t>
            </a:r>
            <a:r>
              <a:rPr lang="en-GB" altLang="en-US" sz="2200" dirty="0"/>
              <a:t>SNDMSG   MSG('Good Morning')  TOUSR(DC233A40) </a:t>
            </a:r>
            <a:r>
              <a:rPr lang="en-GB" altLang="en-US" sz="2200" b="1" dirty="0">
                <a:solidFill>
                  <a:srgbClr val="0000CC"/>
                </a:solidFill>
                <a:effectLst>
                  <a:outerShdw blurRad="38100" dist="38100" dir="2700000" algn="tl">
                    <a:srgbClr val="000000">
                      <a:alpha val="43137"/>
                    </a:srgbClr>
                  </a:outerShdw>
                </a:effectLst>
              </a:rPr>
              <a:t>) </a:t>
            </a:r>
          </a:p>
          <a:p>
            <a:pPr marL="800100" lvl="2" indent="0">
              <a:buNone/>
            </a:pPr>
            <a:r>
              <a:rPr lang="en-GB" altLang="en-US" sz="2200" dirty="0">
                <a:solidFill>
                  <a:srgbClr val="0000CC"/>
                </a:solidFill>
                <a:effectLst>
                  <a:outerShdw blurRad="38100" dist="38100" dir="2700000" algn="tl">
                    <a:srgbClr val="000000">
                      <a:alpha val="43137"/>
                    </a:srgbClr>
                  </a:outerShdw>
                </a:effectLst>
              </a:rPr>
              <a:t>ELSE</a:t>
            </a:r>
            <a:r>
              <a:rPr lang="en-GB" altLang="en-US" sz="2200" dirty="0"/>
              <a:t>                                     +</a:t>
            </a:r>
          </a:p>
          <a:p>
            <a:pPr marL="800100" lvl="2" indent="0">
              <a:buNone/>
            </a:pPr>
            <a:r>
              <a:rPr lang="en-GB" altLang="en-US" sz="2200" dirty="0"/>
              <a:t>     CMD( SNDMSG MSG('Good Afternoon')  TOUSR(DC233A40 ) ) </a:t>
            </a:r>
            <a:endParaRPr lang="en-CA" sz="2200" dirty="0"/>
          </a:p>
          <a:p>
            <a:r>
              <a:rPr lang="en-CA" sz="3000" dirty="0"/>
              <a:t>e.g. 2</a:t>
            </a:r>
          </a:p>
          <a:p>
            <a:pPr marL="800100" lvl="2" indent="0">
              <a:buNone/>
            </a:pPr>
            <a:r>
              <a:rPr lang="en-GB" altLang="en-US" sz="2200" dirty="0">
                <a:solidFill>
                  <a:srgbClr val="0000CC"/>
                </a:solidFill>
                <a:effectLst>
                  <a:outerShdw blurRad="38100" dist="38100" dir="2700000" algn="tl">
                    <a:srgbClr val="000000">
                      <a:alpha val="43137"/>
                    </a:srgbClr>
                  </a:outerShdw>
                </a:effectLst>
              </a:rPr>
              <a:t>IF </a:t>
            </a:r>
            <a:r>
              <a:rPr lang="en-GB" altLang="en-US" sz="2200" dirty="0"/>
              <a:t>  </a:t>
            </a:r>
            <a:r>
              <a:rPr lang="en-GB" altLang="en-US" sz="2200" b="1" dirty="0">
                <a:solidFill>
                  <a:srgbClr val="0000CC"/>
                </a:solidFill>
              </a:rPr>
              <a:t>(</a:t>
            </a:r>
            <a:r>
              <a:rPr lang="en-GB" altLang="en-US" sz="2200" dirty="0"/>
              <a:t>&amp;TIME   *LE   120000</a:t>
            </a:r>
            <a:r>
              <a:rPr lang="en-GB" altLang="en-US" sz="2200" b="1" dirty="0">
                <a:solidFill>
                  <a:srgbClr val="0000CC"/>
                </a:solidFill>
              </a:rPr>
              <a:t>)</a:t>
            </a:r>
            <a:r>
              <a:rPr lang="en-GB" altLang="en-US" sz="2200" dirty="0"/>
              <a:t>  +  </a:t>
            </a:r>
          </a:p>
          <a:p>
            <a:pPr marL="800100" lvl="2" indent="0">
              <a:buNone/>
            </a:pPr>
            <a:r>
              <a:rPr lang="en-GB" altLang="en-US" sz="2200" dirty="0"/>
              <a:t>     </a:t>
            </a:r>
            <a:r>
              <a:rPr lang="en-GB" altLang="en-US" sz="2200" dirty="0">
                <a:effectLst>
                  <a:outerShdw blurRad="38100" dist="38100" dir="2700000" algn="tl">
                    <a:srgbClr val="000000">
                      <a:alpha val="43137"/>
                    </a:srgbClr>
                  </a:outerShdw>
                </a:effectLst>
              </a:rPr>
              <a:t>THEN</a:t>
            </a:r>
            <a:r>
              <a:rPr lang="en-GB" altLang="en-US" sz="2200" b="1" dirty="0">
                <a:solidFill>
                  <a:srgbClr val="0000CC"/>
                </a:solidFill>
                <a:effectLst>
                  <a:outerShdw blurRad="38100" dist="38100" dir="2700000" algn="tl">
                    <a:srgbClr val="000000">
                      <a:alpha val="43137"/>
                    </a:srgbClr>
                  </a:outerShdw>
                </a:effectLst>
              </a:rPr>
              <a:t>(</a:t>
            </a:r>
            <a:r>
              <a:rPr lang="en-GB" altLang="en-US" sz="2200" dirty="0"/>
              <a:t> SNDMSG   'Good Morning'  DS233A36</a:t>
            </a:r>
            <a:r>
              <a:rPr lang="en-GB" altLang="en-US" sz="2200" b="1" dirty="0">
                <a:solidFill>
                  <a:srgbClr val="0000CC"/>
                </a:solidFill>
                <a:effectLst>
                  <a:outerShdw blurRad="38100" dist="38100" dir="2700000" algn="tl">
                    <a:srgbClr val="000000">
                      <a:alpha val="43137"/>
                    </a:srgbClr>
                  </a:outerShdw>
                </a:effectLst>
              </a:rPr>
              <a:t>) </a:t>
            </a:r>
          </a:p>
          <a:p>
            <a:pPr marL="800100" lvl="2" indent="0">
              <a:buNone/>
            </a:pPr>
            <a:r>
              <a:rPr lang="en-GB" altLang="en-US" sz="2200" dirty="0">
                <a:solidFill>
                  <a:srgbClr val="0000CC"/>
                </a:solidFill>
                <a:effectLst>
                  <a:outerShdw blurRad="38100" dist="38100" dir="2700000" algn="tl">
                    <a:srgbClr val="000000">
                      <a:alpha val="43137"/>
                    </a:srgbClr>
                  </a:outerShdw>
                </a:effectLst>
              </a:rPr>
              <a:t>ELSE</a:t>
            </a:r>
            <a:r>
              <a:rPr lang="en-GB" altLang="en-US" sz="2200" dirty="0"/>
              <a:t>                                     +</a:t>
            </a:r>
          </a:p>
          <a:p>
            <a:pPr marL="800100" lvl="2" indent="0">
              <a:buNone/>
            </a:pPr>
            <a:r>
              <a:rPr lang="en-GB" altLang="en-US" sz="2200" dirty="0"/>
              <a:t>      (SNDMSG    'Good Afternoon'   DS233A36)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4172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effectLst>
                  <a:outerShdw blurRad="38100" dist="38100" dir="2700000" algn="tl">
                    <a:srgbClr val="000000">
                      <a:alpha val="43137"/>
                    </a:srgbClr>
                  </a:outerShdw>
                </a:effectLst>
              </a:rPr>
              <a:t>IF, THEN, ELSE examples</a:t>
            </a:r>
            <a:endParaRPr lang="en-CA"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CA" dirty="0"/>
              <a:t>e.g. 3</a:t>
            </a:r>
          </a:p>
          <a:p>
            <a:pPr marL="800100" lvl="2" indent="0">
              <a:buNone/>
            </a:pPr>
            <a:r>
              <a:rPr lang="en-GB" sz="2200" dirty="0">
                <a:solidFill>
                  <a:srgbClr val="0000CC"/>
                </a:solidFill>
                <a:effectLst>
                  <a:outerShdw blurRad="38100" dist="38100" dir="2700000" algn="tl">
                    <a:srgbClr val="000000">
                      <a:alpha val="43137"/>
                    </a:srgbClr>
                  </a:outerShdw>
                </a:effectLst>
              </a:rPr>
              <a:t>IF</a:t>
            </a:r>
            <a:r>
              <a:rPr lang="en-GB" b="1" dirty="0">
                <a:solidFill>
                  <a:srgbClr val="0000CC"/>
                </a:solidFill>
                <a:effectLst>
                  <a:outerShdw blurRad="38100" dist="38100" dir="2700000" algn="tl">
                    <a:srgbClr val="000000">
                      <a:alpha val="43137"/>
                    </a:srgbClr>
                  </a:outerShdw>
                </a:effectLst>
              </a:rPr>
              <a:t> </a:t>
            </a:r>
            <a:r>
              <a:rPr lang="en-GB" dirty="0"/>
              <a:t>  (&amp;A = &amp;B)  </a:t>
            </a:r>
            <a:r>
              <a:rPr lang="en-GB" sz="2200" dirty="0">
                <a:solidFill>
                  <a:srgbClr val="0000CC"/>
                </a:solidFill>
                <a:effectLst>
                  <a:outerShdw blurRad="38100" dist="38100" dir="2700000" algn="tl">
                    <a:srgbClr val="000000">
                      <a:alpha val="43137"/>
                    </a:srgbClr>
                  </a:outerShdw>
                </a:effectLst>
              </a:rPr>
              <a:t>THEN(</a:t>
            </a:r>
            <a:r>
              <a:rPr lang="en-GB" dirty="0">
                <a:solidFill>
                  <a:srgbClr val="9900CC"/>
                </a:solidFill>
              </a:rPr>
              <a:t>DO</a:t>
            </a:r>
            <a:r>
              <a:rPr lang="en-GB" sz="2200" dirty="0">
                <a:solidFill>
                  <a:srgbClr val="0000CC"/>
                </a:solidFill>
                <a:effectLst>
                  <a:outerShdw blurRad="38100" dist="38100" dir="2700000" algn="tl">
                    <a:srgbClr val="000000">
                      <a:alpha val="43137"/>
                    </a:srgbClr>
                  </a:outerShdw>
                </a:effectLst>
              </a:rPr>
              <a:t>)</a:t>
            </a:r>
            <a:endParaRPr lang="en-CA" sz="2200" dirty="0">
              <a:solidFill>
                <a:srgbClr val="0000CC"/>
              </a:solidFill>
              <a:effectLst>
                <a:outerShdw blurRad="38100" dist="38100" dir="2700000" algn="tl">
                  <a:srgbClr val="000000">
                    <a:alpha val="43137"/>
                  </a:srgbClr>
                </a:outerShdw>
              </a:effectLst>
            </a:endParaRPr>
          </a:p>
          <a:p>
            <a:pPr marL="800100" lvl="2" indent="0">
              <a:buNone/>
            </a:pPr>
            <a:r>
              <a:rPr lang="en-GB" dirty="0"/>
              <a:t>         CHGVAR   VAR(&amp;IN32) VALUE('1')</a:t>
            </a:r>
          </a:p>
          <a:p>
            <a:pPr marL="800100" lvl="2" indent="0">
              <a:buNone/>
            </a:pPr>
            <a:r>
              <a:rPr lang="en-GB" dirty="0"/>
              <a:t>         CHGVAR   VAR(&amp;IN33) VALUE(‘0')</a:t>
            </a:r>
            <a:endParaRPr lang="en-CA" dirty="0"/>
          </a:p>
          <a:p>
            <a:pPr marL="800100" lvl="2" indent="0">
              <a:buNone/>
            </a:pPr>
            <a:r>
              <a:rPr lang="en-GB" dirty="0"/>
              <a:t>     </a:t>
            </a:r>
            <a:r>
              <a:rPr lang="en-GB" dirty="0">
                <a:solidFill>
                  <a:srgbClr val="9900CC"/>
                </a:solidFill>
              </a:rPr>
              <a:t>ENDDO</a:t>
            </a:r>
            <a:endParaRPr lang="en-CA" dirty="0">
              <a:solidFill>
                <a:srgbClr val="9900CC"/>
              </a:solidFill>
            </a:endParaRPr>
          </a:p>
          <a:p>
            <a:pPr marL="800100" lvl="2" indent="0">
              <a:buNone/>
            </a:pPr>
            <a:r>
              <a:rPr lang="en-CA" sz="2200" dirty="0">
                <a:solidFill>
                  <a:srgbClr val="0000CC"/>
                </a:solidFill>
                <a:effectLst>
                  <a:outerShdw blurRad="38100" dist="38100" dir="2700000" algn="tl">
                    <a:srgbClr val="000000">
                      <a:alpha val="43137"/>
                    </a:srgbClr>
                  </a:outerShdw>
                </a:effectLst>
              </a:rPr>
              <a:t>ELSE</a:t>
            </a:r>
            <a:r>
              <a:rPr lang="en-CA" b="1" dirty="0">
                <a:solidFill>
                  <a:srgbClr val="0000CC"/>
                </a:solidFill>
                <a:effectLst>
                  <a:outerShdw blurRad="38100" dist="38100" dir="2700000" algn="tl">
                    <a:srgbClr val="000000">
                      <a:alpha val="43137"/>
                    </a:srgbClr>
                  </a:outerShdw>
                </a:effectLst>
              </a:rPr>
              <a:t> </a:t>
            </a:r>
            <a:r>
              <a:rPr lang="en-CA" dirty="0"/>
              <a:t>DO</a:t>
            </a:r>
          </a:p>
          <a:p>
            <a:pPr marL="800100" lvl="2" indent="0">
              <a:buNone/>
            </a:pPr>
            <a:r>
              <a:rPr lang="en-GB" dirty="0"/>
              <a:t>         CHGVAR   VAR(&amp;IN32) VALUE('0')</a:t>
            </a:r>
          </a:p>
          <a:p>
            <a:pPr marL="800100" lvl="2" indent="0">
              <a:buNone/>
            </a:pPr>
            <a:r>
              <a:rPr lang="en-GB" dirty="0"/>
              <a:t>         CHGVAR   VAR(&amp;IN33) VALUE(‘1')</a:t>
            </a:r>
            <a:endParaRPr lang="en-CA" dirty="0"/>
          </a:p>
          <a:p>
            <a:pPr marL="800100" lvl="2" indent="0">
              <a:buNone/>
            </a:pPr>
            <a:r>
              <a:rPr lang="en-CA" dirty="0"/>
              <a:t>    ENDDO</a:t>
            </a:r>
          </a:p>
          <a:p>
            <a:r>
              <a:rPr lang="en-CA" dirty="0"/>
              <a:t>e.g. 4</a:t>
            </a:r>
          </a:p>
          <a:p>
            <a:pPr marL="800100" lvl="2" indent="0">
              <a:buNone/>
            </a:pPr>
            <a:r>
              <a:rPr lang="en-GB" dirty="0">
                <a:solidFill>
                  <a:srgbClr val="0000CC"/>
                </a:solidFill>
                <a:effectLst>
                  <a:outerShdw blurRad="38100" dist="38100" dir="2700000" algn="tl">
                    <a:srgbClr val="000000">
                      <a:alpha val="43137"/>
                    </a:srgbClr>
                  </a:outerShdw>
                </a:effectLst>
              </a:rPr>
              <a:t>IF</a:t>
            </a:r>
            <a:r>
              <a:rPr lang="en-GB" b="1" dirty="0">
                <a:solidFill>
                  <a:srgbClr val="0000CC"/>
                </a:solidFill>
                <a:effectLst>
                  <a:outerShdw blurRad="38100" dist="38100" dir="2700000" algn="tl">
                    <a:srgbClr val="000000">
                      <a:alpha val="43137"/>
                    </a:srgbClr>
                  </a:outerShdw>
                </a:effectLst>
              </a:rPr>
              <a:t> </a:t>
            </a:r>
            <a:r>
              <a:rPr lang="en-GB" dirty="0"/>
              <a:t>  (&amp;A = &amp;B)  </a:t>
            </a:r>
            <a:r>
              <a:rPr lang="en-GB" dirty="0">
                <a:solidFill>
                  <a:srgbClr val="9900CC"/>
                </a:solidFill>
              </a:rPr>
              <a:t>DO</a:t>
            </a:r>
            <a:r>
              <a:rPr lang="en-GB" b="1" dirty="0">
                <a:solidFill>
                  <a:srgbClr val="9900CC"/>
                </a:solidFill>
                <a:effectLst>
                  <a:outerShdw blurRad="38100" dist="38100" dir="2700000" algn="tl">
                    <a:srgbClr val="000000">
                      <a:alpha val="43137"/>
                    </a:srgbClr>
                  </a:outerShdw>
                </a:effectLst>
              </a:rPr>
              <a:t>         </a:t>
            </a:r>
            <a:r>
              <a:rPr lang="en-GB" dirty="0">
                <a:effectLst>
                  <a:outerShdw blurRad="38100" dist="38100" dir="2700000" algn="tl">
                    <a:srgbClr val="000000">
                      <a:alpha val="43137"/>
                    </a:srgbClr>
                  </a:outerShdw>
                </a:effectLst>
              </a:rPr>
              <a:t>/* Without </a:t>
            </a:r>
            <a:r>
              <a:rPr lang="en-GB" dirty="0">
                <a:solidFill>
                  <a:srgbClr val="0000CC"/>
                </a:solidFill>
                <a:effectLst>
                  <a:outerShdw blurRad="38100" dist="38100" dir="2700000" algn="tl">
                    <a:srgbClr val="000000">
                      <a:alpha val="43137"/>
                    </a:srgbClr>
                  </a:outerShdw>
                </a:effectLst>
              </a:rPr>
              <a:t>THEN</a:t>
            </a:r>
            <a:r>
              <a:rPr lang="en-GB" sz="2200" dirty="0">
                <a:solidFill>
                  <a:srgbClr val="0000CC"/>
                </a:solidFill>
                <a:effectLst>
                  <a:outerShdw blurRad="38100" dist="38100" dir="2700000" algn="tl">
                    <a:srgbClr val="000000">
                      <a:alpha val="43137"/>
                    </a:srgbClr>
                  </a:outerShdw>
                </a:effectLst>
              </a:rPr>
              <a:t>()</a:t>
            </a:r>
            <a:r>
              <a:rPr lang="en-GB" dirty="0">
                <a:solidFill>
                  <a:srgbClr val="0000CC"/>
                </a:solidFill>
                <a:effectLst>
                  <a:outerShdw blurRad="38100" dist="38100" dir="2700000" algn="tl">
                    <a:srgbClr val="000000">
                      <a:alpha val="43137"/>
                    </a:srgbClr>
                  </a:outerShdw>
                </a:effectLst>
              </a:rPr>
              <a:t> </a:t>
            </a:r>
            <a:r>
              <a:rPr lang="en-GB" dirty="0">
                <a:effectLst>
                  <a:outerShdw blurRad="38100" dist="38100" dir="2700000" algn="tl">
                    <a:srgbClr val="000000">
                      <a:alpha val="43137"/>
                    </a:srgbClr>
                  </a:outerShdw>
                </a:effectLst>
              </a:rPr>
              <a:t>*/</a:t>
            </a:r>
            <a:endParaRPr lang="en-CA" dirty="0">
              <a:effectLst>
                <a:outerShdw blurRad="38100" dist="38100" dir="2700000" algn="tl">
                  <a:srgbClr val="000000">
                    <a:alpha val="43137"/>
                  </a:srgbClr>
                </a:outerShdw>
              </a:effectLst>
            </a:endParaRPr>
          </a:p>
          <a:p>
            <a:pPr marL="800100" lvl="2" indent="0">
              <a:buNone/>
            </a:pPr>
            <a:r>
              <a:rPr lang="en-GB" dirty="0"/>
              <a:t>         CHGVAR   VAR(&amp;IN32) VALUE('1')</a:t>
            </a:r>
          </a:p>
          <a:p>
            <a:pPr marL="800100" lvl="2" indent="0">
              <a:buNone/>
            </a:pPr>
            <a:r>
              <a:rPr lang="en-GB" dirty="0"/>
              <a:t>         CHGVAR   VAR(&amp;IN33) VALUE(‘0')</a:t>
            </a:r>
            <a:endParaRPr lang="en-CA" dirty="0"/>
          </a:p>
          <a:p>
            <a:pPr marL="800100" lvl="2" indent="0">
              <a:buNone/>
            </a:pPr>
            <a:r>
              <a:rPr lang="en-GB" dirty="0"/>
              <a:t>      </a:t>
            </a:r>
            <a:r>
              <a:rPr lang="en-GB" dirty="0">
                <a:solidFill>
                  <a:srgbClr val="9900CC"/>
                </a:solidFill>
              </a:rPr>
              <a:t>ENDDO</a:t>
            </a:r>
            <a:endParaRPr lang="en-CA" dirty="0">
              <a:solidFill>
                <a:srgbClr val="99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0337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DO, ENDDO example</a:t>
            </a:r>
          </a:p>
        </p:txBody>
      </p:sp>
      <p:sp>
        <p:nvSpPr>
          <p:cNvPr id="22531" name="Text Box 3"/>
          <p:cNvSpPr txBox="1">
            <a:spLocks noChangeArrowheads="1"/>
          </p:cNvSpPr>
          <p:nvPr/>
        </p:nvSpPr>
        <p:spPr bwMode="auto">
          <a:xfrm>
            <a:off x="533400" y="1905000"/>
            <a:ext cx="8077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400" b="1" dirty="0">
                <a:latin typeface="+mn-lt"/>
              </a:rPr>
              <a:t>IF</a:t>
            </a:r>
            <a:r>
              <a:rPr lang="en-GB" altLang="en-US" sz="2400" b="1" dirty="0">
                <a:solidFill>
                  <a:srgbClr val="0000CC"/>
                </a:solidFill>
                <a:latin typeface="+mn-lt"/>
              </a:rPr>
              <a:t> </a:t>
            </a:r>
            <a:r>
              <a:rPr lang="en-GB" altLang="en-US" sz="2400" dirty="0">
                <a:latin typeface="+mn-lt"/>
              </a:rPr>
              <a:t>   (&amp;CHOICE = 'O'     *OR     &amp;CHOICE = 'o')    </a:t>
            </a:r>
            <a:r>
              <a:rPr lang="en-GB" altLang="en-US" sz="2400" b="1" dirty="0">
                <a:solidFill>
                  <a:srgbClr val="9900CC"/>
                </a:solidFill>
                <a:latin typeface="+mn-lt"/>
              </a:rPr>
              <a:t>+</a:t>
            </a:r>
          </a:p>
          <a:p>
            <a:pPr eaLnBrk="1" hangingPunct="1"/>
            <a:r>
              <a:rPr lang="en-GB" altLang="en-US" sz="2400" dirty="0">
                <a:latin typeface="+mn-lt"/>
              </a:rPr>
              <a:t>      </a:t>
            </a:r>
            <a:r>
              <a:rPr lang="en-GB" altLang="en-US" sz="2400" b="1" dirty="0">
                <a:solidFill>
                  <a:srgbClr val="0000CC"/>
                </a:solidFill>
                <a:latin typeface="+mn-lt"/>
              </a:rPr>
              <a:t>DO</a:t>
            </a:r>
          </a:p>
          <a:p>
            <a:pPr eaLnBrk="1" hangingPunct="1"/>
            <a:r>
              <a:rPr lang="en-GB" altLang="en-US" sz="2400" dirty="0">
                <a:latin typeface="+mn-lt"/>
              </a:rPr>
              <a:t>           CHGCURLIB  IBC233LIB                  </a:t>
            </a:r>
          </a:p>
          <a:p>
            <a:pPr eaLnBrk="1" hangingPunct="1"/>
            <a:r>
              <a:rPr lang="en-GB" altLang="en-US" sz="2400" dirty="0">
                <a:latin typeface="+mn-lt"/>
              </a:rPr>
              <a:t>           WRKOBJPDM  IBC233LIB                  </a:t>
            </a:r>
          </a:p>
          <a:p>
            <a:pPr eaLnBrk="1" hangingPunct="1"/>
            <a:r>
              <a:rPr lang="en-GB" altLang="en-US" sz="2400" dirty="0">
                <a:latin typeface="+mn-lt"/>
              </a:rPr>
              <a:t>      </a:t>
            </a:r>
            <a:r>
              <a:rPr lang="en-GB" altLang="en-US" sz="2400" b="1" dirty="0">
                <a:solidFill>
                  <a:srgbClr val="0000CC"/>
                </a:solidFill>
                <a:latin typeface="+mn-lt"/>
              </a:rPr>
              <a:t>ENDDO </a:t>
            </a:r>
          </a:p>
          <a:p>
            <a:pPr eaLnBrk="1" hangingPunct="1"/>
            <a:r>
              <a:rPr lang="en-GB" altLang="en-US" sz="2400" b="1" dirty="0">
                <a:latin typeface="+mn-lt"/>
              </a:rPr>
              <a:t>ELSE (GOTO </a:t>
            </a:r>
            <a:r>
              <a:rPr lang="en-GB" altLang="en-US" sz="2400" b="1" dirty="0">
                <a:solidFill>
                  <a:srgbClr val="9900CC"/>
                </a:solidFill>
                <a:latin typeface="+mn-lt"/>
              </a:rPr>
              <a:t>END</a:t>
            </a:r>
            <a:r>
              <a:rPr lang="en-GB" altLang="en-US" sz="2400" b="1" dirty="0">
                <a:latin typeface="+mn-lt"/>
              </a:rPr>
              <a:t>)</a:t>
            </a:r>
          </a:p>
          <a:p>
            <a:pPr eaLnBrk="1" hangingPunct="1"/>
            <a:endParaRPr lang="en-GB" altLang="en-US" sz="2400" b="1" dirty="0">
              <a:latin typeface="+mn-lt"/>
            </a:endParaRPr>
          </a:p>
          <a:p>
            <a:pPr eaLnBrk="1" hangingPunct="1"/>
            <a:r>
              <a:rPr lang="en-GB" altLang="en-US" sz="2400" b="1" dirty="0">
                <a:solidFill>
                  <a:srgbClr val="9900CC"/>
                </a:solidFill>
                <a:latin typeface="+mn-lt"/>
              </a:rPr>
              <a:t>END</a:t>
            </a:r>
            <a:r>
              <a:rPr lang="en-GB" altLang="en-US" sz="2400" b="1" dirty="0">
                <a:latin typeface="+mn-lt"/>
              </a:rPr>
              <a:t>:  </a:t>
            </a:r>
            <a:r>
              <a:rPr lang="en-GB" altLang="en-US" sz="2400" dirty="0">
                <a:latin typeface="+mn-lt"/>
              </a:rPr>
              <a:t>ENDPGM</a:t>
            </a:r>
          </a:p>
          <a:p>
            <a:pPr eaLnBrk="1" hangingPunct="1"/>
            <a:endParaRPr lang="en-GB" altLang="en-US" sz="2400" dirty="0"/>
          </a:p>
          <a:p>
            <a:pPr eaLnBrk="1" hangingPunct="1"/>
            <a:endParaRPr lang="en-GB" altLang="en-US" sz="2400" dirty="0"/>
          </a:p>
          <a:p>
            <a:pPr eaLnBrk="1" hangingPunct="1"/>
            <a:endParaRPr lang="en-GB" altLang="en-US" sz="1200" dirty="0"/>
          </a:p>
        </p:txBody>
      </p:sp>
    </p:spTree>
    <p:extLst>
      <p:ext uri="{BB962C8B-B14F-4D97-AF65-F5344CB8AC3E}">
        <p14:creationId xmlns:p14="http://schemas.microsoft.com/office/powerpoint/2010/main" val="21788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990600"/>
          </a:xfrm>
        </p:spPr>
        <p:txBody>
          <a:bodyPr/>
          <a:lstStyle/>
          <a:p>
            <a:pPr eaLnBrk="1" hangingPunct="1"/>
            <a:r>
              <a:rPr lang="en-GB" altLang="en-US" sz="4000" dirty="0">
                <a:effectLst>
                  <a:outerShdw blurRad="38100" dist="38100" dir="2700000" algn="tl">
                    <a:srgbClr val="000000">
                      <a:alpha val="43137"/>
                    </a:srgbClr>
                  </a:outerShdw>
                </a:effectLst>
              </a:rPr>
              <a:t>DOWHILE Loop</a:t>
            </a:r>
            <a:endParaRPr lang="en-GB" altLang="en-US" dirty="0">
              <a:effectLst>
                <a:outerShdw blurRad="38100" dist="38100" dir="2700000" algn="tl">
                  <a:srgbClr val="000000">
                    <a:alpha val="43137"/>
                  </a:srgbClr>
                </a:outerShdw>
              </a:effectLst>
            </a:endParaRPr>
          </a:p>
        </p:txBody>
      </p:sp>
      <p:sp>
        <p:nvSpPr>
          <p:cNvPr id="16387" name="Text Box 3"/>
          <p:cNvSpPr txBox="1">
            <a:spLocks noChangeArrowheads="1"/>
          </p:cNvSpPr>
          <p:nvPr/>
        </p:nvSpPr>
        <p:spPr bwMode="auto">
          <a:xfrm>
            <a:off x="685800" y="1447800"/>
            <a:ext cx="80010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000" dirty="0"/>
              <a:t>           SNDRCVF                                                 </a:t>
            </a:r>
          </a:p>
          <a:p>
            <a:pPr eaLnBrk="1" hangingPunct="1"/>
            <a:r>
              <a:rPr lang="en-GB" altLang="en-US" sz="2000" dirty="0"/>
              <a:t>           </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DO</a:t>
            </a:r>
            <a:r>
              <a:rPr lang="en-GB" altLang="en-US" sz="2000" b="1" dirty="0">
                <a:solidFill>
                  <a:srgbClr val="9900CC"/>
                </a:solidFill>
                <a:effectLst>
                  <a:outerShdw blurRad="38100" dist="38100" dir="2700000" algn="tl">
                    <a:srgbClr val="000000">
                      <a:alpha val="43137"/>
                    </a:srgbClr>
                  </a:outerShdw>
                </a:effectLst>
              </a:rPr>
              <a:t>WHILE</a:t>
            </a:r>
            <a:r>
              <a:rPr lang="en-GB" altLang="en-US" sz="2000" dirty="0"/>
              <a:t>(&amp;IN03 *NE ‘1’)                                                      </a:t>
            </a:r>
          </a:p>
          <a:p>
            <a:pPr eaLnBrk="1" hangingPunct="1"/>
            <a:r>
              <a:rPr lang="en-GB" altLang="en-US" sz="2000" dirty="0"/>
              <a:t>	  IF (&amp;IN05    *EQ   ‘1’)  +</a:t>
            </a:r>
            <a:r>
              <a:rPr lang="en-GB" altLang="en-US" sz="1400" dirty="0"/>
              <a:t>  </a:t>
            </a:r>
          </a:p>
          <a:p>
            <a:pPr eaLnBrk="1" hangingPunct="1"/>
            <a:r>
              <a:rPr lang="en-GB" altLang="en-US" sz="2000" dirty="0"/>
              <a:t>	    DO                                               </a:t>
            </a:r>
          </a:p>
          <a:p>
            <a:pPr eaLnBrk="1" hangingPunct="1"/>
            <a:r>
              <a:rPr lang="en-GB" altLang="en-US" sz="2000" dirty="0"/>
              <a:t>                     CHGVAR   VAR(&amp;MARK1)   VALUE(0)     </a:t>
            </a:r>
          </a:p>
          <a:p>
            <a:pPr eaLnBrk="1" hangingPunct="1"/>
            <a:r>
              <a:rPr lang="en-GB" altLang="en-US" sz="2000" dirty="0"/>
              <a:t>	        CHGVAR  VAR(&amp;MARK2)    VALUE(0)                                                                 </a:t>
            </a:r>
          </a:p>
          <a:p>
            <a:pPr eaLnBrk="1" hangingPunct="1"/>
            <a:r>
              <a:rPr lang="en-GB" altLang="en-US" sz="2000" dirty="0"/>
              <a:t>	    ENDDO</a:t>
            </a:r>
          </a:p>
          <a:p>
            <a:pPr eaLnBrk="1" hangingPunct="1"/>
            <a:r>
              <a:rPr lang="en-GB" altLang="en-US" sz="2000" dirty="0"/>
              <a:t>              SNDRCVF</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END</a:t>
            </a:r>
            <a:r>
              <a:rPr lang="en-GB" altLang="en-US" sz="2000" b="1" dirty="0">
                <a:solidFill>
                  <a:srgbClr val="0000CC"/>
                </a:solidFill>
                <a:effectLst>
                  <a:outerShdw blurRad="38100" dist="38100" dir="2700000" algn="tl">
                    <a:srgbClr val="000000">
                      <a:alpha val="43137"/>
                    </a:srgbClr>
                  </a:outerShdw>
                </a:effectLst>
              </a:rPr>
              <a:t>DO</a:t>
            </a:r>
          </a:p>
          <a:p>
            <a:pPr eaLnBrk="1" hangingPunct="1"/>
            <a:r>
              <a:rPr lang="en-GB" altLang="en-US" sz="2000" dirty="0"/>
              <a:t>      </a:t>
            </a:r>
          </a:p>
          <a:p>
            <a:pPr eaLnBrk="1" hangingPunct="1"/>
            <a:r>
              <a:rPr lang="en-GB" altLang="en-US" sz="2000" dirty="0"/>
              <a:t>          WRKOBJPDM</a:t>
            </a:r>
          </a:p>
          <a:p>
            <a:pPr eaLnBrk="1" hangingPunct="1"/>
            <a:r>
              <a:rPr lang="en-GB" altLang="en-US" sz="2000" dirty="0"/>
              <a:t>        </a:t>
            </a:r>
          </a:p>
          <a:p>
            <a:pPr eaLnBrk="1" hangingPunct="1"/>
            <a:r>
              <a:rPr lang="en-GB" altLang="en-US" sz="2000" dirty="0"/>
              <a:t>This bit of code sends the display file to the screen and reads it back.  If F3 is pressed, the loop exits and WRKOBJPDM is done.  If not, It then checks to see if the user has pressed F5. If so, it initializes the 2 fields MARK1 and MARK2 and redisplays the screen. 	                                                                 </a:t>
            </a:r>
            <a:endParaRPr lang="en-GB" altLang="en-US" dirty="0"/>
          </a:p>
        </p:txBody>
      </p:sp>
    </p:spTree>
    <p:extLst>
      <p:ext uri="{BB962C8B-B14F-4D97-AF65-F5344CB8AC3E}">
        <p14:creationId xmlns:p14="http://schemas.microsoft.com/office/powerpoint/2010/main" val="206360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685800" y="304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GB" altLang="en-US" sz="4000" dirty="0">
                <a:effectLst>
                  <a:outerShdw blurRad="38100" dist="38100" dir="2700000" algn="tl">
                    <a:srgbClr val="000000">
                      <a:alpha val="43137"/>
                    </a:srgbClr>
                  </a:outerShdw>
                </a:effectLst>
                <a:latin typeface="+mj-lt"/>
              </a:rPr>
              <a:t>DOUNTIL Loop</a:t>
            </a:r>
            <a:endParaRPr lang="en-GB" altLang="en-US" sz="4400" dirty="0">
              <a:effectLst>
                <a:outerShdw blurRad="38100" dist="38100" dir="2700000" algn="tl">
                  <a:srgbClr val="000000">
                    <a:alpha val="43137"/>
                  </a:srgbClr>
                </a:outerShdw>
              </a:effectLst>
              <a:latin typeface="+mj-lt"/>
            </a:endParaRPr>
          </a:p>
        </p:txBody>
      </p:sp>
      <p:sp>
        <p:nvSpPr>
          <p:cNvPr id="17411" name="Text Box 5"/>
          <p:cNvSpPr txBox="1">
            <a:spLocks noChangeArrowheads="1"/>
          </p:cNvSpPr>
          <p:nvPr/>
        </p:nvSpPr>
        <p:spPr bwMode="auto">
          <a:xfrm>
            <a:off x="685800" y="1447800"/>
            <a:ext cx="8001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000" dirty="0"/>
              <a:t>           SNDRCVF                                                 </a:t>
            </a:r>
          </a:p>
          <a:p>
            <a:pPr eaLnBrk="1" hangingPunct="1"/>
            <a:r>
              <a:rPr lang="en-GB" altLang="en-US" sz="2000" dirty="0"/>
              <a:t>           </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DO</a:t>
            </a:r>
            <a:r>
              <a:rPr lang="en-GB" altLang="en-US" sz="2000" dirty="0">
                <a:solidFill>
                  <a:srgbClr val="9900CC"/>
                </a:solidFill>
                <a:effectLst>
                  <a:outerShdw blurRad="38100" dist="38100" dir="2700000" algn="tl">
                    <a:srgbClr val="000000">
                      <a:alpha val="43137"/>
                    </a:srgbClr>
                  </a:outerShdw>
                </a:effectLst>
              </a:rPr>
              <a:t>UNTIL</a:t>
            </a:r>
            <a:r>
              <a:rPr lang="en-GB" altLang="en-US" sz="2000" dirty="0"/>
              <a:t>(&amp;IN03)        /* the contents of loop is */                                              </a:t>
            </a:r>
          </a:p>
          <a:p>
            <a:pPr eaLnBrk="1" hangingPunct="1"/>
            <a:r>
              <a:rPr lang="en-GB" altLang="en-US" sz="2000" dirty="0"/>
              <a:t>	  IF (&amp;IN05) +            /* always processed once */</a:t>
            </a:r>
          </a:p>
          <a:p>
            <a:pPr eaLnBrk="1" hangingPunct="1"/>
            <a:r>
              <a:rPr lang="en-GB" altLang="en-US" sz="2000" dirty="0"/>
              <a:t>	    DO                                               </a:t>
            </a:r>
          </a:p>
          <a:p>
            <a:pPr eaLnBrk="1" hangingPunct="1"/>
            <a:r>
              <a:rPr lang="en-GB" altLang="en-US" sz="2000" dirty="0"/>
              <a:t>                     CHGVAR   VAR(&amp;MARK1)   VALUE(0)     </a:t>
            </a:r>
          </a:p>
          <a:p>
            <a:pPr eaLnBrk="1" hangingPunct="1"/>
            <a:r>
              <a:rPr lang="en-GB" altLang="en-US" sz="2000" dirty="0"/>
              <a:t>	        CHGVAR  VAR(&amp;MARK2)    VALUE(0)                                                                 </a:t>
            </a:r>
          </a:p>
          <a:p>
            <a:pPr eaLnBrk="1" hangingPunct="1"/>
            <a:r>
              <a:rPr lang="en-GB" altLang="en-US" sz="2000" dirty="0"/>
              <a:t>	    ENDDO</a:t>
            </a:r>
          </a:p>
          <a:p>
            <a:pPr eaLnBrk="1" hangingPunct="1"/>
            <a:r>
              <a:rPr lang="en-GB" altLang="en-US" sz="2000" dirty="0"/>
              <a:t>              SNDRCVF</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END</a:t>
            </a:r>
            <a:r>
              <a:rPr lang="en-GB" altLang="en-US" sz="2000" b="1" dirty="0">
                <a:solidFill>
                  <a:srgbClr val="0000CC"/>
                </a:solidFill>
                <a:effectLst>
                  <a:outerShdw blurRad="38100" dist="38100" dir="2700000" algn="tl">
                    <a:srgbClr val="000000">
                      <a:alpha val="43137"/>
                    </a:srgbClr>
                  </a:outerShdw>
                </a:effectLst>
              </a:rPr>
              <a:t>DO</a:t>
            </a:r>
          </a:p>
          <a:p>
            <a:pPr eaLnBrk="1" hangingPunct="1"/>
            <a:r>
              <a:rPr lang="en-GB" altLang="en-US" sz="2000" dirty="0"/>
              <a:t>      </a:t>
            </a:r>
          </a:p>
          <a:p>
            <a:pPr eaLnBrk="1" hangingPunct="1"/>
            <a:r>
              <a:rPr lang="en-GB" altLang="en-US" sz="2000" dirty="0"/>
              <a:t>          WRKOBJPDM</a:t>
            </a:r>
          </a:p>
          <a:p>
            <a:pPr eaLnBrk="1" hangingPunct="1"/>
            <a:r>
              <a:rPr lang="en-GB" altLang="en-US" sz="2000" dirty="0"/>
              <a:t>        </a:t>
            </a:r>
          </a:p>
          <a:p>
            <a:pPr eaLnBrk="1" hangingPunct="1"/>
            <a:r>
              <a:rPr lang="en-GB" altLang="en-US" sz="2000" dirty="0"/>
              <a:t>This bit of code sends the display file to the screen and reads it back.  If F3 is pressed, the loop exits and WRKOBJPDM is done.  If not, It then checks to see if the user has pressed F5. If so, it initializes the 2 fields MARK1 and MARK2 and redisplays the screen. 	                                                                 </a:t>
            </a:r>
            <a:endParaRPr lang="en-GB" altLang="en-US" dirty="0"/>
          </a:p>
        </p:txBody>
      </p:sp>
    </p:spTree>
    <p:extLst>
      <p:ext uri="{BB962C8B-B14F-4D97-AF65-F5344CB8AC3E}">
        <p14:creationId xmlns:p14="http://schemas.microsoft.com/office/powerpoint/2010/main" val="330577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Select Group</a:t>
            </a:r>
          </a:p>
        </p:txBody>
      </p:sp>
      <p:sp>
        <p:nvSpPr>
          <p:cNvPr id="19459" name="Rectangle 3"/>
          <p:cNvSpPr>
            <a:spLocks noGrp="1" noChangeArrowheads="1"/>
          </p:cNvSpPr>
          <p:nvPr>
            <p:ph type="body" idx="1"/>
          </p:nvPr>
        </p:nvSpPr>
        <p:spPr/>
        <p:txBody>
          <a:bodyPr/>
          <a:lstStyle/>
          <a:p>
            <a:pPr eaLnBrk="1" hangingPunct="1">
              <a:lnSpc>
                <a:spcPct val="80000"/>
              </a:lnSpc>
              <a:buFontTx/>
              <a:buNone/>
            </a:pPr>
            <a:r>
              <a:rPr lang="en-US" altLang="en-US" sz="2800" dirty="0">
                <a:solidFill>
                  <a:srgbClr val="0000CC"/>
                </a:solidFill>
                <a:effectLst>
                  <a:outerShdw blurRad="38100" dist="38100" dir="2700000" algn="tl">
                    <a:srgbClr val="000000">
                      <a:alpha val="43137"/>
                    </a:srgbClr>
                  </a:outerShdw>
                </a:effectLst>
              </a:rPr>
              <a:t>SELECT</a:t>
            </a:r>
          </a:p>
          <a:p>
            <a:pPr eaLnBrk="1" hangingPunct="1">
              <a:lnSpc>
                <a:spcPct val="80000"/>
              </a:lnSpc>
              <a:buFontTx/>
              <a:buNone/>
            </a:pPr>
            <a:r>
              <a:rPr lang="en-US" altLang="en-US" sz="2800" dirty="0"/>
              <a:t>	</a:t>
            </a:r>
            <a:r>
              <a:rPr lang="en-US" altLang="en-US" sz="2800" dirty="0">
                <a:solidFill>
                  <a:srgbClr val="0000CC"/>
                </a:solidFill>
              </a:rPr>
              <a:t>WHEN</a:t>
            </a:r>
            <a:r>
              <a:rPr lang="en-US" altLang="en-US" sz="2800" dirty="0"/>
              <a:t> COND(&amp;TYPE *EQ *CMD) </a:t>
            </a:r>
            <a:r>
              <a:rPr lang="en-US" altLang="en-US" sz="2800" dirty="0">
                <a:solidFill>
                  <a:srgbClr val="0000CC"/>
                </a:solidFill>
              </a:rPr>
              <a:t>THEN</a:t>
            </a:r>
            <a:r>
              <a:rPr lang="en-US" altLang="en-US" sz="2800" dirty="0"/>
              <a:t>(</a:t>
            </a:r>
            <a:r>
              <a:rPr lang="en-US" altLang="en-US" sz="2800" dirty="0">
                <a:solidFill>
                  <a:srgbClr val="9900CC"/>
                </a:solidFill>
                <a:effectLst>
                  <a:outerShdw blurRad="38100" dist="38100" dir="2700000" algn="tl">
                    <a:srgbClr val="000000">
                      <a:alpha val="43137"/>
                    </a:srgbClr>
                  </a:outerShdw>
                </a:effectLst>
              </a:rPr>
              <a:t>DO</a:t>
            </a:r>
            <a:r>
              <a:rPr lang="en-US" altLang="en-US" sz="2800" dirty="0"/>
              <a:t>)</a:t>
            </a:r>
          </a:p>
          <a:p>
            <a:pPr eaLnBrk="1" hangingPunct="1">
              <a:lnSpc>
                <a:spcPct val="80000"/>
              </a:lnSpc>
              <a:buFontTx/>
              <a:buNone/>
            </a:pPr>
            <a:r>
              <a:rPr lang="en-US" altLang="en-US" sz="2800" dirty="0"/>
              <a:t>		(group of CL commands)</a:t>
            </a:r>
          </a:p>
          <a:p>
            <a:pPr eaLnBrk="1" hangingPunct="1">
              <a:lnSpc>
                <a:spcPct val="80000"/>
              </a:lnSpc>
              <a:buFontTx/>
              <a:buNone/>
            </a:pPr>
            <a:r>
              <a:rPr lang="en-US" altLang="en-US" sz="2800" dirty="0"/>
              <a:t>	</a:t>
            </a:r>
            <a:r>
              <a:rPr lang="en-US" altLang="en-US" sz="2800" dirty="0">
                <a:effectLst>
                  <a:outerShdw blurRad="38100" dist="38100" dir="2700000" algn="tl">
                    <a:srgbClr val="000000">
                      <a:alpha val="43137"/>
                    </a:srgbClr>
                  </a:outerShdw>
                </a:effectLst>
              </a:rPr>
              <a:t>END</a:t>
            </a:r>
            <a:r>
              <a:rPr lang="en-US" altLang="en-US" sz="2800" dirty="0">
                <a:solidFill>
                  <a:srgbClr val="9900CC"/>
                </a:solidFill>
                <a:effectLst>
                  <a:outerShdw blurRad="38100" dist="38100" dir="2700000" algn="tl">
                    <a:srgbClr val="000000">
                      <a:alpha val="43137"/>
                    </a:srgbClr>
                  </a:outerShdw>
                </a:effectLst>
              </a:rPr>
              <a:t>DO</a:t>
            </a:r>
          </a:p>
          <a:p>
            <a:pPr eaLnBrk="1" hangingPunct="1">
              <a:lnSpc>
                <a:spcPct val="80000"/>
              </a:lnSpc>
              <a:buFontTx/>
              <a:buNone/>
            </a:pPr>
            <a:r>
              <a:rPr lang="en-US" altLang="en-US" sz="2800" dirty="0"/>
              <a:t>	</a:t>
            </a:r>
            <a:r>
              <a:rPr lang="en-US" altLang="en-US" sz="2800" dirty="0">
                <a:solidFill>
                  <a:srgbClr val="0000CC"/>
                </a:solidFill>
              </a:rPr>
              <a:t>WHEN</a:t>
            </a:r>
            <a:r>
              <a:rPr lang="en-US" altLang="en-US" sz="2800" dirty="0"/>
              <a:t> COND(&amp;TYPE = *PGM) </a:t>
            </a:r>
            <a:r>
              <a:rPr lang="en-US" altLang="en-US" sz="2800" dirty="0">
                <a:solidFill>
                  <a:srgbClr val="0000CC"/>
                </a:solidFill>
              </a:rPr>
              <a:t>THEN</a:t>
            </a:r>
            <a:r>
              <a:rPr lang="en-US" altLang="en-US" sz="2800" dirty="0"/>
              <a:t>(</a:t>
            </a:r>
            <a:r>
              <a:rPr lang="en-US" altLang="en-US" sz="2800" dirty="0">
                <a:solidFill>
                  <a:srgbClr val="9900CC"/>
                </a:solidFill>
                <a:effectLst>
                  <a:outerShdw blurRad="38100" dist="38100" dir="2700000" algn="tl">
                    <a:srgbClr val="000000">
                      <a:alpha val="43137"/>
                    </a:srgbClr>
                  </a:outerShdw>
                </a:effectLst>
              </a:rPr>
              <a:t>DO</a:t>
            </a:r>
            <a:r>
              <a:rPr lang="en-US" altLang="en-US" sz="2800" dirty="0"/>
              <a:t>)</a:t>
            </a:r>
          </a:p>
          <a:p>
            <a:pPr eaLnBrk="1" hangingPunct="1">
              <a:lnSpc>
                <a:spcPct val="80000"/>
              </a:lnSpc>
              <a:buFontTx/>
              <a:buNone/>
            </a:pPr>
            <a:r>
              <a:rPr lang="en-US" altLang="en-US" sz="2800" dirty="0"/>
              <a:t>		(group of CL commands)</a:t>
            </a:r>
          </a:p>
          <a:p>
            <a:pPr eaLnBrk="1" hangingPunct="1">
              <a:lnSpc>
                <a:spcPct val="80000"/>
              </a:lnSpc>
              <a:buFontTx/>
              <a:buNone/>
            </a:pPr>
            <a:r>
              <a:rPr lang="en-US" altLang="en-US" sz="2800" dirty="0"/>
              <a:t>	</a:t>
            </a:r>
            <a:r>
              <a:rPr lang="en-US" altLang="en-US" sz="2800" dirty="0">
                <a:effectLst>
                  <a:outerShdw blurRad="38100" dist="38100" dir="2700000" algn="tl">
                    <a:srgbClr val="000000">
                      <a:alpha val="43137"/>
                    </a:srgbClr>
                  </a:outerShdw>
                </a:effectLst>
              </a:rPr>
              <a:t>END</a:t>
            </a:r>
            <a:r>
              <a:rPr lang="en-US" altLang="en-US" sz="2800" dirty="0">
                <a:solidFill>
                  <a:srgbClr val="9900CC"/>
                </a:solidFill>
                <a:effectLst>
                  <a:outerShdw blurRad="38100" dist="38100" dir="2700000" algn="tl">
                    <a:srgbClr val="000000">
                      <a:alpha val="43137"/>
                    </a:srgbClr>
                  </a:outerShdw>
                </a:effectLst>
              </a:rPr>
              <a:t>DO</a:t>
            </a:r>
          </a:p>
          <a:p>
            <a:pPr eaLnBrk="1" hangingPunct="1">
              <a:lnSpc>
                <a:spcPct val="80000"/>
              </a:lnSpc>
              <a:buFontTx/>
              <a:buNone/>
            </a:pPr>
            <a:r>
              <a:rPr lang="en-US" altLang="en-US" sz="2800" dirty="0"/>
              <a:t>	</a:t>
            </a:r>
            <a:r>
              <a:rPr lang="en-US" altLang="en-US" sz="2800" dirty="0">
                <a:solidFill>
                  <a:srgbClr val="0000CC"/>
                </a:solidFill>
              </a:rPr>
              <a:t>OTHERWISE</a:t>
            </a:r>
            <a:r>
              <a:rPr lang="en-US" altLang="en-US" sz="2800" dirty="0"/>
              <a:t> CMD(CHGVAR &amp;BADTYPE ‘1’)</a:t>
            </a:r>
          </a:p>
          <a:p>
            <a:pPr eaLnBrk="1" hangingPunct="1">
              <a:lnSpc>
                <a:spcPct val="80000"/>
              </a:lnSpc>
              <a:buFontTx/>
              <a:buNone/>
            </a:pPr>
            <a:r>
              <a:rPr lang="en-US" altLang="en-US" sz="2800" dirty="0">
                <a:effectLst>
                  <a:outerShdw blurRad="38100" dist="38100" dir="2700000" algn="tl">
                    <a:srgbClr val="000000">
                      <a:alpha val="43137"/>
                    </a:srgbClr>
                  </a:outerShdw>
                </a:effectLst>
              </a:rPr>
              <a:t>END</a:t>
            </a:r>
            <a:r>
              <a:rPr lang="en-US" altLang="en-US" sz="2800" dirty="0">
                <a:solidFill>
                  <a:srgbClr val="0000CC"/>
                </a:solidFill>
                <a:effectLst>
                  <a:outerShdw blurRad="38100" dist="38100" dir="2700000" algn="tl">
                    <a:srgbClr val="000000">
                      <a:alpha val="43137"/>
                    </a:srgbClr>
                  </a:outerShdw>
                </a:effectLst>
              </a:rPr>
              <a:t>SELECT</a:t>
            </a:r>
          </a:p>
        </p:txBody>
      </p:sp>
    </p:spTree>
    <p:extLst>
      <p:ext uri="{BB962C8B-B14F-4D97-AF65-F5344CB8AC3E}">
        <p14:creationId xmlns:p14="http://schemas.microsoft.com/office/powerpoint/2010/main" val="32889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Lesson Objectives</a:t>
            </a:r>
          </a:p>
        </p:txBody>
      </p:sp>
      <p:sp>
        <p:nvSpPr>
          <p:cNvPr id="3" name="Content Placeholder 2"/>
          <p:cNvSpPr>
            <a:spLocks noGrp="1"/>
          </p:cNvSpPr>
          <p:nvPr>
            <p:ph idx="1"/>
          </p:nvPr>
        </p:nvSpPr>
        <p:spPr/>
        <p:txBody>
          <a:bodyPr>
            <a:normAutofit/>
          </a:bodyPr>
          <a:lstStyle/>
          <a:p>
            <a:pPr marL="0" indent="0" eaLnBrk="1" hangingPunct="1">
              <a:buNone/>
            </a:pPr>
            <a:r>
              <a:rPr lang="en-US" altLang="en-US" sz="2800" dirty="0"/>
              <a:t>Upon completion of this lecture and lab 4 you'll be able to:</a:t>
            </a:r>
          </a:p>
          <a:p>
            <a:r>
              <a:rPr lang="en-CA" sz="2800" dirty="0"/>
              <a:t>Create simple interactive CL program with display file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426091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CL Subroutines</a:t>
            </a:r>
            <a:endParaRPr lang="en-CA" dirty="0"/>
          </a:p>
        </p:txBody>
      </p:sp>
      <p:sp>
        <p:nvSpPr>
          <p:cNvPr id="3" name="Content Placeholder 2"/>
          <p:cNvSpPr>
            <a:spLocks noGrp="1"/>
          </p:cNvSpPr>
          <p:nvPr>
            <p:ph idx="1"/>
          </p:nvPr>
        </p:nvSpPr>
        <p:spPr/>
        <p:txBody>
          <a:bodyPr>
            <a:normAutofit/>
          </a:bodyPr>
          <a:lstStyle/>
          <a:p>
            <a:r>
              <a:rPr lang="en-US" altLang="en-US" dirty="0"/>
              <a:t>Execute a subroutine</a:t>
            </a:r>
          </a:p>
          <a:p>
            <a:pPr lvl="2"/>
            <a:r>
              <a:rPr lang="en-US" altLang="en-US" dirty="0"/>
              <a:t>e.g.  </a:t>
            </a:r>
            <a:r>
              <a:rPr lang="en-US" altLang="en-US" dirty="0">
                <a:solidFill>
                  <a:srgbClr val="0000CC"/>
                </a:solidFill>
                <a:effectLst>
                  <a:outerShdw blurRad="38100" dist="38100" dir="2700000" algn="tl">
                    <a:srgbClr val="000000">
                      <a:alpha val="43137"/>
                    </a:srgbClr>
                  </a:outerShdw>
                </a:effectLst>
              </a:rPr>
              <a:t>CALL</a:t>
            </a:r>
            <a:r>
              <a:rPr lang="en-US" altLang="en-US" dirty="0">
                <a:solidFill>
                  <a:srgbClr val="9900CC"/>
                </a:solidFill>
                <a:effectLst>
                  <a:outerShdw blurRad="38100" dist="38100" dir="2700000" algn="tl">
                    <a:srgbClr val="000000">
                      <a:alpha val="43137"/>
                    </a:srgbClr>
                  </a:outerShdw>
                </a:effectLst>
              </a:rPr>
              <a:t>SUBR</a:t>
            </a:r>
            <a:r>
              <a:rPr lang="en-US" altLang="en-US" dirty="0"/>
              <a:t>  INIT</a:t>
            </a:r>
          </a:p>
          <a:p>
            <a:r>
              <a:rPr lang="en-US" altLang="en-US" dirty="0"/>
              <a:t>Define a subroutine</a:t>
            </a:r>
          </a:p>
          <a:p>
            <a:pPr lvl="1">
              <a:buFontTx/>
              <a:buNone/>
            </a:pPr>
            <a:r>
              <a:rPr lang="en-US" altLang="en-US" dirty="0"/>
              <a:t>e.g. </a:t>
            </a:r>
          </a:p>
          <a:p>
            <a:pPr lvl="2">
              <a:buFontTx/>
              <a:buNone/>
            </a:pPr>
            <a:r>
              <a:rPr lang="en-US" altLang="en-US" dirty="0">
                <a:solidFill>
                  <a:srgbClr val="0000CC"/>
                </a:solidFill>
                <a:effectLst>
                  <a:outerShdw blurRad="38100" dist="38100" dir="2700000" algn="tl">
                    <a:srgbClr val="000000">
                      <a:alpha val="43137"/>
                    </a:srgbClr>
                  </a:outerShdw>
                </a:effectLst>
              </a:rPr>
              <a:t>SUB</a:t>
            </a:r>
            <a:r>
              <a:rPr lang="en-US" altLang="en-US" dirty="0">
                <a:solidFill>
                  <a:srgbClr val="9900CC"/>
                </a:solidFill>
                <a:effectLst>
                  <a:outerShdw blurRad="38100" dist="38100" dir="2700000" algn="tl">
                    <a:srgbClr val="000000">
                      <a:alpha val="43137"/>
                    </a:srgbClr>
                  </a:outerShdw>
                </a:effectLst>
              </a:rPr>
              <a:t>R</a:t>
            </a:r>
            <a:r>
              <a:rPr lang="en-US" altLang="en-US" dirty="0"/>
              <a:t>  INIT;</a:t>
            </a:r>
          </a:p>
          <a:p>
            <a:pPr marL="0" indent="0">
              <a:buNone/>
            </a:pPr>
            <a:r>
              <a:rPr lang="en-US" altLang="en-US" sz="2400" dirty="0"/>
              <a:t>                     </a:t>
            </a:r>
            <a:r>
              <a:rPr lang="en-CA" sz="2400" dirty="0"/>
              <a:t>CHGVAR     &amp;in30 '0'</a:t>
            </a:r>
          </a:p>
          <a:p>
            <a:pPr marL="0" indent="0">
              <a:buNone/>
            </a:pPr>
            <a:r>
              <a:rPr lang="en-CA" sz="2400" dirty="0"/>
              <a:t>                     CHGVAR     &amp;</a:t>
            </a:r>
            <a:r>
              <a:rPr lang="en-CA" sz="2400" dirty="0" err="1"/>
              <a:t>MsgS</a:t>
            </a:r>
            <a:r>
              <a:rPr lang="en-CA" sz="2400" dirty="0"/>
              <a:t> ' '</a:t>
            </a:r>
            <a:endParaRPr lang="en-US" altLang="en-US" sz="2400" dirty="0"/>
          </a:p>
          <a:p>
            <a:pPr lvl="2">
              <a:buFontTx/>
              <a:buNone/>
            </a:pPr>
            <a:r>
              <a:rPr lang="en-US" altLang="en-US" dirty="0">
                <a:solidFill>
                  <a:srgbClr val="0000CC"/>
                </a:solidFill>
                <a:effectLst>
                  <a:outerShdw blurRad="38100" dist="38100" dir="2700000" algn="tl">
                    <a:srgbClr val="000000">
                      <a:alpha val="43137"/>
                    </a:srgbClr>
                  </a:outerShdw>
                </a:effectLst>
              </a:rPr>
              <a:t>END</a:t>
            </a:r>
            <a:r>
              <a:rPr lang="en-US" altLang="en-US" dirty="0">
                <a:solidFill>
                  <a:srgbClr val="9900CC"/>
                </a:solidFill>
                <a:effectLst>
                  <a:outerShdw blurRad="38100" dist="38100" dir="2700000" algn="tl">
                    <a:srgbClr val="000000">
                      <a:alpha val="43137"/>
                    </a:srgbClr>
                  </a:outerShdw>
                </a:effectLst>
              </a:rPr>
              <a:t>SUBR</a:t>
            </a:r>
            <a:r>
              <a:rPr lang="en-US" altLang="en-US" dirty="0"/>
              <a:t>;</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95357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Indicators</a:t>
            </a:r>
          </a:p>
        </p:txBody>
      </p:sp>
      <p:sp>
        <p:nvSpPr>
          <p:cNvPr id="23555" name="Rectangle 3"/>
          <p:cNvSpPr>
            <a:spLocks noGrp="1" noChangeArrowheads="1"/>
          </p:cNvSpPr>
          <p:nvPr>
            <p:ph type="body" idx="1"/>
          </p:nvPr>
        </p:nvSpPr>
        <p:spPr/>
        <p:txBody>
          <a:bodyPr/>
          <a:lstStyle/>
          <a:p>
            <a:pPr eaLnBrk="1" hangingPunct="1"/>
            <a:r>
              <a:rPr lang="en-GB" altLang="en-US" dirty="0">
                <a:latin typeface="Arial Narrow" pitchFamily="34" charset="0"/>
              </a:rPr>
              <a:t>Indicators are on/off switches used by programs. 2 possible values: ‘</a:t>
            </a:r>
            <a:r>
              <a:rPr lang="en-GB" altLang="en-US" dirty="0">
                <a:solidFill>
                  <a:srgbClr val="0000CC"/>
                </a:solidFill>
                <a:latin typeface="Arial Narrow" pitchFamily="34" charset="0"/>
              </a:rPr>
              <a:t>1’</a:t>
            </a:r>
            <a:r>
              <a:rPr lang="en-GB" altLang="en-US" dirty="0">
                <a:latin typeface="Arial Narrow" pitchFamily="34" charset="0"/>
              </a:rPr>
              <a:t> or ‘</a:t>
            </a:r>
            <a:r>
              <a:rPr lang="en-GB" altLang="en-US" dirty="0">
                <a:solidFill>
                  <a:srgbClr val="0000CC"/>
                </a:solidFill>
                <a:latin typeface="Arial Narrow" pitchFamily="34" charset="0"/>
              </a:rPr>
              <a:t>0’</a:t>
            </a:r>
          </a:p>
          <a:p>
            <a:pPr lvl="1" eaLnBrk="1" hangingPunct="1"/>
            <a:r>
              <a:rPr lang="en-GB" altLang="en-US" b="1" dirty="0">
                <a:latin typeface="Arial Narrow" pitchFamily="34" charset="0"/>
              </a:rPr>
              <a:t>Response indicators</a:t>
            </a:r>
            <a:r>
              <a:rPr lang="en-GB" altLang="en-US" dirty="0">
                <a:latin typeface="Arial Narrow" pitchFamily="34" charset="0"/>
              </a:rPr>
              <a:t>: set by functions keys, used by programs to determine the appropriate USR response </a:t>
            </a:r>
          </a:p>
          <a:p>
            <a:pPr lvl="2"/>
            <a:r>
              <a:rPr lang="en-GB" altLang="en-US" dirty="0">
                <a:latin typeface="Arial Narrow" pitchFamily="34" charset="0"/>
              </a:rPr>
              <a:t>e.g. exit when F3 is pressed</a:t>
            </a:r>
          </a:p>
          <a:p>
            <a:pPr lvl="1" eaLnBrk="1" hangingPunct="1"/>
            <a:r>
              <a:rPr lang="en-GB" altLang="en-US" b="1" dirty="0">
                <a:latin typeface="Arial Narrow" pitchFamily="34" charset="0"/>
              </a:rPr>
              <a:t>Option indicators</a:t>
            </a:r>
            <a:r>
              <a:rPr lang="en-GB" altLang="en-US" dirty="0">
                <a:latin typeface="Arial Narrow" pitchFamily="34" charset="0"/>
              </a:rPr>
              <a:t>: set by programs, used to control when/how info is displayed </a:t>
            </a:r>
          </a:p>
          <a:p>
            <a:pPr lvl="2"/>
            <a:r>
              <a:rPr lang="en-GB" altLang="en-US" dirty="0">
                <a:latin typeface="Arial Narrow" pitchFamily="34" charset="0"/>
              </a:rPr>
              <a:t>e.g. an indicator is set to </a:t>
            </a:r>
            <a:r>
              <a:rPr lang="en-GB" altLang="en-US" i="1" dirty="0">
                <a:latin typeface="Arial Narrow" pitchFamily="34" charset="0"/>
              </a:rPr>
              <a:t>on</a:t>
            </a:r>
            <a:r>
              <a:rPr lang="en-GB" altLang="en-US" dirty="0">
                <a:latin typeface="Arial Narrow" pitchFamily="34" charset="0"/>
              </a:rPr>
              <a:t> when an error is detected causing an data field to be displayed in red.</a:t>
            </a:r>
          </a:p>
        </p:txBody>
      </p:sp>
    </p:spTree>
    <p:extLst>
      <p:ext uri="{BB962C8B-B14F-4D97-AF65-F5344CB8AC3E}">
        <p14:creationId xmlns:p14="http://schemas.microsoft.com/office/powerpoint/2010/main" val="235098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a:effectLst>
                  <a:outerShdw blurRad="38100" dist="38100" dir="2700000" algn="tl">
                    <a:srgbClr val="000000">
                      <a:alpha val="43137"/>
                    </a:srgbClr>
                  </a:outerShdw>
                </a:effectLst>
              </a:rPr>
              <a:t>Program Flow using Screens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and Indicators</a:t>
            </a:r>
          </a:p>
        </p:txBody>
      </p:sp>
      <p:sp>
        <p:nvSpPr>
          <p:cNvPr id="24579" name="Text Box 3"/>
          <p:cNvSpPr txBox="1">
            <a:spLocks noChangeArrowheads="1"/>
          </p:cNvSpPr>
          <p:nvPr/>
        </p:nvSpPr>
        <p:spPr bwMode="auto">
          <a:xfrm>
            <a:off x="2878138" y="2124075"/>
            <a:ext cx="3048000"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GB" altLang="en-US" sz="2400" dirty="0">
                <a:latin typeface="Arial Narrow" pitchFamily="34" charset="0"/>
              </a:rPr>
              <a:t>SNDRCVF</a:t>
            </a:r>
          </a:p>
        </p:txBody>
      </p:sp>
      <p:sp>
        <p:nvSpPr>
          <p:cNvPr id="24580" name="Text Box 4"/>
          <p:cNvSpPr txBox="1">
            <a:spLocks noChangeArrowheads="1"/>
          </p:cNvSpPr>
          <p:nvPr/>
        </p:nvSpPr>
        <p:spPr bwMode="auto">
          <a:xfrm>
            <a:off x="2819400" y="2914650"/>
            <a:ext cx="320040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altLang="en-US" sz="2400" dirty="0">
                <a:latin typeface="Arial Narrow" pitchFamily="34" charset="0"/>
              </a:rPr>
              <a:t>Check response indicators DOWHILE (&amp;IN03 *NE ‘1’)</a:t>
            </a:r>
          </a:p>
        </p:txBody>
      </p:sp>
      <p:sp>
        <p:nvSpPr>
          <p:cNvPr id="24581" name="Text Box 5"/>
          <p:cNvSpPr txBox="1">
            <a:spLocks noChangeArrowheads="1"/>
          </p:cNvSpPr>
          <p:nvPr/>
        </p:nvSpPr>
        <p:spPr bwMode="auto">
          <a:xfrm>
            <a:off x="2628900" y="4202847"/>
            <a:ext cx="358140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400" dirty="0">
                <a:latin typeface="Arial Narrow" pitchFamily="34" charset="0"/>
              </a:rPr>
              <a:t>Edit input, set option indictors</a:t>
            </a:r>
          </a:p>
          <a:p>
            <a:pPr eaLnBrk="1" hangingPunct="1"/>
            <a:r>
              <a:rPr lang="en-GB" altLang="en-US" sz="2400" dirty="0">
                <a:latin typeface="Arial Narrow" pitchFamily="34" charset="0"/>
              </a:rPr>
              <a:t>If (&amp;name = ‘ ‘) </a:t>
            </a:r>
            <a:r>
              <a:rPr lang="en-GB" altLang="en-US" sz="2400" dirty="0" err="1">
                <a:latin typeface="Arial Narrow" pitchFamily="34" charset="0"/>
              </a:rPr>
              <a:t>chgvar</a:t>
            </a:r>
            <a:r>
              <a:rPr lang="en-GB" altLang="en-US" sz="2400" dirty="0">
                <a:latin typeface="Arial Narrow" pitchFamily="34" charset="0"/>
              </a:rPr>
              <a:t> IN30 ‘1’</a:t>
            </a:r>
          </a:p>
          <a:p>
            <a:pPr eaLnBrk="1" hangingPunct="1"/>
            <a:r>
              <a:rPr lang="en-GB" altLang="en-US" sz="2400" dirty="0">
                <a:latin typeface="Arial Narrow" pitchFamily="34" charset="0"/>
              </a:rPr>
              <a:t>SNDRCVF</a:t>
            </a:r>
          </a:p>
        </p:txBody>
      </p:sp>
      <p:sp>
        <p:nvSpPr>
          <p:cNvPr id="24582" name="Line 6"/>
          <p:cNvSpPr>
            <a:spLocks noChangeShapeType="1"/>
          </p:cNvSpPr>
          <p:nvPr/>
        </p:nvSpPr>
        <p:spPr bwMode="auto">
          <a:xfrm>
            <a:off x="4419600" y="2590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3" name="Line 7"/>
          <p:cNvSpPr>
            <a:spLocks noChangeShapeType="1"/>
          </p:cNvSpPr>
          <p:nvPr/>
        </p:nvSpPr>
        <p:spPr bwMode="auto">
          <a:xfrm>
            <a:off x="4419600" y="3745647"/>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4" name="Line 8"/>
          <p:cNvSpPr>
            <a:spLocks noChangeShapeType="1"/>
          </p:cNvSpPr>
          <p:nvPr/>
        </p:nvSpPr>
        <p:spPr bwMode="auto">
          <a:xfrm>
            <a:off x="4419600" y="534825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5" name="Line 9"/>
          <p:cNvSpPr>
            <a:spLocks noChangeShapeType="1"/>
          </p:cNvSpPr>
          <p:nvPr/>
        </p:nvSpPr>
        <p:spPr bwMode="auto">
          <a:xfrm flipH="1">
            <a:off x="1828800" y="5860107"/>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6" name="Line 10"/>
          <p:cNvSpPr>
            <a:spLocks noChangeShapeType="1"/>
          </p:cNvSpPr>
          <p:nvPr/>
        </p:nvSpPr>
        <p:spPr bwMode="auto">
          <a:xfrm flipV="1">
            <a:off x="1828800" y="2354907"/>
            <a:ext cx="0" cy="3505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7" name="Line 11"/>
          <p:cNvSpPr>
            <a:spLocks noChangeShapeType="1"/>
          </p:cNvSpPr>
          <p:nvPr/>
        </p:nvSpPr>
        <p:spPr bwMode="auto">
          <a:xfrm>
            <a:off x="1828800" y="2362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8" name="Line 12"/>
          <p:cNvSpPr>
            <a:spLocks noChangeShapeType="1"/>
          </p:cNvSpPr>
          <p:nvPr/>
        </p:nvSpPr>
        <p:spPr bwMode="auto">
          <a:xfrm>
            <a:off x="6019800" y="3429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4589" name="Rectangle 13"/>
          <p:cNvSpPr>
            <a:spLocks noChangeArrowheads="1"/>
          </p:cNvSpPr>
          <p:nvPr/>
        </p:nvSpPr>
        <p:spPr bwMode="auto">
          <a:xfrm>
            <a:off x="6629400" y="2974032"/>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
        <p:nvSpPr>
          <p:cNvPr id="24590" name="Text Box 15"/>
          <p:cNvSpPr txBox="1">
            <a:spLocks noChangeArrowheads="1"/>
          </p:cNvSpPr>
          <p:nvPr/>
        </p:nvSpPr>
        <p:spPr bwMode="auto">
          <a:xfrm>
            <a:off x="7010400" y="3200400"/>
            <a:ext cx="6415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400" dirty="0">
                <a:latin typeface="Calibri" pitchFamily="34" charset="0"/>
              </a:rPr>
              <a:t>Exit</a:t>
            </a:r>
          </a:p>
        </p:txBody>
      </p:sp>
    </p:spTree>
    <p:extLst>
      <p:ext uri="{BB962C8B-B14F-4D97-AF65-F5344CB8AC3E}">
        <p14:creationId xmlns:p14="http://schemas.microsoft.com/office/powerpoint/2010/main" val="228904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eaLnBrk="1" hangingPunct="1"/>
            <a:r>
              <a:rPr lang="en-GB" altLang="en-US" sz="4000" dirty="0">
                <a:effectLst>
                  <a:outerShdw blurRad="38100" dist="38100" dir="2700000" algn="tl">
                    <a:srgbClr val="000000">
                      <a:alpha val="43137"/>
                    </a:srgbClr>
                  </a:outerShdw>
                </a:effectLst>
              </a:rPr>
              <a:t>Examples of Response Indicator Use</a:t>
            </a:r>
            <a:endParaRPr lang="en-GB" altLang="en-US" sz="4800" dirty="0">
              <a:effectLst>
                <a:outerShdw blurRad="38100" dist="38100" dir="2700000" algn="tl">
                  <a:srgbClr val="000000">
                    <a:alpha val="43137"/>
                  </a:srgbClr>
                </a:outerShdw>
              </a:effectLst>
            </a:endParaRPr>
          </a:p>
        </p:txBody>
      </p:sp>
      <p:sp>
        <p:nvSpPr>
          <p:cNvPr id="25603" name="Rectangle 3"/>
          <p:cNvSpPr>
            <a:spLocks noGrp="1" noChangeArrowheads="1"/>
          </p:cNvSpPr>
          <p:nvPr>
            <p:ph type="body" idx="1"/>
          </p:nvPr>
        </p:nvSpPr>
        <p:spPr>
          <a:xfrm>
            <a:off x="838200" y="1600200"/>
            <a:ext cx="7543800" cy="4525963"/>
          </a:xfrm>
        </p:spPr>
        <p:txBody>
          <a:bodyPr>
            <a:noAutofit/>
          </a:bodyPr>
          <a:lstStyle/>
          <a:p>
            <a:pPr eaLnBrk="1" hangingPunct="1">
              <a:buFontTx/>
              <a:buNone/>
            </a:pPr>
            <a:r>
              <a:rPr lang="en-GB" altLang="en-US" sz="2400" dirty="0">
                <a:latin typeface="+mj-lt"/>
              </a:rPr>
              <a:t>If  (&amp;in03  *</a:t>
            </a:r>
            <a:r>
              <a:rPr lang="en-GB" altLang="en-US" sz="2400" dirty="0" err="1">
                <a:latin typeface="+mj-lt"/>
              </a:rPr>
              <a:t>eq</a:t>
            </a:r>
            <a:r>
              <a:rPr lang="en-GB" altLang="en-US" sz="2400" dirty="0">
                <a:latin typeface="+mj-lt"/>
              </a:rPr>
              <a:t> ‘1’) +</a:t>
            </a:r>
          </a:p>
          <a:p>
            <a:pPr eaLnBrk="1" hangingPunct="1">
              <a:buFontTx/>
              <a:buNone/>
            </a:pPr>
            <a:r>
              <a:rPr lang="en-GB" altLang="en-US" sz="2400" dirty="0">
                <a:latin typeface="+mj-lt"/>
              </a:rPr>
              <a:t>	</a:t>
            </a:r>
            <a:r>
              <a:rPr lang="en-GB" altLang="en-US" sz="2400" dirty="0" err="1">
                <a:latin typeface="+mj-lt"/>
              </a:rPr>
              <a:t>goto</a:t>
            </a:r>
            <a:r>
              <a:rPr lang="en-GB" altLang="en-US" sz="2400" dirty="0">
                <a:latin typeface="+mj-lt"/>
              </a:rPr>
              <a:t>  </a:t>
            </a:r>
            <a:r>
              <a:rPr lang="en-GB" altLang="en-US" sz="2400" dirty="0" err="1">
                <a:latin typeface="+mj-lt"/>
              </a:rPr>
              <a:t>cmdlbl</a:t>
            </a:r>
            <a:r>
              <a:rPr lang="en-GB" altLang="en-US" sz="2400" dirty="0">
                <a:latin typeface="+mj-lt"/>
              </a:rPr>
              <a:t>(exit)</a:t>
            </a:r>
          </a:p>
          <a:p>
            <a:pPr eaLnBrk="1" hangingPunct="1">
              <a:buFontTx/>
              <a:buNone/>
            </a:pPr>
            <a:endParaRPr lang="en-GB" altLang="en-US" sz="2400" dirty="0">
              <a:latin typeface="+mj-lt"/>
            </a:endParaRPr>
          </a:p>
          <a:p>
            <a:pPr eaLnBrk="1" hangingPunct="1">
              <a:buFontTx/>
              <a:buNone/>
            </a:pPr>
            <a:r>
              <a:rPr lang="en-GB" altLang="en-US" sz="2400" dirty="0">
                <a:latin typeface="+mj-lt"/>
              </a:rPr>
              <a:t>If (&amp;in05  * </a:t>
            </a:r>
            <a:r>
              <a:rPr lang="en-GB" altLang="en-US" sz="2400" dirty="0" err="1">
                <a:latin typeface="+mj-lt"/>
              </a:rPr>
              <a:t>eq</a:t>
            </a:r>
            <a:r>
              <a:rPr lang="en-GB" altLang="en-US" sz="2400" dirty="0">
                <a:latin typeface="+mj-lt"/>
              </a:rPr>
              <a:t> ‘1’)  +</a:t>
            </a:r>
          </a:p>
          <a:p>
            <a:pPr eaLnBrk="1" hangingPunct="1">
              <a:buFontTx/>
              <a:buNone/>
            </a:pPr>
            <a:r>
              <a:rPr lang="en-GB" altLang="en-US" sz="2400" dirty="0">
                <a:latin typeface="+mj-lt"/>
              </a:rPr>
              <a:t>   do</a:t>
            </a:r>
          </a:p>
          <a:p>
            <a:pPr eaLnBrk="1" hangingPunct="1">
              <a:buFontTx/>
              <a:buNone/>
            </a:pPr>
            <a:r>
              <a:rPr lang="en-GB" altLang="en-US" sz="2400" dirty="0">
                <a:latin typeface="+mj-lt"/>
              </a:rPr>
              <a:t>	   	</a:t>
            </a:r>
            <a:r>
              <a:rPr lang="en-GB" altLang="en-US" sz="2400" dirty="0" err="1">
                <a:latin typeface="+mj-lt"/>
              </a:rPr>
              <a:t>chgvar</a:t>
            </a:r>
            <a:r>
              <a:rPr lang="en-GB" altLang="en-US" sz="2400" dirty="0">
                <a:latin typeface="+mj-lt"/>
              </a:rPr>
              <a:t>  </a:t>
            </a:r>
            <a:r>
              <a:rPr lang="en-GB" altLang="en-US" sz="2400" dirty="0" err="1">
                <a:latin typeface="+mj-lt"/>
              </a:rPr>
              <a:t>var</a:t>
            </a:r>
            <a:r>
              <a:rPr lang="en-GB" altLang="en-US" sz="2400" dirty="0">
                <a:latin typeface="+mj-lt"/>
              </a:rPr>
              <a:t>(&amp;assign1)  value ( 0 )</a:t>
            </a:r>
          </a:p>
          <a:p>
            <a:pPr eaLnBrk="1" hangingPunct="1">
              <a:buFontTx/>
              <a:buNone/>
            </a:pPr>
            <a:r>
              <a:rPr lang="en-GB" altLang="en-US" sz="2400" dirty="0">
                <a:latin typeface="+mj-lt"/>
              </a:rPr>
              <a:t>		</a:t>
            </a:r>
            <a:r>
              <a:rPr lang="en-GB" altLang="en-US" sz="2400" dirty="0" err="1">
                <a:latin typeface="+mj-lt"/>
              </a:rPr>
              <a:t>chgvar</a:t>
            </a:r>
            <a:r>
              <a:rPr lang="en-GB" altLang="en-US" sz="2400" dirty="0">
                <a:latin typeface="+mj-lt"/>
              </a:rPr>
              <a:t>  </a:t>
            </a:r>
            <a:r>
              <a:rPr lang="en-GB" altLang="en-US" sz="2400" dirty="0" err="1">
                <a:latin typeface="+mj-lt"/>
              </a:rPr>
              <a:t>var</a:t>
            </a:r>
            <a:r>
              <a:rPr lang="en-GB" altLang="en-US" sz="2400" dirty="0">
                <a:latin typeface="+mj-lt"/>
              </a:rPr>
              <a:t>(&amp;assign2)  value ( 0 )</a:t>
            </a:r>
          </a:p>
          <a:p>
            <a:pPr eaLnBrk="1" hangingPunct="1">
              <a:buFontTx/>
              <a:buNone/>
            </a:pPr>
            <a:r>
              <a:rPr lang="en-GB" altLang="en-US" sz="2400" dirty="0">
                <a:latin typeface="+mj-lt"/>
              </a:rPr>
              <a:t>    		</a:t>
            </a:r>
            <a:r>
              <a:rPr lang="en-GB" altLang="en-US" sz="2400" dirty="0" err="1">
                <a:latin typeface="+mj-lt"/>
              </a:rPr>
              <a:t>goto</a:t>
            </a:r>
            <a:r>
              <a:rPr lang="en-GB" altLang="en-US" sz="2400" dirty="0">
                <a:latin typeface="+mj-lt"/>
              </a:rPr>
              <a:t>  </a:t>
            </a:r>
            <a:r>
              <a:rPr lang="en-GB" altLang="en-US" sz="2400" dirty="0" err="1">
                <a:latin typeface="+mj-lt"/>
              </a:rPr>
              <a:t>cmdlbl</a:t>
            </a:r>
            <a:r>
              <a:rPr lang="en-GB" altLang="en-US" sz="2400" dirty="0">
                <a:latin typeface="+mj-lt"/>
              </a:rPr>
              <a:t>(read)</a:t>
            </a:r>
          </a:p>
          <a:p>
            <a:pPr eaLnBrk="1" hangingPunct="1">
              <a:buFontTx/>
              <a:buNone/>
            </a:pPr>
            <a:r>
              <a:rPr lang="en-GB" altLang="en-US" sz="2400" dirty="0">
                <a:latin typeface="+mj-lt"/>
              </a:rPr>
              <a:t>   </a:t>
            </a:r>
            <a:r>
              <a:rPr lang="en-GB" altLang="en-US" sz="2400" dirty="0" err="1">
                <a:latin typeface="+mj-lt"/>
              </a:rPr>
              <a:t>enddo</a:t>
            </a:r>
            <a:endParaRPr lang="en-GB" altLang="en-US" sz="2400" dirty="0">
              <a:latin typeface="+mj-lt"/>
            </a:endParaRPr>
          </a:p>
        </p:txBody>
      </p:sp>
    </p:spTree>
    <p:extLst>
      <p:ext uri="{BB962C8B-B14F-4D97-AF65-F5344CB8AC3E}">
        <p14:creationId xmlns:p14="http://schemas.microsoft.com/office/powerpoint/2010/main" val="323146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z="4000" dirty="0">
                <a:effectLst>
                  <a:outerShdw blurRad="38100" dist="38100" dir="2700000" algn="tl">
                    <a:srgbClr val="000000">
                      <a:alpha val="43137"/>
                    </a:srgbClr>
                  </a:outerShdw>
                </a:effectLst>
              </a:rPr>
              <a:t>Examples of Option Indicator Use</a:t>
            </a:r>
            <a:endParaRPr lang="en-GB" altLang="en-US" dirty="0">
              <a:effectLst>
                <a:outerShdw blurRad="38100" dist="38100" dir="2700000" algn="tl">
                  <a:srgbClr val="000000">
                    <a:alpha val="43137"/>
                  </a:srgbClr>
                </a:outerShdw>
              </a:effectLst>
            </a:endParaRPr>
          </a:p>
        </p:txBody>
      </p:sp>
      <p:sp>
        <p:nvSpPr>
          <p:cNvPr id="33795" name="Rectangle 3"/>
          <p:cNvSpPr>
            <a:spLocks noGrp="1" noChangeArrowheads="1"/>
          </p:cNvSpPr>
          <p:nvPr>
            <p:ph type="body" idx="1"/>
          </p:nvPr>
        </p:nvSpPr>
        <p:spPr>
          <a:xfrm>
            <a:off x="457200" y="1676400"/>
            <a:ext cx="8229600" cy="4525963"/>
          </a:xfrm>
        </p:spPr>
        <p:txBody>
          <a:bodyPr rtlCol="0">
            <a:normAutofit/>
          </a:bodyPr>
          <a:lstStyle/>
          <a:p>
            <a:pPr eaLnBrk="1" fontAlgn="auto" hangingPunct="1">
              <a:spcAft>
                <a:spcPts val="0"/>
              </a:spcAft>
              <a:buFontTx/>
              <a:buNone/>
              <a:defRPr/>
            </a:pPr>
            <a:r>
              <a:rPr lang="en-GB" sz="2400" dirty="0"/>
              <a:t>IF  (&amp;ASSIGN1  *LT   0  *OR  &amp;ASSIGN1   *GT   5)  +</a:t>
            </a:r>
          </a:p>
          <a:p>
            <a:pPr eaLnBrk="1" fontAlgn="auto" hangingPunct="1">
              <a:spcAft>
                <a:spcPts val="0"/>
              </a:spcAft>
              <a:buFontTx/>
              <a:buNone/>
              <a:defRPr/>
            </a:pPr>
            <a:r>
              <a:rPr lang="en-GB" sz="2400" dirty="0"/>
              <a:t>		CHGVAR VAR( &amp;IN30)  VALUE (‘1’)</a:t>
            </a:r>
          </a:p>
          <a:p>
            <a:pPr eaLnBrk="1" fontAlgn="auto" hangingPunct="1">
              <a:spcAft>
                <a:spcPts val="0"/>
              </a:spcAft>
              <a:buFontTx/>
              <a:buNone/>
              <a:defRPr/>
            </a:pPr>
            <a:endParaRPr lang="en-GB" sz="2400" dirty="0"/>
          </a:p>
          <a:p>
            <a:pPr eaLnBrk="1" fontAlgn="auto" hangingPunct="1">
              <a:spcAft>
                <a:spcPts val="0"/>
              </a:spcAft>
              <a:buFontTx/>
              <a:buNone/>
              <a:defRPr/>
            </a:pPr>
            <a:r>
              <a:rPr lang="en-GB" sz="2400" dirty="0"/>
              <a:t>IF  (&amp;ASSIGN2   *LT  0  *OR  &amp;ASSIGN2  *GT   10) +</a:t>
            </a:r>
          </a:p>
          <a:p>
            <a:pPr eaLnBrk="1" fontAlgn="auto" hangingPunct="1">
              <a:spcAft>
                <a:spcPts val="0"/>
              </a:spcAft>
              <a:buFontTx/>
              <a:buNone/>
              <a:defRPr/>
            </a:pPr>
            <a:r>
              <a:rPr lang="en-GB" sz="2400" dirty="0"/>
              <a:t>		CHGVAR VAR (&amp;IN31) VALUE (‘1’)</a:t>
            </a:r>
            <a:br>
              <a:rPr lang="en-GB" sz="2400" dirty="0"/>
            </a:br>
            <a:endParaRPr lang="en-GB" sz="2400" dirty="0"/>
          </a:p>
          <a:p>
            <a:pPr eaLnBrk="1" fontAlgn="auto" hangingPunct="1">
              <a:spcAft>
                <a:spcPts val="0"/>
              </a:spcAft>
              <a:buFontTx/>
              <a:buNone/>
              <a:defRPr/>
            </a:pPr>
            <a:r>
              <a:rPr lang="en-GB" sz="2400" dirty="0"/>
              <a:t>IF  (&amp;IN30   *OR   &amp;IN31) +</a:t>
            </a:r>
          </a:p>
          <a:p>
            <a:pPr eaLnBrk="1" fontAlgn="auto" hangingPunct="1">
              <a:spcAft>
                <a:spcPts val="0"/>
              </a:spcAft>
              <a:buFontTx/>
              <a:buNone/>
              <a:defRPr/>
            </a:pPr>
            <a:r>
              <a:rPr lang="en-GB" sz="2400" dirty="0"/>
              <a:t>		GOTO  CMDLBL(SEND)    /* REDISPLAY SCREEN */</a:t>
            </a:r>
          </a:p>
          <a:p>
            <a:pPr eaLnBrk="1" fontAlgn="auto" hangingPunct="1">
              <a:spcAft>
                <a:spcPts val="0"/>
              </a:spcAft>
              <a:buFontTx/>
              <a:buNone/>
              <a:defRPr/>
            </a:pPr>
            <a:r>
              <a:rPr lang="en-GB" dirty="0"/>
              <a:t>		</a:t>
            </a:r>
          </a:p>
        </p:txBody>
      </p:sp>
    </p:spTree>
    <p:extLst>
      <p:ext uri="{BB962C8B-B14F-4D97-AF65-F5344CB8AC3E}">
        <p14:creationId xmlns:p14="http://schemas.microsoft.com/office/powerpoint/2010/main" val="21563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85800" y="304800"/>
            <a:ext cx="7772400" cy="5791200"/>
          </a:xfrm>
        </p:spPr>
        <p:txBody>
          <a:bodyPr rtlCol="0">
            <a:normAutofit lnSpcReduction="10000"/>
          </a:bodyPr>
          <a:lstStyle/>
          <a:p>
            <a:pPr eaLnBrk="1" fontAlgn="auto" hangingPunct="1">
              <a:spcAft>
                <a:spcPts val="0"/>
              </a:spcAft>
              <a:buFontTx/>
              <a:buNone/>
              <a:defRPr/>
            </a:pPr>
            <a:r>
              <a:rPr lang="en-GB" sz="2400" dirty="0">
                <a:latin typeface="Arial Narrow" pitchFamily="34" charset="0"/>
              </a:rPr>
              <a:t>/* sample */</a:t>
            </a:r>
          </a:p>
          <a:p>
            <a:pPr eaLnBrk="1" fontAlgn="auto" hangingPunct="1">
              <a:spcAft>
                <a:spcPts val="0"/>
              </a:spcAft>
              <a:buFontTx/>
              <a:buNone/>
              <a:defRPr/>
            </a:pPr>
            <a:endParaRPr lang="en-GB" sz="300" dirty="0">
              <a:latin typeface="Arial Narrow" pitchFamily="34" charset="0"/>
            </a:endParaRPr>
          </a:p>
          <a:p>
            <a:pPr eaLnBrk="1" fontAlgn="auto" hangingPunct="1">
              <a:spcAft>
                <a:spcPts val="0"/>
              </a:spcAft>
              <a:buFontTx/>
              <a:buNone/>
              <a:defRPr/>
            </a:pPr>
            <a:r>
              <a:rPr lang="en-GB" sz="2400" dirty="0">
                <a:latin typeface="Arial Narrow" pitchFamily="34" charset="0"/>
              </a:rPr>
              <a:t>		DCLF     FILE(ORDERDF)</a:t>
            </a:r>
          </a:p>
          <a:p>
            <a:pPr eaLnBrk="1" fontAlgn="auto" hangingPunct="1">
              <a:spcAft>
                <a:spcPts val="0"/>
              </a:spcAft>
              <a:buFontTx/>
              <a:buNone/>
              <a:defRPr/>
            </a:pPr>
            <a:r>
              <a:rPr lang="en-GB" sz="300" dirty="0">
                <a:latin typeface="Arial Narrow" pitchFamily="34" charset="0"/>
              </a:rPr>
              <a:t>	</a:t>
            </a:r>
            <a:endParaRPr lang="en-GB" sz="1000" dirty="0">
              <a:latin typeface="Arial Narrow" pitchFamily="34" charset="0"/>
            </a:endParaRPr>
          </a:p>
          <a:p>
            <a:pPr eaLnBrk="1" fontAlgn="auto" hangingPunct="1">
              <a:spcAft>
                <a:spcPts val="0"/>
              </a:spcAft>
              <a:buFontTx/>
              <a:buNone/>
              <a:defRPr/>
            </a:pPr>
            <a:r>
              <a:rPr lang="en-GB" sz="2400" dirty="0">
                <a:latin typeface="Arial Narrow" pitchFamily="34" charset="0"/>
              </a:rPr>
              <a:t>             SNDRCVF                                    </a:t>
            </a:r>
          </a:p>
          <a:p>
            <a:pPr eaLnBrk="1" fontAlgn="auto" hangingPunct="1">
              <a:spcAft>
                <a:spcPts val="0"/>
              </a:spcAft>
              <a:buFontTx/>
              <a:buNone/>
              <a:defRPr/>
            </a:pPr>
            <a:r>
              <a:rPr lang="en-GB" sz="2400" dirty="0">
                <a:latin typeface="Arial Narrow" pitchFamily="34" charset="0"/>
              </a:rPr>
              <a:t>		DOWHILE  (&amp;IN03 *NE ‘1’)</a:t>
            </a:r>
          </a:p>
          <a:p>
            <a:pPr eaLnBrk="1" fontAlgn="auto" hangingPunct="1">
              <a:spcAft>
                <a:spcPts val="0"/>
              </a:spcAft>
              <a:buFontTx/>
              <a:buNone/>
              <a:defRPr/>
            </a:pPr>
            <a:r>
              <a:rPr lang="en-GB" sz="2400" dirty="0">
                <a:latin typeface="Arial Narrow" pitchFamily="34" charset="0"/>
              </a:rPr>
              <a:t>     		 IF  (&amp;ORDERNO   *LE    0)   +</a:t>
            </a:r>
          </a:p>
          <a:p>
            <a:pPr eaLnBrk="1" fontAlgn="auto" hangingPunct="1">
              <a:spcAft>
                <a:spcPts val="0"/>
              </a:spcAft>
              <a:buFontTx/>
              <a:buNone/>
              <a:defRPr/>
            </a:pPr>
            <a:r>
              <a:rPr lang="en-GB" sz="2400" dirty="0">
                <a:latin typeface="Arial Narrow" pitchFamily="34" charset="0"/>
              </a:rPr>
              <a:t>			       CHGVAR   VAR (&amp;IN40 )   VALUE ( ‘1’ )</a:t>
            </a:r>
          </a:p>
          <a:p>
            <a:pPr eaLnBrk="1" fontAlgn="auto" hangingPunct="1">
              <a:spcAft>
                <a:spcPts val="0"/>
              </a:spcAft>
              <a:buFontTx/>
              <a:buNone/>
              <a:defRPr/>
            </a:pPr>
            <a:r>
              <a:rPr lang="en-GB" sz="2400" dirty="0">
                <a:latin typeface="Arial Narrow" pitchFamily="34" charset="0"/>
              </a:rPr>
              <a:t>			IF  (&amp;ORDDESC   *EQ   ‘   ‘)  +</a:t>
            </a:r>
          </a:p>
          <a:p>
            <a:pPr eaLnBrk="1" fontAlgn="auto" hangingPunct="1">
              <a:spcAft>
                <a:spcPts val="0"/>
              </a:spcAft>
              <a:buFontTx/>
              <a:buNone/>
              <a:defRPr/>
            </a:pPr>
            <a:r>
              <a:rPr lang="en-GB" sz="2400" dirty="0">
                <a:latin typeface="Arial Narrow" pitchFamily="34" charset="0"/>
              </a:rPr>
              <a:t>		      	       CHGVAR   VAR (&amp;IN41 )   VALUE ( ‘1’)</a:t>
            </a:r>
          </a:p>
          <a:p>
            <a:pPr eaLnBrk="1" fontAlgn="auto" hangingPunct="1">
              <a:spcAft>
                <a:spcPts val="0"/>
              </a:spcAft>
              <a:buFontTx/>
              <a:buNone/>
              <a:defRPr/>
            </a:pPr>
            <a:r>
              <a:rPr lang="en-GB" sz="2400" dirty="0">
                <a:latin typeface="Arial Narrow" pitchFamily="34" charset="0"/>
              </a:rPr>
              <a:t>			IF  ( &amp;IN40  *OR  &amp;IN41 )  +</a:t>
            </a:r>
          </a:p>
          <a:p>
            <a:pPr eaLnBrk="1" fontAlgn="auto" hangingPunct="1">
              <a:spcAft>
                <a:spcPts val="0"/>
              </a:spcAft>
              <a:buFontTx/>
              <a:buNone/>
              <a:defRPr/>
            </a:pPr>
            <a:r>
              <a:rPr lang="en-GB" sz="2400" dirty="0">
                <a:latin typeface="Arial Narrow" pitchFamily="34" charset="0"/>
              </a:rPr>
              <a:t>		      	      GOTO    CMDLBL(NEXT)</a:t>
            </a:r>
          </a:p>
          <a:p>
            <a:pPr eaLnBrk="1" fontAlgn="auto" hangingPunct="1">
              <a:spcAft>
                <a:spcPts val="0"/>
              </a:spcAft>
              <a:buFontTx/>
              <a:buNone/>
              <a:defRPr/>
            </a:pPr>
            <a:r>
              <a:rPr lang="en-GB" sz="2400" dirty="0">
                <a:latin typeface="Arial Narrow" pitchFamily="34" charset="0"/>
              </a:rPr>
              <a:t>			CALL  CBLPGM ( &amp;ORDERNO  &amp;ORDDESC )</a:t>
            </a:r>
          </a:p>
          <a:p>
            <a:pPr eaLnBrk="1" fontAlgn="auto" hangingPunct="1">
              <a:spcAft>
                <a:spcPts val="0"/>
              </a:spcAft>
              <a:buFontTx/>
              <a:buNone/>
              <a:defRPr/>
            </a:pPr>
            <a:r>
              <a:rPr lang="en-GB" sz="2400" dirty="0">
                <a:latin typeface="Arial Narrow" pitchFamily="34" charset="0"/>
              </a:rPr>
              <a:t>	NEXT:	SNDRCVF</a:t>
            </a:r>
          </a:p>
          <a:p>
            <a:pPr eaLnBrk="1" fontAlgn="auto" hangingPunct="1">
              <a:spcAft>
                <a:spcPts val="0"/>
              </a:spcAft>
              <a:buFontTx/>
              <a:buNone/>
              <a:defRPr/>
            </a:pPr>
            <a:r>
              <a:rPr lang="en-GB" sz="2400" dirty="0">
                <a:latin typeface="Arial Narrow" pitchFamily="34" charset="0"/>
              </a:rPr>
              <a:t>		ENDDO</a:t>
            </a:r>
          </a:p>
          <a:p>
            <a:pPr eaLnBrk="1" fontAlgn="auto" hangingPunct="1">
              <a:spcAft>
                <a:spcPts val="0"/>
              </a:spcAft>
              <a:buFontTx/>
              <a:buNone/>
              <a:defRPr/>
            </a:pPr>
            <a:r>
              <a:rPr lang="en-GB" sz="2400" dirty="0">
                <a:latin typeface="Arial Narrow" pitchFamily="34" charset="0"/>
              </a:rPr>
              <a:t>		 ENDPGM</a:t>
            </a:r>
          </a:p>
          <a:p>
            <a:pPr eaLnBrk="1" fontAlgn="auto" hangingPunct="1">
              <a:spcAft>
                <a:spcPts val="0"/>
              </a:spcAft>
              <a:buFontTx/>
              <a:buNone/>
              <a:defRPr/>
            </a:pPr>
            <a:endParaRPr lang="en-GB" sz="2400" dirty="0">
              <a:latin typeface="Arial Narrow" pitchFamily="34" charset="0"/>
            </a:endParaRPr>
          </a:p>
        </p:txBody>
      </p:sp>
    </p:spTree>
    <p:extLst>
      <p:ext uri="{BB962C8B-B14F-4D97-AF65-F5344CB8AC3E}">
        <p14:creationId xmlns:p14="http://schemas.microsoft.com/office/powerpoint/2010/main" val="2085288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Retrieve vs Display</a:t>
            </a:r>
          </a:p>
        </p:txBody>
      </p:sp>
      <p:sp>
        <p:nvSpPr>
          <p:cNvPr id="3" name="Content Placeholder 2"/>
          <p:cNvSpPr>
            <a:spLocks noGrp="1"/>
          </p:cNvSpPr>
          <p:nvPr>
            <p:ph idx="1"/>
          </p:nvPr>
        </p:nvSpPr>
        <p:spPr/>
        <p:txBody>
          <a:bodyPr/>
          <a:lstStyle/>
          <a:p>
            <a:r>
              <a:rPr lang="en-CA" dirty="0"/>
              <a:t>“display”</a:t>
            </a:r>
          </a:p>
          <a:p>
            <a:pPr lvl="1"/>
            <a:r>
              <a:rPr lang="en-CA" dirty="0"/>
              <a:t>For interactive job</a:t>
            </a:r>
          </a:p>
          <a:p>
            <a:pPr lvl="1"/>
            <a:r>
              <a:rPr lang="en-CA" dirty="0"/>
              <a:t>e.g. DSPSYSVAL QSYSLIBL</a:t>
            </a:r>
          </a:p>
          <a:p>
            <a:r>
              <a:rPr lang="en-CA" dirty="0"/>
              <a:t>“Retr</a:t>
            </a:r>
            <a:r>
              <a:rPr lang="en-CA" dirty="0">
                <a:solidFill>
                  <a:srgbClr val="0000CC"/>
                </a:solidFill>
              </a:rPr>
              <a:t>i</a:t>
            </a:r>
            <a:r>
              <a:rPr lang="en-CA" dirty="0"/>
              <a:t>eve”</a:t>
            </a:r>
          </a:p>
          <a:p>
            <a:pPr lvl="1"/>
            <a:r>
              <a:rPr lang="en-CA" dirty="0"/>
              <a:t>For programming process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730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Retrieving System Values</a:t>
            </a:r>
          </a:p>
        </p:txBody>
      </p:sp>
      <p:sp>
        <p:nvSpPr>
          <p:cNvPr id="3" name="Content Placeholder 2"/>
          <p:cNvSpPr>
            <a:spLocks noGrp="1"/>
          </p:cNvSpPr>
          <p:nvPr>
            <p:ph idx="1"/>
          </p:nvPr>
        </p:nvSpPr>
        <p:spPr/>
        <p:txBody>
          <a:bodyPr>
            <a:normAutofit fontScale="62500" lnSpcReduction="20000"/>
          </a:bodyPr>
          <a:lstStyle/>
          <a:p>
            <a:r>
              <a:rPr lang="en-CA" dirty="0"/>
              <a:t>Command:</a:t>
            </a:r>
          </a:p>
          <a:p>
            <a:pPr lvl="1"/>
            <a:r>
              <a:rPr lang="en-CA" dirty="0">
                <a:solidFill>
                  <a:srgbClr val="0000CC"/>
                </a:solidFill>
                <a:effectLst>
                  <a:outerShdw blurRad="38100" dist="38100" dir="2700000" algn="tl">
                    <a:srgbClr val="000000">
                      <a:alpha val="43137"/>
                    </a:srgbClr>
                  </a:outerShdw>
                </a:effectLst>
              </a:rPr>
              <a:t>RTVSYSVAL</a:t>
            </a:r>
          </a:p>
          <a:p>
            <a:r>
              <a:rPr lang="en-CA" dirty="0"/>
              <a:t>Example with Keyword Notation</a:t>
            </a:r>
          </a:p>
          <a:p>
            <a:pPr marL="400050" lvl="1" indent="0">
              <a:buNone/>
            </a:pPr>
            <a:r>
              <a:rPr lang="en-CA" sz="2400" dirty="0" err="1">
                <a:solidFill>
                  <a:srgbClr val="0000CC"/>
                </a:solidFill>
              </a:rPr>
              <a:t>RtvSysVal</a:t>
            </a:r>
            <a:r>
              <a:rPr lang="en-CA" sz="2400" dirty="0">
                <a:solidFill>
                  <a:srgbClr val="0000CC"/>
                </a:solidFill>
              </a:rPr>
              <a:t>   SYSVAL</a:t>
            </a:r>
            <a:r>
              <a:rPr lang="en-CA" sz="2400" dirty="0"/>
              <a:t>(</a:t>
            </a:r>
            <a:r>
              <a:rPr lang="en-CA" sz="2400" dirty="0" err="1"/>
              <a:t>QSecurity</a:t>
            </a:r>
            <a:r>
              <a:rPr lang="en-CA" sz="2400" dirty="0"/>
              <a:t>)  </a:t>
            </a:r>
            <a:r>
              <a:rPr lang="en-CA" sz="2400" dirty="0">
                <a:solidFill>
                  <a:srgbClr val="0000CC"/>
                </a:solidFill>
              </a:rPr>
              <a:t>RTNVAR</a:t>
            </a:r>
            <a:r>
              <a:rPr lang="en-CA" sz="2400" dirty="0"/>
              <a:t>(&amp;Security)</a:t>
            </a:r>
          </a:p>
          <a:p>
            <a:pPr marL="0" indent="0">
              <a:buNone/>
            </a:pPr>
            <a:endParaRPr lang="en-CA" dirty="0"/>
          </a:p>
          <a:p>
            <a:pPr lvl="1"/>
            <a:r>
              <a:rPr lang="en-CA" dirty="0"/>
              <a:t>Retrieve system value </a:t>
            </a:r>
            <a:r>
              <a:rPr lang="en-CA" dirty="0" err="1">
                <a:effectLst>
                  <a:outerShdw blurRad="38100" dist="38100" dir="2700000" algn="tl">
                    <a:srgbClr val="000000">
                      <a:alpha val="43137"/>
                    </a:srgbClr>
                  </a:outerShdw>
                </a:effectLst>
              </a:rPr>
              <a:t>QSecurity</a:t>
            </a:r>
            <a:r>
              <a:rPr lang="en-CA" dirty="0"/>
              <a:t> and assign the value to variable </a:t>
            </a:r>
            <a:r>
              <a:rPr lang="en-CA" dirty="0">
                <a:effectLst>
                  <a:outerShdw blurRad="38100" dist="38100" dir="2700000" algn="tl">
                    <a:srgbClr val="000000">
                      <a:alpha val="43137"/>
                    </a:srgbClr>
                  </a:outerShdw>
                </a:effectLst>
              </a:rPr>
              <a:t>&amp;Security</a:t>
            </a:r>
          </a:p>
          <a:p>
            <a:pPr lvl="1"/>
            <a:r>
              <a:rPr lang="en-CA" dirty="0"/>
              <a:t>To determine the type and length of a variable to hold the retrieved system value, you may be only </a:t>
            </a:r>
            <a:r>
              <a:rPr lang="en-CA" dirty="0" err="1"/>
              <a:t>availave</a:t>
            </a:r>
            <a:r>
              <a:rPr lang="en-CA" dirty="0"/>
              <a:t> in ACS: </a:t>
            </a:r>
            <a:r>
              <a:rPr lang="en-CA" sz="2600" dirty="0"/>
              <a:t>RTVSYSVAL &gt;&gt; press F4 &gt;&gt; press F1 in the 2</a:t>
            </a:r>
            <a:r>
              <a:rPr lang="en-CA" sz="2600" baseline="30000" dirty="0"/>
              <a:t>nd</a:t>
            </a:r>
            <a:r>
              <a:rPr lang="en-CA" sz="2600" dirty="0"/>
              <a:t> field (CL var… ____). </a:t>
            </a:r>
          </a:p>
          <a:p>
            <a:pPr marL="457200" lvl="1" indent="0">
              <a:buNone/>
            </a:pPr>
            <a:r>
              <a:rPr lang="en-CA" dirty="0"/>
              <a:t>    See </a:t>
            </a:r>
            <a:r>
              <a:rPr lang="en-US" dirty="0">
                <a:highlight>
                  <a:srgbClr val="FFFF00"/>
                </a:highlight>
              </a:rPr>
              <a:t>L</a:t>
            </a:r>
            <a:r>
              <a:rPr lang="en-US" dirty="0" smtClean="0">
                <a:highlight>
                  <a:srgbClr val="FFFF00"/>
                </a:highlight>
              </a:rPr>
              <a:t>ab4Notes.docx</a:t>
            </a:r>
            <a:endParaRPr lang="en-US" dirty="0">
              <a:highlight>
                <a:srgbClr val="FFFF00"/>
              </a:highlight>
            </a:endParaRPr>
          </a:p>
          <a:p>
            <a:pPr lvl="1"/>
            <a:r>
              <a:rPr lang="en-US" sz="2900" dirty="0"/>
              <a:t>The type and length of the variable (used to hold the value) MUST match the type and length of system value.</a:t>
            </a:r>
            <a:endParaRPr lang="en-CA" sz="2900" dirty="0"/>
          </a:p>
          <a:p>
            <a:pPr lvl="1"/>
            <a:endParaRPr lang="en-CA" sz="1600" dirty="0"/>
          </a:p>
          <a:p>
            <a:r>
              <a:rPr lang="en-CA" dirty="0"/>
              <a:t>To show keyword notation</a:t>
            </a:r>
          </a:p>
          <a:p>
            <a:pPr lvl="1"/>
            <a:r>
              <a:rPr lang="en-CA" dirty="0"/>
              <a:t>In </a:t>
            </a:r>
            <a:r>
              <a:rPr lang="en-CA" dirty="0" err="1"/>
              <a:t>RDi</a:t>
            </a:r>
            <a:r>
              <a:rPr lang="en-CA" dirty="0"/>
              <a:t>, check “keyword”</a:t>
            </a:r>
          </a:p>
          <a:p>
            <a:pPr lvl="1"/>
            <a:r>
              <a:rPr lang="en-CA" dirty="0"/>
              <a:t>In Client Access: F11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808893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Retrieving User Profile</a:t>
            </a:r>
            <a:endParaRPr lang="en-CA" dirty="0"/>
          </a:p>
        </p:txBody>
      </p:sp>
      <p:sp>
        <p:nvSpPr>
          <p:cNvPr id="3" name="Content Placeholder 2"/>
          <p:cNvSpPr>
            <a:spLocks noGrp="1"/>
          </p:cNvSpPr>
          <p:nvPr>
            <p:ph idx="1"/>
          </p:nvPr>
        </p:nvSpPr>
        <p:spPr/>
        <p:txBody>
          <a:bodyPr/>
          <a:lstStyle/>
          <a:p>
            <a:r>
              <a:rPr lang="en-CA" sz="2800" dirty="0"/>
              <a:t>Command:</a:t>
            </a:r>
          </a:p>
          <a:p>
            <a:pPr marL="457200" lvl="1" indent="0">
              <a:buNone/>
            </a:pPr>
            <a:r>
              <a:rPr lang="en-CA" sz="2400" dirty="0" err="1">
                <a:solidFill>
                  <a:srgbClr val="0000CC"/>
                </a:solidFill>
                <a:effectLst>
                  <a:outerShdw blurRad="38100" dist="38100" dir="2700000" algn="tl">
                    <a:srgbClr val="000000">
                      <a:alpha val="43137"/>
                    </a:srgbClr>
                  </a:outerShdw>
                </a:effectLst>
              </a:rPr>
              <a:t>RtvUsrPrf</a:t>
            </a:r>
            <a:endParaRPr lang="en-CA" sz="2400" dirty="0">
              <a:solidFill>
                <a:srgbClr val="0000CC"/>
              </a:solidFill>
              <a:effectLst>
                <a:outerShdw blurRad="38100" dist="38100" dir="2700000" algn="tl">
                  <a:srgbClr val="000000">
                    <a:alpha val="43137"/>
                  </a:srgbClr>
                </a:outerShdw>
              </a:effectLst>
            </a:endParaRPr>
          </a:p>
          <a:p>
            <a:r>
              <a:rPr lang="en-CA" sz="2800" dirty="0"/>
              <a:t>Example with Keyword Notation</a:t>
            </a:r>
          </a:p>
          <a:p>
            <a:pPr marL="457200" lvl="1" indent="0">
              <a:buNone/>
            </a:pPr>
            <a:r>
              <a:rPr lang="en-CA" sz="2400" dirty="0">
                <a:solidFill>
                  <a:srgbClr val="0000CC"/>
                </a:solidFill>
              </a:rPr>
              <a:t>RTVUSRPRF  INLPGM</a:t>
            </a:r>
            <a:r>
              <a:rPr lang="en-CA" sz="2400" dirty="0"/>
              <a:t>(&amp;INLPGM</a:t>
            </a:r>
            <a:r>
              <a:rPr lang="en-CA" sz="2400" dirty="0">
                <a:solidFill>
                  <a:srgbClr val="0000CC"/>
                </a:solidFill>
              </a:rPr>
              <a:t>) OWNER</a:t>
            </a:r>
            <a:r>
              <a:rPr lang="en-CA" sz="2400" dirty="0"/>
              <a:t>(&amp;WONER</a:t>
            </a:r>
            <a:r>
              <a:rPr lang="en-CA" sz="2400" dirty="0">
                <a:solidFill>
                  <a:srgbClr val="0000CC"/>
                </a:solidFill>
              </a:rPr>
              <a:t>)</a:t>
            </a:r>
          </a:p>
          <a:p>
            <a:pPr lvl="1"/>
            <a:endParaRPr lang="en-CA" sz="1050" dirty="0"/>
          </a:p>
          <a:p>
            <a:pPr lvl="1"/>
            <a:r>
              <a:rPr lang="en-CA" sz="2400" dirty="0"/>
              <a:t>Retrieve more than one value of user profile at a time:</a:t>
            </a:r>
          </a:p>
          <a:p>
            <a:pPr lvl="2"/>
            <a:r>
              <a:rPr lang="en-CA" sz="2000" dirty="0"/>
              <a:t>Assign user profile INLPGM value to variable &amp;INLPGM</a:t>
            </a:r>
          </a:p>
          <a:p>
            <a:pPr lvl="2"/>
            <a:r>
              <a:rPr lang="en-CA" sz="2000" dirty="0"/>
              <a:t>Assign user profile INLPGM value to variable &amp;INLPGM</a:t>
            </a:r>
          </a:p>
          <a:p>
            <a:pPr lvl="2"/>
            <a:endParaRPr lang="en-CA" sz="1100" dirty="0"/>
          </a:p>
          <a:p>
            <a:pPr lvl="1"/>
            <a:r>
              <a:rPr lang="en-CA" sz="2400" dirty="0"/>
              <a:t>Similar to system values, the type and length of the variable (used to hold the value) MUST match the type and length of user profile (value).</a:t>
            </a:r>
          </a:p>
          <a:p>
            <a:endParaRPr lang="en-CA" sz="2800" dirty="0"/>
          </a:p>
          <a:p>
            <a:endParaRPr lang="en-CA"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049822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Retrieving Job Attributes</a:t>
            </a:r>
            <a:endParaRPr lang="en-CA" dirty="0"/>
          </a:p>
        </p:txBody>
      </p:sp>
      <p:sp>
        <p:nvSpPr>
          <p:cNvPr id="3" name="Content Placeholder 2"/>
          <p:cNvSpPr>
            <a:spLocks noGrp="1"/>
          </p:cNvSpPr>
          <p:nvPr>
            <p:ph idx="1"/>
          </p:nvPr>
        </p:nvSpPr>
        <p:spPr/>
        <p:txBody>
          <a:bodyPr>
            <a:normAutofit fontScale="92500" lnSpcReduction="10000"/>
          </a:bodyPr>
          <a:lstStyle/>
          <a:p>
            <a:r>
              <a:rPr lang="en-CA" dirty="0" err="1">
                <a:solidFill>
                  <a:srgbClr val="0000CC"/>
                </a:solidFill>
              </a:rPr>
              <a:t>RtvJobA</a:t>
            </a:r>
            <a:endParaRPr lang="en-CA" dirty="0">
              <a:solidFill>
                <a:srgbClr val="0000CC"/>
              </a:solidFill>
            </a:endParaRPr>
          </a:p>
          <a:p>
            <a:pPr lvl="1"/>
            <a:r>
              <a:rPr lang="en-CA" dirty="0"/>
              <a:t>To retrieve information from a running job</a:t>
            </a:r>
          </a:p>
          <a:p>
            <a:r>
              <a:rPr lang="en-CA" dirty="0"/>
              <a:t>Example with Keyword Notation</a:t>
            </a:r>
          </a:p>
          <a:p>
            <a:pPr marL="457200" lvl="1" indent="0">
              <a:buNone/>
            </a:pPr>
            <a:r>
              <a:rPr lang="nb-NO" dirty="0">
                <a:solidFill>
                  <a:srgbClr val="0000CC"/>
                </a:solidFill>
              </a:rPr>
              <a:t>RTVJOBA</a:t>
            </a:r>
            <a:r>
              <a:rPr lang="nb-NO" dirty="0"/>
              <a:t> </a:t>
            </a:r>
            <a:r>
              <a:rPr lang="nb-NO" dirty="0">
                <a:solidFill>
                  <a:srgbClr val="0000CC"/>
                </a:solidFill>
              </a:rPr>
              <a:t>USER</a:t>
            </a:r>
            <a:r>
              <a:rPr lang="nb-NO" dirty="0"/>
              <a:t>(&amp;USER) </a:t>
            </a:r>
            <a:r>
              <a:rPr lang="nb-NO" dirty="0">
                <a:solidFill>
                  <a:srgbClr val="0000CC"/>
                </a:solidFill>
              </a:rPr>
              <a:t>TYPE</a:t>
            </a:r>
            <a:r>
              <a:rPr lang="nb-NO" dirty="0"/>
              <a:t>(&amp;TYPE)</a:t>
            </a:r>
          </a:p>
          <a:p>
            <a:pPr marL="457200" lvl="1" indent="0">
              <a:buNone/>
            </a:pPr>
            <a:endParaRPr lang="en-CA" dirty="0"/>
          </a:p>
          <a:p>
            <a:r>
              <a:rPr lang="en-CA" dirty="0"/>
              <a:t>Similar to </a:t>
            </a:r>
            <a:r>
              <a:rPr lang="en-CA" dirty="0" err="1"/>
              <a:t>RtvUsrPrf</a:t>
            </a:r>
            <a:endParaRPr lang="en-CA" dirty="0"/>
          </a:p>
          <a:p>
            <a:pPr lvl="1"/>
            <a:r>
              <a:rPr lang="en-CA" dirty="0"/>
              <a:t>Can retrieve more than one value of user profile at a time</a:t>
            </a:r>
          </a:p>
          <a:p>
            <a:pPr lvl="1"/>
            <a:r>
              <a:rPr lang="en-CA" dirty="0"/>
              <a:t>The types and lengths of variables (used to hold the values) are prompted.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8946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CL Programming Restrictions</a:t>
            </a:r>
          </a:p>
        </p:txBody>
      </p:sp>
      <p:sp>
        <p:nvSpPr>
          <p:cNvPr id="9219" name="Rectangle 3"/>
          <p:cNvSpPr>
            <a:spLocks noGrp="1" noChangeArrowheads="1"/>
          </p:cNvSpPr>
          <p:nvPr>
            <p:ph type="body" idx="1"/>
          </p:nvPr>
        </p:nvSpPr>
        <p:spPr/>
        <p:txBody>
          <a:bodyPr/>
          <a:lstStyle/>
          <a:p>
            <a:pPr eaLnBrk="1" hangingPunct="1"/>
            <a:r>
              <a:rPr lang="en-US" altLang="en-US" sz="2800" dirty="0"/>
              <a:t>Only five *FILE per program</a:t>
            </a:r>
          </a:p>
          <a:p>
            <a:pPr lvl="1" eaLnBrk="1" hangingPunct="1"/>
            <a:r>
              <a:rPr lang="en-US" altLang="en-US" sz="2400" dirty="0"/>
              <a:t>Display file or Database File</a:t>
            </a:r>
          </a:p>
          <a:p>
            <a:pPr eaLnBrk="1" hangingPunct="1"/>
            <a:r>
              <a:rPr lang="en-US" altLang="en-US" sz="2800" dirty="0"/>
              <a:t>Can’t update Database Files</a:t>
            </a:r>
          </a:p>
          <a:p>
            <a:pPr eaLnBrk="1" hangingPunct="1"/>
            <a:r>
              <a:rPr lang="en-US" altLang="en-US" sz="2800" dirty="0"/>
              <a:t>Can’t create reports</a:t>
            </a:r>
          </a:p>
          <a:p>
            <a:pPr eaLnBrk="1" hangingPunct="1"/>
            <a:endParaRPr lang="en-US" altLang="en-US" sz="2800" dirty="0"/>
          </a:p>
          <a:p>
            <a:pPr eaLnBrk="1" hangingPunct="1"/>
            <a:r>
              <a:rPr lang="en-US" altLang="en-US" sz="2800" dirty="0"/>
              <a:t>Note: </a:t>
            </a:r>
            <a:r>
              <a:rPr lang="en-US" altLang="en-US" sz="2400" dirty="0" smtClean="0"/>
              <a:t>CLLE </a:t>
            </a:r>
            <a:r>
              <a:rPr lang="en-US" altLang="en-US" sz="2400" dirty="0"/>
              <a:t>programs are </a:t>
            </a:r>
            <a:r>
              <a:rPr lang="en-CA" altLang="en-US" sz="2400" dirty="0"/>
              <a:t>used to </a:t>
            </a:r>
            <a:r>
              <a:rPr lang="en-CA" altLang="en-US" sz="2400" dirty="0" smtClean="0"/>
              <a:t>manage system, RPGLE programs are used for business applications. </a:t>
            </a:r>
            <a:endParaRPr lang="en-US" altLang="en-US" sz="2800" dirty="0"/>
          </a:p>
        </p:txBody>
      </p:sp>
    </p:spTree>
    <p:extLst>
      <p:ext uri="{BB962C8B-B14F-4D97-AF65-F5344CB8AC3E}">
        <p14:creationId xmlns:p14="http://schemas.microsoft.com/office/powerpoint/2010/main" val="19022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Related Commands</a:t>
            </a:r>
          </a:p>
        </p:txBody>
      </p:sp>
      <p:graphicFrame>
        <p:nvGraphicFramePr>
          <p:cNvPr id="5" name="Content Placeholder 4"/>
          <p:cNvGraphicFramePr>
            <a:graphicFrameLocks noGrp="1"/>
          </p:cNvGraphicFramePr>
          <p:nvPr>
            <p:ph idx="1"/>
          </p:nvPr>
        </p:nvGraphicFramePr>
        <p:xfrm>
          <a:off x="457200" y="1447800"/>
          <a:ext cx="8229600" cy="3657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09600">
                <a:tc>
                  <a:txBody>
                    <a:bodyPr/>
                    <a:lstStyle/>
                    <a:p>
                      <a:pPr marL="0" algn="ctr" defTabSz="914400" rtl="0" eaLnBrk="1" latinLnBrk="0" hangingPunct="1"/>
                      <a:endParaRPr lang="en-CA" sz="2400" b="1" kern="1200" dirty="0">
                        <a:solidFill>
                          <a:schemeClr val="lt1"/>
                        </a:solidFill>
                        <a:latin typeface="+mn-lt"/>
                        <a:ea typeface="+mn-ea"/>
                        <a:cs typeface="+mn-cs"/>
                      </a:endParaRPr>
                    </a:p>
                  </a:txBody>
                  <a:tcPr/>
                </a:tc>
                <a:tc>
                  <a:txBody>
                    <a:bodyPr/>
                    <a:lstStyle/>
                    <a:p>
                      <a:pPr algn="ctr"/>
                      <a:r>
                        <a:rPr lang="en-CA" sz="2400" dirty="0">
                          <a:solidFill>
                            <a:schemeClr val="tx1"/>
                          </a:solidFill>
                        </a:rPr>
                        <a:t>Retrieve</a:t>
                      </a:r>
                    </a:p>
                  </a:txBody>
                  <a:tcPr/>
                </a:tc>
                <a:tc>
                  <a:txBody>
                    <a:bodyPr/>
                    <a:lstStyle/>
                    <a:p>
                      <a:pPr algn="ctr"/>
                      <a:r>
                        <a:rPr lang="en-CA" sz="2400" dirty="0">
                          <a:solidFill>
                            <a:schemeClr val="tx1"/>
                          </a:solidFill>
                        </a:rPr>
                        <a:t>Display</a:t>
                      </a:r>
                    </a:p>
                  </a:txBody>
                  <a:tcPr/>
                </a:tc>
                <a:tc>
                  <a:txBody>
                    <a:bodyPr/>
                    <a:lstStyle/>
                    <a:p>
                      <a:pPr algn="ctr"/>
                      <a:r>
                        <a:rPr lang="en-CA" sz="2400" dirty="0">
                          <a:solidFill>
                            <a:schemeClr val="tx1"/>
                          </a:solidFill>
                        </a:rPr>
                        <a:t>Change</a:t>
                      </a:r>
                    </a:p>
                  </a:txBody>
                  <a:tcPr/>
                </a:tc>
                <a:extLst>
                  <a:ext uri="{0D108BD9-81ED-4DB2-BD59-A6C34878D82A}">
                    <a16:rowId xmlns:a16="http://schemas.microsoft.com/office/drawing/2014/main" val="10000"/>
                  </a:ext>
                </a:extLst>
              </a:tr>
              <a:tr h="1066800">
                <a:tc>
                  <a:txBody>
                    <a:bodyPr/>
                    <a:lstStyle/>
                    <a:p>
                      <a:pPr marL="0" algn="ctr" defTabSz="914400" rtl="0" eaLnBrk="1" latinLnBrk="0" hangingPunct="1"/>
                      <a:r>
                        <a:rPr lang="en-CA" sz="2000" b="1" kern="1200" dirty="0">
                          <a:solidFill>
                            <a:schemeClr val="tx1"/>
                          </a:solidFill>
                          <a:latin typeface="+mn-lt"/>
                          <a:ea typeface="+mn-ea"/>
                          <a:cs typeface="+mn-cs"/>
                        </a:rPr>
                        <a:t>System Value</a:t>
                      </a:r>
                    </a:p>
                    <a:p>
                      <a:pPr marL="0" algn="ctr" defTabSz="914400" rtl="0" eaLnBrk="1" latinLnBrk="0" hangingPunct="1"/>
                      <a:r>
                        <a:rPr lang="en-CA" sz="2000" b="1" kern="1200" dirty="0">
                          <a:solidFill>
                            <a:schemeClr val="tx1"/>
                          </a:solidFill>
                          <a:latin typeface="+mn-lt"/>
                          <a:ea typeface="+mn-ea"/>
                          <a:cs typeface="+mn-cs"/>
                        </a:rPr>
                        <a:t>(SYSVAL)</a:t>
                      </a:r>
                    </a:p>
                  </a:txBody>
                  <a:tcPr>
                    <a:solidFill>
                      <a:schemeClr val="accent1"/>
                    </a:solidFill>
                  </a:tcPr>
                </a:tc>
                <a:tc>
                  <a:txBody>
                    <a:bodyPr/>
                    <a:lstStyle/>
                    <a:p>
                      <a:pPr algn="ctr"/>
                      <a:r>
                        <a:rPr lang="en-CA" sz="2000" dirty="0">
                          <a:solidFill>
                            <a:srgbClr val="0000CC"/>
                          </a:solidFill>
                        </a:rPr>
                        <a:t>RTVSYSVAL</a:t>
                      </a:r>
                    </a:p>
                  </a:txBody>
                  <a:tcPr/>
                </a:tc>
                <a:tc>
                  <a:txBody>
                    <a:bodyPr/>
                    <a:lstStyle/>
                    <a:p>
                      <a:pPr algn="ctr"/>
                      <a:r>
                        <a:rPr lang="en-CA" sz="2000" dirty="0">
                          <a:solidFill>
                            <a:srgbClr val="0000CC"/>
                          </a:solidFill>
                        </a:rPr>
                        <a:t>DSPSYSVAL</a:t>
                      </a:r>
                    </a:p>
                  </a:txBody>
                  <a:tcPr/>
                </a:tc>
                <a:tc>
                  <a:txBody>
                    <a:bodyPr/>
                    <a:lstStyle/>
                    <a:p>
                      <a:pPr algn="ctr"/>
                      <a:r>
                        <a:rPr lang="en-CA" sz="2000" dirty="0"/>
                        <a:t>CHGSYSVAL</a:t>
                      </a:r>
                    </a:p>
                  </a:txBody>
                  <a:tcPr/>
                </a:tc>
                <a:extLst>
                  <a:ext uri="{0D108BD9-81ED-4DB2-BD59-A6C34878D82A}">
                    <a16:rowId xmlns:a16="http://schemas.microsoft.com/office/drawing/2014/main" val="10001"/>
                  </a:ext>
                </a:extLst>
              </a:tr>
              <a:tr h="1066800">
                <a:tc>
                  <a:txBody>
                    <a:bodyPr/>
                    <a:lstStyle/>
                    <a:p>
                      <a:pPr marL="0" algn="ctr" defTabSz="914400" rtl="0" eaLnBrk="1" latinLnBrk="0" hangingPunct="1"/>
                      <a:r>
                        <a:rPr lang="en-CA" sz="2000" b="1" kern="1200" dirty="0">
                          <a:solidFill>
                            <a:schemeClr val="tx1"/>
                          </a:solidFill>
                          <a:latin typeface="+mn-lt"/>
                          <a:ea typeface="+mn-ea"/>
                          <a:cs typeface="+mn-cs"/>
                        </a:rPr>
                        <a:t>User Profile</a:t>
                      </a:r>
                    </a:p>
                    <a:p>
                      <a:pPr marL="0" algn="ctr" defTabSz="914400" rtl="0" eaLnBrk="1" latinLnBrk="0" hangingPunct="1"/>
                      <a:r>
                        <a:rPr lang="en-CA" sz="2000" b="1" kern="1200" dirty="0">
                          <a:solidFill>
                            <a:schemeClr val="tx1"/>
                          </a:solidFill>
                          <a:latin typeface="+mn-lt"/>
                          <a:ea typeface="+mn-ea"/>
                          <a:cs typeface="+mn-cs"/>
                        </a:rPr>
                        <a:t>(USRPRF)</a:t>
                      </a:r>
                    </a:p>
                  </a:txBody>
                  <a:tcPr>
                    <a:solidFill>
                      <a:schemeClr val="accent1"/>
                    </a:solidFill>
                  </a:tcPr>
                </a:tc>
                <a:tc>
                  <a:txBody>
                    <a:bodyPr/>
                    <a:lstStyle/>
                    <a:p>
                      <a:pPr algn="ctr"/>
                      <a:r>
                        <a:rPr lang="en-CA" sz="2000" dirty="0">
                          <a:solidFill>
                            <a:srgbClr val="0000CC"/>
                          </a:solidFill>
                        </a:rPr>
                        <a:t>RTVUSRPRF</a:t>
                      </a:r>
                    </a:p>
                  </a:txBody>
                  <a:tcPr/>
                </a:tc>
                <a:tc>
                  <a:txBody>
                    <a:bodyPr/>
                    <a:lstStyle/>
                    <a:p>
                      <a:pPr algn="ctr"/>
                      <a:r>
                        <a:rPr lang="en-CA" sz="2000" dirty="0">
                          <a:solidFill>
                            <a:srgbClr val="0000CC"/>
                          </a:solidFill>
                        </a:rPr>
                        <a:t>DSPUSRPRF</a:t>
                      </a:r>
                    </a:p>
                  </a:txBody>
                  <a:tcPr/>
                </a:tc>
                <a:tc>
                  <a:txBody>
                    <a:bodyPr/>
                    <a:lstStyle/>
                    <a:p>
                      <a:pPr algn="ctr"/>
                      <a:r>
                        <a:rPr lang="en-CA" sz="2000" b="1" dirty="0">
                          <a:solidFill>
                            <a:srgbClr val="0000CC"/>
                          </a:solidFill>
                        </a:rPr>
                        <a:t>CHGPRF</a:t>
                      </a:r>
                    </a:p>
                    <a:p>
                      <a:pPr algn="ctr"/>
                      <a:r>
                        <a:rPr lang="en-CA" sz="2000" dirty="0"/>
                        <a:t>CHGUSRPRF</a:t>
                      </a:r>
                    </a:p>
                  </a:txBody>
                  <a:tcPr/>
                </a:tc>
                <a:extLst>
                  <a:ext uri="{0D108BD9-81ED-4DB2-BD59-A6C34878D82A}">
                    <a16:rowId xmlns:a16="http://schemas.microsoft.com/office/drawing/2014/main" val="10002"/>
                  </a:ext>
                </a:extLst>
              </a:tr>
              <a:tr h="914400">
                <a:tc>
                  <a:txBody>
                    <a:bodyPr/>
                    <a:lstStyle/>
                    <a:p>
                      <a:pPr marL="0" algn="ctr" defTabSz="914400" rtl="0" eaLnBrk="1" latinLnBrk="0" hangingPunct="1"/>
                      <a:r>
                        <a:rPr lang="en-CA" sz="2000" b="1" kern="1200" dirty="0">
                          <a:solidFill>
                            <a:schemeClr val="tx1"/>
                          </a:solidFill>
                          <a:latin typeface="+mn-lt"/>
                          <a:ea typeface="+mn-ea"/>
                          <a:cs typeface="+mn-cs"/>
                        </a:rPr>
                        <a:t>Job </a:t>
                      </a:r>
                      <a:r>
                        <a:rPr lang="en-CA" sz="2000" b="1" kern="1200" dirty="0" err="1">
                          <a:solidFill>
                            <a:schemeClr val="tx1"/>
                          </a:solidFill>
                          <a:latin typeface="+mn-lt"/>
                          <a:ea typeface="+mn-ea"/>
                          <a:cs typeface="+mn-cs"/>
                        </a:rPr>
                        <a:t>Attribure</a:t>
                      </a:r>
                      <a:endParaRPr lang="en-CA" sz="2000" b="1" kern="1200" dirty="0">
                        <a:solidFill>
                          <a:schemeClr val="tx1"/>
                        </a:solidFill>
                        <a:latin typeface="+mn-lt"/>
                        <a:ea typeface="+mn-ea"/>
                        <a:cs typeface="+mn-cs"/>
                      </a:endParaRPr>
                    </a:p>
                    <a:p>
                      <a:pPr marL="0" algn="ctr" defTabSz="914400" rtl="0" eaLnBrk="1" latinLnBrk="0" hangingPunct="1"/>
                      <a:r>
                        <a:rPr lang="en-CA" sz="2000" b="1" kern="1200" dirty="0">
                          <a:solidFill>
                            <a:schemeClr val="tx1"/>
                          </a:solidFill>
                          <a:latin typeface="+mn-lt"/>
                          <a:ea typeface="+mn-ea"/>
                          <a:cs typeface="+mn-cs"/>
                        </a:rPr>
                        <a:t>(JOBA)</a:t>
                      </a:r>
                    </a:p>
                  </a:txBody>
                  <a:tcPr>
                    <a:solidFill>
                      <a:schemeClr val="accent1"/>
                    </a:solidFill>
                  </a:tcPr>
                </a:tc>
                <a:tc>
                  <a:txBody>
                    <a:bodyPr/>
                    <a:lstStyle/>
                    <a:p>
                      <a:pPr algn="ctr"/>
                      <a:r>
                        <a:rPr lang="en-CA" sz="2000" dirty="0">
                          <a:solidFill>
                            <a:srgbClr val="0000CC"/>
                          </a:solidFill>
                        </a:rPr>
                        <a:t>RTVJOBA</a:t>
                      </a:r>
                    </a:p>
                  </a:txBody>
                  <a:tcPr/>
                </a:tc>
                <a:tc>
                  <a:txBody>
                    <a:bodyPr/>
                    <a:lstStyle/>
                    <a:p>
                      <a:pPr algn="ctr"/>
                      <a:r>
                        <a:rPr lang="en-CA" sz="2000" dirty="0"/>
                        <a:t>N/A</a:t>
                      </a:r>
                    </a:p>
                  </a:txBody>
                  <a:tcPr/>
                </a:tc>
                <a:tc>
                  <a:txBody>
                    <a:bodyPr/>
                    <a:lstStyle/>
                    <a:p>
                      <a:pPr algn="ctr"/>
                      <a:r>
                        <a:rPr lang="en-CA" sz="2000" dirty="0"/>
                        <a:t>N/A</a:t>
                      </a: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45111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Setting User Profile</a:t>
            </a:r>
          </a:p>
        </p:txBody>
      </p:sp>
      <p:sp>
        <p:nvSpPr>
          <p:cNvPr id="3" name="Content Placeholder 2"/>
          <p:cNvSpPr>
            <a:spLocks noGrp="1"/>
          </p:cNvSpPr>
          <p:nvPr>
            <p:ph idx="1"/>
          </p:nvPr>
        </p:nvSpPr>
        <p:spPr/>
        <p:txBody>
          <a:bodyPr/>
          <a:lstStyle/>
          <a:p>
            <a:r>
              <a:rPr lang="en-CA" dirty="0">
                <a:solidFill>
                  <a:srgbClr val="0000CC"/>
                </a:solidFill>
              </a:rPr>
              <a:t>CHGPRF</a:t>
            </a:r>
          </a:p>
          <a:p>
            <a:pPr lvl="1"/>
            <a:r>
              <a:rPr lang="en-CA" dirty="0"/>
              <a:t>current library in your LIBL</a:t>
            </a:r>
          </a:p>
          <a:p>
            <a:pPr lvl="1"/>
            <a:r>
              <a:rPr lang="en-CA" dirty="0"/>
              <a:t>Initial program for green screen</a:t>
            </a:r>
          </a:p>
          <a:p>
            <a:pPr lvl="1"/>
            <a:r>
              <a:rPr lang="en-CA" dirty="0" smtClean="0"/>
              <a:t>Initial </a:t>
            </a:r>
            <a:r>
              <a:rPr lang="en-CA" dirty="0"/>
              <a:t>menu for green screen</a:t>
            </a:r>
          </a:p>
          <a:p>
            <a:pPr lvl="1"/>
            <a:endParaRPr lang="en-CA" dirty="0"/>
          </a:p>
          <a:p>
            <a:r>
              <a:rPr lang="en-CA" dirty="0"/>
              <a:t>CHGUSRPRF</a:t>
            </a:r>
          </a:p>
          <a:p>
            <a:pPr lvl="1"/>
            <a:r>
              <a:rPr lang="en-CA" dirty="0"/>
              <a:t>More parameters</a:t>
            </a:r>
          </a:p>
          <a:p>
            <a:pPr lvl="1"/>
            <a:r>
              <a:rPr lang="en-CA" dirty="0"/>
              <a:t>You </a:t>
            </a:r>
            <a:r>
              <a:rPr lang="en-CA" dirty="0" smtClean="0"/>
              <a:t> </a:t>
            </a:r>
            <a:r>
              <a:rPr lang="en-CA" dirty="0"/>
              <a:t>have no authority to use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11338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Sending Message</a:t>
            </a:r>
          </a:p>
        </p:txBody>
      </p:sp>
      <p:sp>
        <p:nvSpPr>
          <p:cNvPr id="3" name="Content Placeholder 2"/>
          <p:cNvSpPr>
            <a:spLocks noGrp="1"/>
          </p:cNvSpPr>
          <p:nvPr>
            <p:ph idx="1"/>
          </p:nvPr>
        </p:nvSpPr>
        <p:spPr>
          <a:xfrm>
            <a:off x="457200" y="1600200"/>
            <a:ext cx="8458200" cy="4525963"/>
          </a:xfrm>
        </p:spPr>
        <p:txBody>
          <a:bodyPr/>
          <a:lstStyle/>
          <a:p>
            <a:r>
              <a:rPr lang="en-CA" dirty="0">
                <a:solidFill>
                  <a:srgbClr val="0000CC"/>
                </a:solidFill>
              </a:rPr>
              <a:t>SNDMSG</a:t>
            </a:r>
          </a:p>
          <a:p>
            <a:pPr lvl="1"/>
            <a:r>
              <a:rPr lang="en-CA" sz="2400" dirty="0"/>
              <a:t>e.g.</a:t>
            </a:r>
            <a:r>
              <a:rPr lang="en-CA" dirty="0"/>
              <a:t>	</a:t>
            </a:r>
          </a:p>
          <a:p>
            <a:pPr marL="400050" lvl="1" indent="0">
              <a:buNone/>
            </a:pPr>
            <a:r>
              <a:rPr lang="en-CA" sz="2000" dirty="0">
                <a:solidFill>
                  <a:srgbClr val="0000CC"/>
                </a:solidFill>
              </a:rPr>
              <a:t>SNDMSG  MSG(</a:t>
            </a:r>
            <a:r>
              <a:rPr lang="en-CA" sz="2000" dirty="0"/>
              <a:t>'This is a message sent from SM433A36</a:t>
            </a:r>
            <a:r>
              <a:rPr lang="en-CA" sz="2000" dirty="0">
                <a:solidFill>
                  <a:srgbClr val="0000CC"/>
                </a:solidFill>
              </a:rPr>
              <a:t>')   TOUSR(</a:t>
            </a:r>
            <a:r>
              <a:rPr lang="en-CA" sz="2000" dirty="0"/>
              <a:t>DS233A36</a:t>
            </a:r>
            <a:r>
              <a:rPr lang="en-CA" sz="2000" dirty="0">
                <a:solidFill>
                  <a:srgbClr val="0000CC"/>
                </a:solidFill>
              </a:rPr>
              <a:t>)</a:t>
            </a:r>
          </a:p>
          <a:p>
            <a:pPr marL="400050" lvl="1" indent="0">
              <a:buNone/>
            </a:pPr>
            <a:endParaRPr lang="en-CA" sz="1100" dirty="0">
              <a:solidFill>
                <a:srgbClr val="0000CC"/>
              </a:solidFill>
            </a:endParaRPr>
          </a:p>
          <a:p>
            <a:pPr marL="400050" lvl="1" indent="0">
              <a:buNone/>
            </a:pPr>
            <a:r>
              <a:rPr lang="en-CA" sz="2000" dirty="0">
                <a:solidFill>
                  <a:srgbClr val="0000CC"/>
                </a:solidFill>
              </a:rPr>
              <a:t>SNDMSG  MSG</a:t>
            </a:r>
            <a:r>
              <a:rPr lang="en-CA" sz="2000" dirty="0"/>
              <a:t>(&amp;MSGS</a:t>
            </a:r>
            <a:r>
              <a:rPr lang="en-CA" sz="2000" dirty="0">
                <a:solidFill>
                  <a:srgbClr val="0000CC"/>
                </a:solidFill>
              </a:rPr>
              <a:t>)   TOUSR</a:t>
            </a:r>
            <a:r>
              <a:rPr lang="en-CA" sz="2000" dirty="0"/>
              <a:t>(&amp;MSGQUE</a:t>
            </a:r>
            <a:r>
              <a:rPr lang="en-CA" sz="2000" dirty="0">
                <a:solidFill>
                  <a:srgbClr val="0000CC"/>
                </a:solidFill>
              </a:rPr>
              <a:t>)</a:t>
            </a:r>
          </a:p>
          <a:p>
            <a:pPr marL="400050" lvl="1" indent="0">
              <a:buNone/>
            </a:pPr>
            <a:endParaRPr lang="en-CA" sz="1400" dirty="0">
              <a:solidFill>
                <a:srgbClr val="0000CC"/>
              </a:solidFill>
            </a:endParaRPr>
          </a:p>
          <a:p>
            <a:pPr marL="457200" indent="-457200"/>
            <a:r>
              <a:rPr lang="en-CA" dirty="0">
                <a:solidFill>
                  <a:srgbClr val="0000CC"/>
                </a:solidFill>
                <a:ea typeface="+mn-ea"/>
                <a:cs typeface="+mn-cs"/>
              </a:rPr>
              <a:t>SNDMSG</a:t>
            </a:r>
          </a:p>
          <a:p>
            <a:pPr lvl="1"/>
            <a:r>
              <a:rPr lang="en-CA" sz="2400" dirty="0"/>
              <a:t>For programming process</a:t>
            </a:r>
          </a:p>
          <a:p>
            <a:pPr lvl="1"/>
            <a:r>
              <a:rPr lang="en-CA" sz="2400" dirty="0"/>
              <a:t>e.g.</a:t>
            </a:r>
            <a:r>
              <a:rPr lang="en-CA" sz="1800" dirty="0"/>
              <a:t>	</a:t>
            </a:r>
          </a:p>
          <a:p>
            <a:pPr marL="400050" lvl="1" indent="0">
              <a:buNone/>
            </a:pPr>
            <a:r>
              <a:rPr lang="en-CA" sz="2000" dirty="0">
                <a:solidFill>
                  <a:srgbClr val="0000CC"/>
                </a:solidFill>
              </a:rPr>
              <a:t>SNDPGMMSG  MSG(</a:t>
            </a:r>
            <a:r>
              <a:rPr lang="en-US" sz="2000" dirty="0"/>
              <a:t>'BCI433LIB is already on the library list</a:t>
            </a:r>
            <a:r>
              <a:rPr lang="en-CA" sz="2000" dirty="0">
                <a:solidFill>
                  <a:srgbClr val="0000CC"/>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311736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Homework</a:t>
            </a:r>
            <a:endParaRPr lang="en-CA" dirty="0">
              <a:effectLst/>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lvl="1"/>
            <a:r>
              <a:rPr lang="en-CA" dirty="0" smtClean="0"/>
              <a:t>Lab4</a:t>
            </a:r>
          </a:p>
          <a:p>
            <a:pPr marL="457200" lvl="1" indent="0">
              <a:buNone/>
            </a:pPr>
            <a:endParaRPr lang="en-CA" dirty="0"/>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0307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8475"/>
            <a:ext cx="7772400" cy="2452613"/>
          </a:xfrm>
        </p:spPr>
        <p:txBody>
          <a:bodyPr/>
          <a:lstStyle/>
          <a:p>
            <a:r>
              <a:rPr lang="en-US" sz="8000" dirty="0">
                <a:solidFill>
                  <a:schemeClr val="tx1">
                    <a:lumMod val="75000"/>
                    <a:lumOff val="25000"/>
                  </a:schemeClr>
                </a:solidFill>
                <a:effectLst>
                  <a:outerShdw blurRad="38100" dist="38100" dir="2700000" algn="tl">
                    <a:srgbClr val="000000">
                      <a:alpha val="43137"/>
                    </a:srgbClr>
                  </a:outerShdw>
                </a:effectLst>
                <a:latin typeface="Brush Script MT" panose="03060802040406070304" pitchFamily="66" charset="0"/>
              </a:rPr>
              <a:t>The End</a:t>
            </a:r>
            <a:endParaRPr lang="en-US" sz="8000"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80885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609600" y="304800"/>
            <a:ext cx="7772400" cy="1143000"/>
          </a:xfrm>
        </p:spPr>
        <p:txBody>
          <a:bodyPr/>
          <a:lstStyle/>
          <a:p>
            <a:pPr eaLnBrk="1" hangingPunct="1"/>
            <a:r>
              <a:rPr lang="en-US" altLang="en-US" dirty="0">
                <a:effectLst>
                  <a:outerShdw blurRad="38100" dist="38100" dir="2700000" algn="tl">
                    <a:srgbClr val="000000">
                      <a:alpha val="43137"/>
                    </a:srgbClr>
                  </a:outerShdw>
                </a:effectLst>
              </a:rPr>
              <a:t>CL Variables</a:t>
            </a:r>
          </a:p>
        </p:txBody>
      </p:sp>
      <p:sp>
        <p:nvSpPr>
          <p:cNvPr id="7171" name="Rectangle 1027"/>
          <p:cNvSpPr>
            <a:spLocks noGrp="1" noChangeArrowheads="1"/>
          </p:cNvSpPr>
          <p:nvPr>
            <p:ph type="body" idx="1"/>
          </p:nvPr>
        </p:nvSpPr>
        <p:spPr>
          <a:xfrm>
            <a:off x="685800" y="1524000"/>
            <a:ext cx="7772400" cy="4876800"/>
          </a:xfrm>
        </p:spPr>
        <p:txBody>
          <a:bodyPr rtlCol="0">
            <a:normAutofit fontScale="85000" lnSpcReduction="20000"/>
          </a:bodyPr>
          <a:lstStyle/>
          <a:p>
            <a:pPr eaLnBrk="1" fontAlgn="auto" hangingPunct="1">
              <a:spcAft>
                <a:spcPts val="0"/>
              </a:spcAft>
              <a:defRPr/>
            </a:pPr>
            <a:r>
              <a:rPr lang="en-US" dirty="0"/>
              <a:t>Data types</a:t>
            </a:r>
          </a:p>
          <a:p>
            <a:pPr lvl="1">
              <a:defRPr/>
            </a:pPr>
            <a:r>
              <a:rPr lang="en-US" dirty="0"/>
              <a:t>*CHAR , *DEC , *LGL, *</a:t>
            </a:r>
            <a:r>
              <a:rPr lang="en-US" dirty="0" smtClean="0"/>
              <a:t>INT…</a:t>
            </a:r>
            <a:endParaRPr lang="en-US" dirty="0"/>
          </a:p>
          <a:p>
            <a:pPr eaLnBrk="1" fontAlgn="auto" hangingPunct="1">
              <a:spcAft>
                <a:spcPts val="0"/>
              </a:spcAft>
              <a:defRPr/>
            </a:pPr>
            <a:r>
              <a:rPr lang="en-US" dirty="0"/>
              <a:t>Variable names  start with an ‘</a:t>
            </a:r>
            <a:r>
              <a:rPr lang="en-US" dirty="0">
                <a:solidFill>
                  <a:srgbClr val="0000CC"/>
                </a:solidFill>
                <a:effectLst>
                  <a:outerShdw blurRad="38100" dist="38100" dir="2700000" algn="tl">
                    <a:srgbClr val="000000">
                      <a:alpha val="43137"/>
                    </a:srgbClr>
                  </a:outerShdw>
                </a:effectLst>
              </a:rPr>
              <a:t>&amp;</a:t>
            </a:r>
            <a:r>
              <a:rPr lang="en-US" dirty="0"/>
              <a:t>’  </a:t>
            </a:r>
          </a:p>
          <a:p>
            <a:pPr lvl="1">
              <a:defRPr/>
            </a:pPr>
            <a:r>
              <a:rPr lang="en-US" dirty="0"/>
              <a:t>e.g.  &amp;IN03, &amp;CTR, &amp;USER, &amp;DATE, &amp;MARK1, etc.</a:t>
            </a:r>
          </a:p>
          <a:p>
            <a:pPr>
              <a:defRPr/>
            </a:pPr>
            <a:r>
              <a:rPr lang="en-US" dirty="0"/>
              <a:t>Declare CL Variable (</a:t>
            </a:r>
            <a:r>
              <a:rPr lang="en-US" dirty="0">
                <a:effectLst>
                  <a:outerShdw blurRad="38100" dist="38100" dir="2700000" algn="tl">
                    <a:srgbClr val="000000">
                      <a:alpha val="43137"/>
                    </a:srgbClr>
                  </a:outerShdw>
                </a:effectLst>
              </a:rPr>
              <a:t>DCL</a:t>
            </a:r>
            <a:r>
              <a:rPr lang="en-US" dirty="0"/>
              <a:t>)</a:t>
            </a:r>
          </a:p>
          <a:p>
            <a:pPr lvl="1">
              <a:defRPr/>
            </a:pPr>
            <a:r>
              <a:rPr lang="en-US" dirty="0"/>
              <a:t>e.g.     </a:t>
            </a:r>
            <a:r>
              <a:rPr lang="en-US" dirty="0">
                <a:solidFill>
                  <a:srgbClr val="0000CC"/>
                </a:solidFill>
                <a:effectLst>
                  <a:outerShdw blurRad="38100" dist="38100" dir="2700000" algn="tl">
                    <a:srgbClr val="000000">
                      <a:alpha val="43137"/>
                    </a:srgbClr>
                  </a:outerShdw>
                </a:effectLst>
              </a:rPr>
              <a:t>DCL</a:t>
            </a:r>
            <a:r>
              <a:rPr lang="en-US" dirty="0"/>
              <a:t> VAR(&amp;</a:t>
            </a:r>
            <a:r>
              <a:rPr lang="en-US" dirty="0" err="1"/>
              <a:t>varname</a:t>
            </a:r>
            <a:r>
              <a:rPr lang="en-US" dirty="0"/>
              <a:t>) TYPE(*CHAR) LEN(8)</a:t>
            </a:r>
          </a:p>
          <a:p>
            <a:pPr lvl="1">
              <a:defRPr/>
            </a:pPr>
            <a:r>
              <a:rPr lang="en-US" dirty="0"/>
              <a:t>variables must be declared before you can use them</a:t>
            </a:r>
          </a:p>
          <a:p>
            <a:pPr lvl="1">
              <a:defRPr/>
            </a:pPr>
            <a:r>
              <a:rPr lang="en-US" dirty="0"/>
              <a:t>variables from a display file will automatically be available to program.</a:t>
            </a:r>
          </a:p>
          <a:p>
            <a:pPr>
              <a:defRPr/>
            </a:pPr>
            <a:r>
              <a:rPr lang="en-CA" dirty="0"/>
              <a:t>Change Variable value</a:t>
            </a:r>
          </a:p>
          <a:p>
            <a:pPr lvl="1">
              <a:defRPr/>
            </a:pPr>
            <a:r>
              <a:rPr lang="en-CA" dirty="0"/>
              <a:t>e.g.     </a:t>
            </a:r>
            <a:r>
              <a:rPr lang="en-US" dirty="0">
                <a:solidFill>
                  <a:srgbClr val="0000CC"/>
                </a:solidFill>
                <a:effectLst>
                  <a:outerShdw blurRad="38100" dist="38100" dir="2700000" algn="tl">
                    <a:srgbClr val="000000">
                      <a:alpha val="43137"/>
                    </a:srgbClr>
                  </a:outerShdw>
                </a:effectLst>
              </a:rPr>
              <a:t>CHGVAR</a:t>
            </a:r>
            <a:r>
              <a:rPr lang="en-US" b="1" dirty="0"/>
              <a:t> </a:t>
            </a:r>
            <a:r>
              <a:rPr lang="en-US" dirty="0"/>
              <a:t>VAR(&amp;</a:t>
            </a:r>
            <a:r>
              <a:rPr lang="en-US" dirty="0" err="1"/>
              <a:t>varname</a:t>
            </a:r>
            <a:r>
              <a:rPr lang="en-US" dirty="0"/>
              <a:t>) VALUE(value)</a:t>
            </a:r>
          </a:p>
        </p:txBody>
      </p:sp>
    </p:spTree>
    <p:extLst>
      <p:ext uri="{BB962C8B-B14F-4D97-AF65-F5344CB8AC3E}">
        <p14:creationId xmlns:p14="http://schemas.microsoft.com/office/powerpoint/2010/main" val="255329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Examples</a:t>
            </a:r>
          </a:p>
        </p:txBody>
      </p:sp>
      <p:sp>
        <p:nvSpPr>
          <p:cNvPr id="11267" name="Rectangle 3"/>
          <p:cNvSpPr>
            <a:spLocks noGrp="1" noChangeArrowheads="1"/>
          </p:cNvSpPr>
          <p:nvPr>
            <p:ph type="body" idx="1"/>
          </p:nvPr>
        </p:nvSpPr>
        <p:spPr>
          <a:xfrm>
            <a:off x="838200" y="1600200"/>
            <a:ext cx="7543800" cy="4525963"/>
          </a:xfrm>
        </p:spPr>
        <p:txBody>
          <a:bodyPr>
            <a:normAutofit/>
          </a:bodyPr>
          <a:lstStyle/>
          <a:p>
            <a:pPr eaLnBrk="1" hangingPunct="1">
              <a:buFontTx/>
              <a:buNone/>
            </a:pPr>
            <a:r>
              <a:rPr lang="en-GB" altLang="en-US" sz="2600" dirty="0"/>
              <a:t>DCL  VAR(&amp;TOTAL) TYPE(*DEC) LEN(7  2)</a:t>
            </a:r>
          </a:p>
          <a:p>
            <a:pPr eaLnBrk="1" hangingPunct="1">
              <a:buFontTx/>
              <a:buNone/>
            </a:pPr>
            <a:r>
              <a:rPr lang="en-GB" altLang="en-US" sz="2600" dirty="0"/>
              <a:t>DCL VAR(&amp;GRADE) TYPE(*CHAR) LEN(1)</a:t>
            </a:r>
          </a:p>
          <a:p>
            <a:pPr>
              <a:buNone/>
            </a:pPr>
            <a:r>
              <a:rPr lang="en-CA" sz="2600" dirty="0"/>
              <a:t>DCL  &amp;ABLE  *DEC LEN(5 2)</a:t>
            </a:r>
            <a:endParaRPr lang="en-GB" altLang="en-US" sz="2600" dirty="0"/>
          </a:p>
          <a:p>
            <a:pPr>
              <a:buNone/>
            </a:pPr>
            <a:r>
              <a:rPr lang="en-CA" sz="2800" dirty="0"/>
              <a:t>DCL &amp;CHAR *CHAR LEN(10)</a:t>
            </a:r>
          </a:p>
          <a:p>
            <a:pPr>
              <a:buNone/>
            </a:pPr>
            <a:endParaRPr lang="en-GB" altLang="en-US" sz="2600" dirty="0"/>
          </a:p>
          <a:p>
            <a:pPr eaLnBrk="1" hangingPunct="1">
              <a:buFontTx/>
              <a:buNone/>
            </a:pPr>
            <a:r>
              <a:rPr lang="en-GB" altLang="en-US" sz="2600" dirty="0"/>
              <a:t>CHGVAR  VAR(&amp;GRADE)  VALUE (‘A’)</a:t>
            </a:r>
          </a:p>
          <a:p>
            <a:pPr eaLnBrk="1" hangingPunct="1">
              <a:buFontTx/>
              <a:buNone/>
            </a:pPr>
            <a:r>
              <a:rPr lang="en-GB" altLang="en-US" sz="2600" dirty="0"/>
              <a:t>CHGVAR  VAR(&amp;TOTAL)   VALUE(&amp;TOTAL + 1)</a:t>
            </a:r>
          </a:p>
          <a:p>
            <a:pPr eaLnBrk="1" hangingPunct="1">
              <a:buFontTx/>
              <a:buNone/>
            </a:pPr>
            <a:endParaRPr lang="en-GB" altLang="en-US" dirty="0">
              <a:latin typeface="Arial" pitchFamily="34" charset="0"/>
            </a:endParaRPr>
          </a:p>
        </p:txBody>
      </p:sp>
    </p:spTree>
    <p:extLst>
      <p:ext uri="{BB962C8B-B14F-4D97-AF65-F5344CB8AC3E}">
        <p14:creationId xmlns:p14="http://schemas.microsoft.com/office/powerpoint/2010/main" val="361573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effectLst>
                  <a:outerShdw blurRad="38100" dist="38100" dir="2700000" algn="tl">
                    <a:srgbClr val="000000">
                      <a:alpha val="43137"/>
                    </a:srgbClr>
                  </a:outerShdw>
                </a:effectLst>
              </a:rPr>
              <a:t>Operators</a:t>
            </a:r>
          </a:p>
        </p:txBody>
      </p:sp>
      <p:sp>
        <p:nvSpPr>
          <p:cNvPr id="3" name="Content Placeholder 2"/>
          <p:cNvSpPr>
            <a:spLocks noGrp="1"/>
          </p:cNvSpPr>
          <p:nvPr>
            <p:ph idx="1"/>
          </p:nvPr>
        </p:nvSpPr>
        <p:spPr/>
        <p:txBody>
          <a:bodyPr/>
          <a:lstStyle/>
          <a:p>
            <a:r>
              <a:rPr lang="en-CA" dirty="0"/>
              <a:t>Arithmetic (+, -, *, /) </a:t>
            </a:r>
          </a:p>
          <a:p>
            <a:r>
              <a:rPr lang="en-CA" dirty="0"/>
              <a:t>Character (*CAT, ||, *BCAT, |&gt;, *TCAT, |&lt;) </a:t>
            </a:r>
          </a:p>
          <a:p>
            <a:r>
              <a:rPr lang="en-CA" dirty="0"/>
              <a:t>Relational (*EQ, =, *GT, &gt;, *LT, &lt;, *GE, &gt;=, *LE, &lt;=, *NE, *NG, *NL) </a:t>
            </a:r>
          </a:p>
          <a:p>
            <a:r>
              <a:rPr lang="en-CA" dirty="0"/>
              <a:t>logical (*AND, *OR, and *NOT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8651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Concatenating Strings</a:t>
            </a:r>
            <a:endParaRPr lang="en-CA" dirty="0"/>
          </a:p>
        </p:txBody>
      </p:sp>
      <p:sp>
        <p:nvSpPr>
          <p:cNvPr id="3" name="Content Placeholder 2"/>
          <p:cNvSpPr>
            <a:spLocks noGrp="1"/>
          </p:cNvSpPr>
          <p:nvPr>
            <p:ph idx="1"/>
          </p:nvPr>
        </p:nvSpPr>
        <p:spPr/>
        <p:txBody>
          <a:bodyPr>
            <a:normAutofit fontScale="92500" lnSpcReduction="10000"/>
          </a:bodyPr>
          <a:lstStyle/>
          <a:p>
            <a:r>
              <a:rPr lang="en-CA" dirty="0">
                <a:solidFill>
                  <a:srgbClr val="0000CC"/>
                </a:solidFill>
                <a:cs typeface="Arial" panose="020B0604020202020204" pitchFamily="34" charset="0"/>
              </a:rPr>
              <a:t>*CAT </a:t>
            </a:r>
            <a:r>
              <a:rPr lang="en-CA" dirty="0">
                <a:cs typeface="Arial" panose="020B0604020202020204" pitchFamily="34" charset="0"/>
              </a:rPr>
              <a:t>joins together two strings.</a:t>
            </a:r>
          </a:p>
          <a:p>
            <a:r>
              <a:rPr lang="en-CA" dirty="0">
                <a:solidFill>
                  <a:srgbClr val="0000CC"/>
                </a:solidFill>
                <a:cs typeface="Arial" panose="020B0604020202020204" pitchFamily="34" charset="0"/>
              </a:rPr>
              <a:t>*BCAT </a:t>
            </a:r>
            <a:r>
              <a:rPr lang="en-CA" dirty="0">
                <a:cs typeface="Arial" panose="020B0604020202020204" pitchFamily="34" charset="0"/>
              </a:rPr>
              <a:t>strips out the trailing blanks of the first string and then inserts one blank space between the first and second strings. </a:t>
            </a:r>
          </a:p>
          <a:p>
            <a:r>
              <a:rPr lang="en-CA" dirty="0">
                <a:solidFill>
                  <a:srgbClr val="0000CC"/>
                </a:solidFill>
                <a:cs typeface="Arial" panose="020B0604020202020204" pitchFamily="34" charset="0"/>
              </a:rPr>
              <a:t>*TCAT </a:t>
            </a:r>
            <a:r>
              <a:rPr lang="en-CA" dirty="0">
                <a:cs typeface="Arial" panose="020B0604020202020204" pitchFamily="34" charset="0"/>
              </a:rPr>
              <a:t>first strips out the trailing blanks of the first string, then joins that with the second string. The second string is not touched.</a:t>
            </a:r>
          </a:p>
          <a:p>
            <a:r>
              <a:rPr lang="en-CA" dirty="0">
                <a:cs typeface="Arial" panose="020B0604020202020204" pitchFamily="34" charset="0"/>
              </a:rPr>
              <a:t>It helps to remember:</a:t>
            </a:r>
          </a:p>
          <a:p>
            <a:pPr lvl="1"/>
            <a:r>
              <a:rPr lang="en-CA" dirty="0">
                <a:cs typeface="Arial" panose="020B0604020202020204" pitchFamily="34" charset="0"/>
              </a:rPr>
              <a:t>CAT is which by keeping in mind </a:t>
            </a:r>
            <a:r>
              <a:rPr lang="en-CA" b="1" dirty="0">
                <a:solidFill>
                  <a:srgbClr val="0000CC"/>
                </a:solidFill>
                <a:cs typeface="Arial" panose="020B0604020202020204" pitchFamily="34" charset="0"/>
              </a:rPr>
              <a:t>B for blanks</a:t>
            </a:r>
            <a:r>
              <a:rPr lang="en-CA" dirty="0">
                <a:solidFill>
                  <a:srgbClr val="0000CC"/>
                </a:solidFill>
                <a:cs typeface="Arial" panose="020B0604020202020204" pitchFamily="34" charset="0"/>
              </a:rPr>
              <a:t> </a:t>
            </a:r>
            <a:r>
              <a:rPr lang="en-CA" dirty="0">
                <a:cs typeface="Arial" panose="020B0604020202020204" pitchFamily="34" charset="0"/>
              </a:rPr>
              <a:t>and </a:t>
            </a:r>
            <a:r>
              <a:rPr lang="en-CA" b="1" dirty="0">
                <a:solidFill>
                  <a:srgbClr val="0000CC"/>
                </a:solidFill>
                <a:cs typeface="Arial" panose="020B0604020202020204" pitchFamily="34" charset="0"/>
              </a:rPr>
              <a:t>T for truncate.</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9117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*CAT</a:t>
            </a:r>
          </a:p>
        </p:txBody>
      </p:sp>
      <p:sp>
        <p:nvSpPr>
          <p:cNvPr id="12291" name="Content Placeholder 2"/>
          <p:cNvSpPr>
            <a:spLocks noGrp="1"/>
          </p:cNvSpPr>
          <p:nvPr>
            <p:ph idx="1"/>
          </p:nvPr>
        </p:nvSpPr>
        <p:spPr>
          <a:xfrm>
            <a:off x="609600" y="1600200"/>
            <a:ext cx="8077200" cy="4525963"/>
          </a:xfrm>
        </p:spPr>
        <p:txBody>
          <a:bodyPr>
            <a:normAutofit/>
          </a:bodyPr>
          <a:lstStyle/>
          <a:p>
            <a:r>
              <a:rPr lang="en-US" altLang="en-US" dirty="0"/>
              <a:t>Example code:</a:t>
            </a:r>
          </a:p>
          <a:p>
            <a:pPr lvl="1">
              <a:buFont typeface="Arial" pitchFamily="34" charset="0"/>
              <a:buNone/>
            </a:pPr>
            <a:r>
              <a:rPr lang="en-US" altLang="en-US" sz="2400" dirty="0"/>
              <a:t>DCL &amp;F1 *CHAR 10 ‘IBC’</a:t>
            </a:r>
          </a:p>
          <a:p>
            <a:pPr lvl="1">
              <a:buFont typeface="Arial" pitchFamily="34" charset="0"/>
              <a:buNone/>
            </a:pPr>
            <a:r>
              <a:rPr lang="en-US" altLang="en-US" sz="2400" dirty="0"/>
              <a:t>DCL VAR(&amp;F2) TYPE(*CHAR) LEN(10) VALUE(‘233’)</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*CAT  </a:t>
            </a:r>
            <a:r>
              <a:rPr lang="en-US" altLang="en-US" sz="2400" dirty="0"/>
              <a:t>&amp;F2)</a:t>
            </a:r>
          </a:p>
          <a:p>
            <a:pPr lvl="1">
              <a:buFont typeface="Arial" pitchFamily="34" charset="0"/>
              <a:buNone/>
            </a:pPr>
            <a:endParaRPr lang="en-US" altLang="en-US" sz="2400" dirty="0"/>
          </a:p>
          <a:p>
            <a:r>
              <a:rPr lang="en-US" altLang="en-US" dirty="0"/>
              <a:t>What will &amp;F3 have in it?</a:t>
            </a:r>
          </a:p>
        </p:txBody>
      </p:sp>
    </p:spTree>
    <p:extLst>
      <p:ext uri="{BB962C8B-B14F-4D97-AF65-F5344CB8AC3E}">
        <p14:creationId xmlns:p14="http://schemas.microsoft.com/office/powerpoint/2010/main" val="186024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*BCAT</a:t>
            </a:r>
          </a:p>
        </p:txBody>
      </p:sp>
      <p:sp>
        <p:nvSpPr>
          <p:cNvPr id="13315" name="Content Placeholder 2"/>
          <p:cNvSpPr>
            <a:spLocks noGrp="1"/>
          </p:cNvSpPr>
          <p:nvPr>
            <p:ph idx="1"/>
          </p:nvPr>
        </p:nvSpPr>
        <p:spPr>
          <a:xfrm>
            <a:off x="609600" y="1600200"/>
            <a:ext cx="7924800" cy="4525963"/>
          </a:xfrm>
        </p:spPr>
        <p:txBody>
          <a:bodyPr>
            <a:normAutofit/>
          </a:bodyPr>
          <a:lstStyle/>
          <a:p>
            <a:r>
              <a:rPr lang="en-US" altLang="en-US" dirty="0"/>
              <a:t>Example code:</a:t>
            </a:r>
          </a:p>
          <a:p>
            <a:pPr lvl="1">
              <a:buFont typeface="Arial" pitchFamily="34" charset="0"/>
              <a:buNone/>
            </a:pPr>
            <a:r>
              <a:rPr lang="en-US" altLang="en-US" sz="2400" dirty="0"/>
              <a:t>DCL &amp;F1 *CHAR 10 ‘Hello’</a:t>
            </a:r>
          </a:p>
          <a:p>
            <a:pPr lvl="1">
              <a:buFont typeface="Arial" pitchFamily="34" charset="0"/>
              <a:buNone/>
            </a:pPr>
            <a:r>
              <a:rPr lang="en-US" altLang="en-US" sz="2400" dirty="0"/>
              <a:t>DCL VAR(&amp;F2) TYPE(*CHAR) LEN(10) VALUE(‘World!’)</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*BCAT  </a:t>
            </a:r>
            <a:r>
              <a:rPr lang="en-US" altLang="en-US" sz="2400" dirty="0"/>
              <a:t>&amp;F2)</a:t>
            </a:r>
          </a:p>
          <a:p>
            <a:pPr lvl="1">
              <a:buFont typeface="Arial" pitchFamily="34" charset="0"/>
              <a:buNone/>
            </a:pPr>
            <a:endParaRPr lang="en-US" altLang="en-US" sz="2400" dirty="0"/>
          </a:p>
          <a:p>
            <a:r>
              <a:rPr lang="en-US" altLang="en-US" dirty="0"/>
              <a:t>What will &amp;F3 have in it?</a:t>
            </a:r>
          </a:p>
        </p:txBody>
      </p:sp>
    </p:spTree>
    <p:extLst>
      <p:ext uri="{BB962C8B-B14F-4D97-AF65-F5344CB8AC3E}">
        <p14:creationId xmlns:p14="http://schemas.microsoft.com/office/powerpoint/2010/main" val="2175135151"/>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40EBAE46240844BAF07B237CAAB438" ma:contentTypeVersion="13" ma:contentTypeDescription="Create a new document." ma:contentTypeScope="" ma:versionID="b835878fae50d2f47cf3f0d6f2da3868">
  <xsd:schema xmlns:xsd="http://www.w3.org/2001/XMLSchema" xmlns:xs="http://www.w3.org/2001/XMLSchema" xmlns:p="http://schemas.microsoft.com/office/2006/metadata/properties" xmlns:ns3="81138d9d-9f3d-498e-85db-29768bd62ad3" xmlns:ns4="eb420992-8393-4ebc-bcff-d8ee9f154341" targetNamespace="http://schemas.microsoft.com/office/2006/metadata/properties" ma:root="true" ma:fieldsID="b62894c44c43f2408a19f8cb3b9d9930" ns3:_="" ns4:_="">
    <xsd:import namespace="81138d9d-9f3d-498e-85db-29768bd62ad3"/>
    <xsd:import namespace="eb420992-8393-4ebc-bcff-d8ee9f15434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138d9d-9f3d-498e-85db-29768bd62a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420992-8393-4ebc-bcff-d8ee9f15434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BB76B-58E0-40D6-8699-C82BCB8A5C7F}">
  <ds:schemaRefs>
    <ds:schemaRef ds:uri="http://schemas.microsoft.com/sharepoint/v3/contenttype/forms"/>
  </ds:schemaRefs>
</ds:datastoreItem>
</file>

<file path=customXml/itemProps2.xml><?xml version="1.0" encoding="utf-8"?>
<ds:datastoreItem xmlns:ds="http://schemas.openxmlformats.org/officeDocument/2006/customXml" ds:itemID="{28D3F8E7-8457-4911-8CD8-BAB400114806}">
  <ds:schemaRefs>
    <ds:schemaRef ds:uri="http://purl.org/dc/terms/"/>
    <ds:schemaRef ds:uri="eb420992-8393-4ebc-bcff-d8ee9f15434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81138d9d-9f3d-498e-85db-29768bd62ad3"/>
    <ds:schemaRef ds:uri="http://www.w3.org/XML/1998/namespace"/>
  </ds:schemaRefs>
</ds:datastoreItem>
</file>

<file path=customXml/itemProps3.xml><?xml version="1.0" encoding="utf-8"?>
<ds:datastoreItem xmlns:ds="http://schemas.openxmlformats.org/officeDocument/2006/customXml" ds:itemID="{FAB18B32-B6A9-42B8-906A-9F44A58C26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138d9d-9f3d-498e-85db-29768bd62ad3"/>
    <ds:schemaRef ds:uri="eb420992-8393-4ebc-bcff-d8ee9f1543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4929</TotalTime>
  <Words>2329</Words>
  <Application>Microsoft Office PowerPoint</Application>
  <PresentationFormat>On-screen Show (4:3)</PresentationFormat>
  <Paragraphs>352</Paragraphs>
  <Slides>34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Narrow</vt:lpstr>
      <vt:lpstr>Brush Script MT</vt:lpstr>
      <vt:lpstr>Calibri</vt:lpstr>
      <vt:lpstr>Tahoma</vt:lpstr>
      <vt:lpstr>Times New Roman</vt:lpstr>
      <vt:lpstr>Wingdings</vt:lpstr>
      <vt:lpstr>Compass</vt:lpstr>
      <vt:lpstr>BCI433 - IBM i Business Computing</vt:lpstr>
      <vt:lpstr>Lesson Objectives</vt:lpstr>
      <vt:lpstr>CL Programming Restrictions</vt:lpstr>
      <vt:lpstr>CL Variables</vt:lpstr>
      <vt:lpstr>Examples</vt:lpstr>
      <vt:lpstr>Operators</vt:lpstr>
      <vt:lpstr>Concatenating Strings</vt:lpstr>
      <vt:lpstr>Concatenating Strings *CAT</vt:lpstr>
      <vt:lpstr>Concatenating Strings *BCAT</vt:lpstr>
      <vt:lpstr>Concatenating Strings *TCAT</vt:lpstr>
      <vt:lpstr>Concatenating String and Number</vt:lpstr>
      <vt:lpstr>Some File Commands</vt:lpstr>
      <vt:lpstr>Condition and Iteration</vt:lpstr>
      <vt:lpstr>IF, THEN, ELSE examples</vt:lpstr>
      <vt:lpstr>IF, THEN, ELSE examples</vt:lpstr>
      <vt:lpstr>DO, ENDDO example</vt:lpstr>
      <vt:lpstr>DOWHILE Loop</vt:lpstr>
      <vt:lpstr>PowerPoint Presentation</vt:lpstr>
      <vt:lpstr>Select Group</vt:lpstr>
      <vt:lpstr>CL Subroutines</vt:lpstr>
      <vt:lpstr>Indicators</vt:lpstr>
      <vt:lpstr>Program Flow using Screens  and Indicators</vt:lpstr>
      <vt:lpstr>Examples of Response Indicator Use</vt:lpstr>
      <vt:lpstr>Examples of Option Indicator Use</vt:lpstr>
      <vt:lpstr>PowerPoint Presentation</vt:lpstr>
      <vt:lpstr>Retrieve vs Display</vt:lpstr>
      <vt:lpstr>Retrieving System Values</vt:lpstr>
      <vt:lpstr>Retrieving User Profile</vt:lpstr>
      <vt:lpstr>Retrieving Job Attributes</vt:lpstr>
      <vt:lpstr>Related Commands</vt:lpstr>
      <vt:lpstr>Setting User Profile</vt:lpstr>
      <vt:lpstr>Sending Message</vt:lpstr>
      <vt:lpstr>Homework</vt:lpstr>
      <vt:lpstr>The End</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 CL Program with DSPF</dc:title>
  <dc:creator>Wei Song</dc:creator>
  <cp:keywords>Lec 4-2174</cp:keywords>
  <cp:lastModifiedBy>Lydia Li</cp:lastModifiedBy>
  <cp:revision>119</cp:revision>
  <cp:lastPrinted>2001-07-23T19:37:02Z</cp:lastPrinted>
  <dcterms:created xsi:type="dcterms:W3CDTF">2001-03-26T00:24:34Z</dcterms:created>
  <dcterms:modified xsi:type="dcterms:W3CDTF">2022-09-29T19:56:31Z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0x0101005E40EBAE46240844BAF07B237CAAB438</vt:lpwstr>
  </property>
</Properties>
</file>