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28"/>
  </p:notesMasterIdLst>
  <p:handoutMasterIdLst>
    <p:handoutMasterId r:id="rId29"/>
  </p:handoutMasterIdLst>
  <p:sldIdLst>
    <p:sldId id="266" r:id="rId5"/>
    <p:sldId id="267" r:id="rId6"/>
    <p:sldId id="258" r:id="rId7"/>
    <p:sldId id="301" r:id="rId8"/>
    <p:sldId id="278" r:id="rId9"/>
    <p:sldId id="303" r:id="rId10"/>
    <p:sldId id="302" r:id="rId11"/>
    <p:sldId id="304" r:id="rId12"/>
    <p:sldId id="268" r:id="rId13"/>
    <p:sldId id="293" r:id="rId14"/>
    <p:sldId id="295" r:id="rId15"/>
    <p:sldId id="286" r:id="rId16"/>
    <p:sldId id="305" r:id="rId17"/>
    <p:sldId id="292" r:id="rId18"/>
    <p:sldId id="294" r:id="rId19"/>
    <p:sldId id="300" r:id="rId20"/>
    <p:sldId id="285" r:id="rId21"/>
    <p:sldId id="299" r:id="rId22"/>
    <p:sldId id="296" r:id="rId23"/>
    <p:sldId id="297" r:id="rId24"/>
    <p:sldId id="291" r:id="rId25"/>
    <p:sldId id="287" r:id="rId26"/>
    <p:sldId id="288" r:id="rId2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60"/>
  </p:normalViewPr>
  <p:slideViewPr>
    <p:cSldViewPr>
      <p:cViewPr varScale="1">
        <p:scale>
          <a:sx n="70" d="100"/>
          <a:sy n="70" d="100"/>
        </p:scale>
        <p:origin x="3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71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717032"/>
            <a:ext cx="7344816" cy="1728192"/>
          </a:xfrm>
        </p:spPr>
        <p:txBody>
          <a:bodyPr/>
          <a:lstStyle/>
          <a:p>
            <a:r>
              <a:rPr lang="en-US" dirty="0"/>
              <a:t>Week 6: RPGLE Business Application (with printer/database </a:t>
            </a:r>
            <a:r>
              <a:rPr lang="en-US"/>
              <a:t>files) </a:t>
            </a:r>
            <a:endParaRPr lang="en-US" dirty="0"/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Physical File in RPGLE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 eaLnBrk="1" hangingPunct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the SQL problem</a:t>
            </a:r>
            <a:endParaRPr lang="en-CA" sz="2800" dirty="0">
              <a:effectLst/>
            </a:endParaRPr>
          </a:p>
          <a:p>
            <a:pPr lvl="1" eaLnBrk="1" hangingPunct="1"/>
            <a:r>
              <a:rPr lang="en-CA" sz="2400" dirty="0"/>
              <a:t>Specifying</a:t>
            </a:r>
            <a:r>
              <a:rPr lang="en-CA" sz="2400" dirty="0">
                <a:effectLst/>
              </a:rPr>
              <a:t> RENAME option on the RPGLE file definition so that the format is defined with a different name internal to the RPG program:</a:t>
            </a:r>
          </a:p>
          <a:p>
            <a:pPr lvl="1" eaLnBrk="1" hangingPunct="1"/>
            <a:r>
              <a:rPr lang="en-US" sz="2400" dirty="0"/>
              <a:t>KEYWORDS: </a:t>
            </a:r>
            <a:r>
              <a:rPr lang="en-US" sz="2000" dirty="0"/>
              <a:t>	</a:t>
            </a:r>
          </a:p>
          <a:p>
            <a:pPr lvl="1" eaLnBrk="1" hangingPunct="1">
              <a:buNone/>
            </a:pPr>
            <a:r>
              <a:rPr lang="en-US" sz="2000" dirty="0"/>
              <a:t>	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newRecName</a:t>
            </a:r>
            <a:r>
              <a:rPr lang="en-US" sz="2000" dirty="0"/>
              <a:t>)</a:t>
            </a:r>
          </a:p>
          <a:p>
            <a:pPr eaLnBrk="1" hangingPunct="1">
              <a:buFontTx/>
              <a:buNone/>
            </a:pPr>
            <a:endParaRPr lang="en-US" sz="1100" dirty="0"/>
          </a:p>
          <a:p>
            <a:pPr eaLnBrk="1" hangingPunct="1"/>
            <a:r>
              <a:rPr lang="en-US" sz="2800" dirty="0"/>
              <a:t>Define database files</a:t>
            </a:r>
          </a:p>
          <a:p>
            <a:pPr marL="0" indent="0">
              <a:buNone/>
            </a:pPr>
            <a:endParaRPr lang="en-CA" sz="16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marL="400050" lvl="1" indent="0">
              <a:buNone/>
            </a:pP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</a:rPr>
              <a:t>DCL-F </a:t>
            </a:r>
            <a:r>
              <a:rPr lang="en-CA" sz="1600" dirty="0">
                <a:highlight>
                  <a:srgbClr val="E8F2FE"/>
                </a:highlight>
              </a:rPr>
              <a:t>SHIFTWEEK  USAGE(*INPUT) KEYED RENAME(SHIFTWEEK:SHIFTWEEKR);</a:t>
            </a:r>
          </a:p>
          <a:p>
            <a:pPr marL="400050" lvl="1" indent="0">
              <a:buNone/>
            </a:pP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</a:rPr>
              <a:t>DCL-F </a:t>
            </a:r>
            <a:r>
              <a:rPr lang="en-CA" sz="1600" dirty="0">
                <a:highlight>
                  <a:srgbClr val="E8F2FE"/>
                </a:highlight>
              </a:rPr>
              <a:t>SHIFTRATES DISK USAGE(*INPUT); </a:t>
            </a:r>
            <a:r>
              <a:rPr lang="en-CA" sz="1600" strike="sngStrike" dirty="0">
                <a:highlight>
                  <a:srgbClr val="E8F2FE"/>
                </a:highlight>
              </a:rPr>
              <a:t>// RENAME(SHIFTRATES:SHIFTRATER);</a:t>
            </a:r>
          </a:p>
        </p:txBody>
      </p:sp>
    </p:spTree>
    <p:extLst>
      <p:ext uri="{BB962C8B-B14F-4D97-AF65-F5344CB8AC3E}">
        <p14:creationId xmlns:p14="http://schemas.microsoft.com/office/powerpoint/2010/main" val="102021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Printer (Spooled) File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 err="1"/>
              <a:t>ver</a:t>
            </a:r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lang="en-US" sz="2800" dirty="0" err="1"/>
              <a:t>ow</a:t>
            </a:r>
            <a:r>
              <a:rPr lang="en-US" sz="2800" dirty="0"/>
              <a:t>  </a:t>
            </a:r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US" sz="2800" dirty="0" err="1"/>
              <a:t>icator</a:t>
            </a:r>
            <a:r>
              <a:rPr lang="en-US" sz="2800" dirty="0"/>
              <a:t> – for Handling page overflow</a:t>
            </a:r>
          </a:p>
          <a:p>
            <a:pPr lvl="1" eaLnBrk="1" hangingPunct="1"/>
            <a:r>
              <a:rPr lang="en-CA" sz="2400" dirty="0"/>
              <a:t>Specify an indicator from *IN01 through *IN99</a:t>
            </a:r>
            <a:endParaRPr lang="en-US" sz="2400" dirty="0"/>
          </a:p>
          <a:p>
            <a:pPr lvl="1" eaLnBrk="1" hangingPunct="1"/>
            <a:r>
              <a:rPr lang="en-US" sz="2400" dirty="0"/>
              <a:t>Use KEYWORDS: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OFLIND</a:t>
            </a:r>
            <a:r>
              <a:rPr lang="en-US" sz="2400" dirty="0"/>
              <a:t> </a:t>
            </a:r>
            <a:endParaRPr lang="en-US" sz="1400" dirty="0"/>
          </a:p>
          <a:p>
            <a:pPr eaLnBrk="1" hangingPunct="1"/>
            <a:r>
              <a:rPr lang="en-US" sz="2800" dirty="0"/>
              <a:t>Example:   </a:t>
            </a:r>
            <a:r>
              <a:rPr 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OFLIND</a:t>
            </a:r>
            <a:r>
              <a:rPr lang="en-US" sz="2800" dirty="0"/>
              <a:t>(*IN01)</a:t>
            </a:r>
            <a:endParaRPr lang="en-US" sz="11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>
                <a:effectLst/>
              </a:rPr>
              <a:t>Defining a Printer File</a:t>
            </a:r>
            <a:endParaRPr lang="en-CA" sz="105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lvl="1" eaLnBrk="1" hangingPunct="1">
              <a:buNone/>
            </a:pPr>
            <a:endParaRPr lang="en-CA" sz="20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lvl="1" eaLnBrk="1" hangingPunct="1">
              <a:buNone/>
            </a:pP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DCL-F 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PAYRPT 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008000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PRINTER</a:t>
            </a:r>
            <a:r>
              <a:rPr lang="en-CA" sz="2000" dirty="0">
                <a:solidFill>
                  <a:srgbClr val="80008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OFLIND(*IN01)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07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page overflow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*IN01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0080"/>
                </a:solidFill>
                <a:effectLst/>
                <a:highlight>
                  <a:srgbClr val="E8F2FE"/>
                </a:highlight>
                <a:latin typeface="Consolas" panose="020B0609020204030204" pitchFamily="49" charset="0"/>
              </a:rPr>
              <a:t>// check *IN01 before write Detail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ColHdg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*IN01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*Off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ENDIF;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EmpDetail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Screen Records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EXFMT</a:t>
            </a:r>
          </a:p>
          <a:p>
            <a:pPr lvl="1"/>
            <a:r>
              <a:rPr lang="en-US" altLang="en-US" dirty="0"/>
              <a:t>Write a screen record and waits for input (Write / Read operations)</a:t>
            </a:r>
          </a:p>
          <a:p>
            <a:pPr lvl="1">
              <a:buFontTx/>
              <a:buNone/>
            </a:pPr>
            <a:r>
              <a:rPr lang="en-US" altLang="en-US" dirty="0"/>
              <a:t>		e.g.   LETGRADE = ‘F’	;  </a:t>
            </a:r>
          </a:p>
          <a:p>
            <a:pPr lvl="1">
              <a:buFontTx/>
              <a:buNone/>
            </a:pPr>
            <a:r>
              <a:rPr lang="en-US" altLang="en-US" dirty="0"/>
              <a:t>	           EXFMT RECORD1;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screen record to a file/display station (without a pause)</a:t>
            </a:r>
          </a:p>
          <a:p>
            <a:pPr marL="514350" lvl="1" indent="0">
              <a:buNone/>
            </a:pPr>
            <a:r>
              <a:rPr lang="en-US" altLang="en-US" dirty="0"/>
              <a:t>     e.g.  </a:t>
            </a:r>
            <a:r>
              <a:rPr lang="en-CA" dirty="0"/>
              <a:t>WRITE RECORED1;</a:t>
            </a:r>
          </a:p>
          <a:p>
            <a:pPr marL="514350" lvl="1" indent="0">
              <a:buNone/>
            </a:pPr>
            <a:r>
              <a:rPr lang="en-CA" dirty="0"/>
              <a:t>             EXFMT RECORD2;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Printer/Data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READ</a:t>
            </a:r>
          </a:p>
          <a:p>
            <a:pPr lvl="1"/>
            <a:r>
              <a:rPr lang="en-US" altLang="en-US" dirty="0"/>
              <a:t>Read a data (i.e. physical or </a:t>
            </a:r>
            <a:r>
              <a:rPr lang="en-US" altLang="en-US" dirty="0" err="1"/>
              <a:t>db</a:t>
            </a:r>
            <a:r>
              <a:rPr lang="en-US" altLang="en-US" dirty="0"/>
              <a:t> table) record then point to next record</a:t>
            </a:r>
          </a:p>
          <a:p>
            <a:pPr lvl="1">
              <a:buFontTx/>
              <a:buNone/>
            </a:pPr>
            <a:r>
              <a:rPr lang="en-US" altLang="en-US" dirty="0"/>
              <a:t>		e.g.   READ </a:t>
            </a:r>
            <a:r>
              <a:rPr lang="en-US" altLang="en-US" dirty="0" err="1"/>
              <a:t>ShiftRates</a:t>
            </a:r>
            <a:r>
              <a:rPr lang="en-US" altLang="en-US" dirty="0"/>
              <a:t>;</a:t>
            </a:r>
          </a:p>
          <a:p>
            <a:pPr lvl="1">
              <a:buFontTx/>
              <a:buNone/>
            </a:pPr>
            <a:r>
              <a:rPr lang="en-US" altLang="en-US" dirty="0"/>
              <a:t>             READ SHIFTWEEK;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printer/screen record to a file/display station</a:t>
            </a:r>
          </a:p>
          <a:p>
            <a:pPr marL="514350" lvl="1" indent="0">
              <a:buNone/>
            </a:pPr>
            <a:r>
              <a:rPr lang="en-US" altLang="en-US" dirty="0"/>
              <a:t>     e.g.  Write Title;</a:t>
            </a:r>
          </a:p>
          <a:p>
            <a:pPr marL="514350" lvl="1" indent="0">
              <a:buNone/>
            </a:pPr>
            <a:r>
              <a:rPr lang="en-US" altLang="en-US" dirty="0"/>
              <a:t>    </a:t>
            </a:r>
            <a:r>
              <a:rPr lang="en-US" altLang="en-US" sz="1500" dirty="0"/>
              <a:t> </a:t>
            </a:r>
            <a:r>
              <a:rPr lang="en-US" altLang="en-US" dirty="0"/>
              <a:t>        Write </a:t>
            </a:r>
            <a:r>
              <a:rPr lang="en-US" altLang="en-US" dirty="0" err="1"/>
              <a:t>ColHdg</a:t>
            </a:r>
            <a:r>
              <a:rPr lang="en-US" altLang="en-US" dirty="0"/>
              <a:t>;</a:t>
            </a:r>
          </a:p>
          <a:p>
            <a:pPr marL="514350" lvl="1" indent="0">
              <a:buNone/>
            </a:pPr>
            <a:r>
              <a:rPr lang="en-US" dirty="0"/>
              <a:t>    </a:t>
            </a:r>
            <a:r>
              <a:rPr lang="en-US" sz="1600" dirty="0"/>
              <a:t> </a:t>
            </a:r>
            <a:r>
              <a:rPr lang="en-US" dirty="0"/>
              <a:t>        Write  </a:t>
            </a:r>
            <a:r>
              <a:rPr lang="en-US" dirty="0" err="1"/>
              <a:t>EmpDetail</a:t>
            </a:r>
            <a:r>
              <a:rPr lang="en-US" dirty="0"/>
              <a:t>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%EOF </a:t>
            </a:r>
            <a:r>
              <a:rPr lang="en-US" altLang="en-US" dirty="0">
                <a:effectLst/>
              </a:rPr>
              <a:t>(filename)</a:t>
            </a:r>
          </a:p>
          <a:p>
            <a:pPr lvl="1"/>
            <a:r>
              <a:rPr lang="en-US" altLang="en-US" dirty="0">
                <a:effectLst/>
              </a:rPr>
              <a:t>Checks for End of File</a:t>
            </a:r>
          </a:p>
          <a:p>
            <a:pPr lvl="1"/>
            <a:r>
              <a:rPr lang="en-US" altLang="en-US" dirty="0">
                <a:effectLst/>
              </a:rPr>
              <a:t>e.g.    </a:t>
            </a:r>
            <a:r>
              <a:rPr lang="en-US" dirty="0"/>
              <a:t>DOW  NOT %EOF;</a:t>
            </a:r>
            <a:endParaRPr lang="en-US" altLang="en-US" dirty="0">
              <a:effectLst/>
            </a:endParaRPr>
          </a:p>
          <a:p>
            <a:pPr marL="51435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 in 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effectLst/>
              </a:rPr>
              <a:t>in SQL (Creating view)</a:t>
            </a:r>
          </a:p>
          <a:p>
            <a:pPr lvl="1"/>
            <a:r>
              <a:rPr lang="en-CA" dirty="0">
                <a:effectLst/>
              </a:rPr>
              <a:t>In the native database, files have record formats. It actually allows you to have multiple formats in a single file. </a:t>
            </a:r>
          </a:p>
          <a:p>
            <a:pPr lvl="1"/>
            <a:r>
              <a:rPr lang="en-CA" dirty="0">
                <a:effectLst/>
              </a:rPr>
              <a:t>SQL does not support this. so when you create a file with SQL, a record format is assumed to be the same name as the file. </a:t>
            </a:r>
          </a:p>
          <a:p>
            <a:pPr lvl="1"/>
            <a:r>
              <a:rPr lang="en-CA" dirty="0">
                <a:effectLst/>
              </a:rPr>
              <a:t>The </a:t>
            </a:r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solidFill>
                  <a:srgbClr val="000099"/>
                </a:solidFill>
                <a:effectLst/>
              </a:rPr>
              <a:t> </a:t>
            </a:r>
            <a:r>
              <a:rPr lang="en-CA" dirty="0">
                <a:effectLst/>
              </a:rPr>
              <a:t>allows you to override that behavior.</a:t>
            </a:r>
          </a:p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795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016224"/>
          </a:xfrm>
        </p:spPr>
        <p:txBody>
          <a:bodyPr/>
          <a:lstStyle/>
          <a:p>
            <a:pPr eaLnBrk="1" hangingPunct="1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for an RPG program that creates a report for all of the records in a file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5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400" dirty="0"/>
              <a:t>Initialize Variables</a:t>
            </a:r>
          </a:p>
          <a:p>
            <a:pPr lvl="1" eaLnBrk="1" hangingPunct="1">
              <a:buNone/>
            </a:pPr>
            <a:r>
              <a:rPr lang="en-US" sz="2400" dirty="0"/>
              <a:t>Print the report heading</a:t>
            </a:r>
          </a:p>
          <a:p>
            <a:pPr lvl="1" eaLnBrk="1" hangingPunct="1">
              <a:buNone/>
            </a:pPr>
            <a:r>
              <a:rPr lang="en-US" sz="2400" dirty="0"/>
              <a:t>Read the first record and check for EOF</a:t>
            </a:r>
          </a:p>
          <a:p>
            <a:pPr lvl="1" eaLnBrk="1" hangingPunct="1">
              <a:buNone/>
            </a:pPr>
            <a:r>
              <a:rPr lang="en-US" sz="2400" dirty="0"/>
              <a:t>Loop until EOF</a:t>
            </a:r>
          </a:p>
          <a:p>
            <a:pPr lvl="1" eaLnBrk="1" hangingPunct="1">
              <a:buNone/>
            </a:pPr>
            <a:r>
              <a:rPr lang="en-US" sz="2400" dirty="0"/>
              <a:t>	format the detail line</a:t>
            </a:r>
          </a:p>
          <a:p>
            <a:pPr lvl="1" eaLnBrk="1" hangingPunct="1">
              <a:buNone/>
            </a:pPr>
            <a:r>
              <a:rPr lang="en-US" sz="2400" dirty="0"/>
              <a:t>	update the totals</a:t>
            </a:r>
          </a:p>
          <a:p>
            <a:pPr lvl="1" eaLnBrk="1" hangingPunct="1">
              <a:buNone/>
            </a:pPr>
            <a:r>
              <a:rPr lang="en-US" sz="2400" dirty="0"/>
              <a:t>	print the detail line</a:t>
            </a:r>
          </a:p>
          <a:p>
            <a:pPr lvl="1" eaLnBrk="1" hangingPunct="1">
              <a:buNone/>
            </a:pPr>
            <a:r>
              <a:rPr lang="en-US" sz="2400" dirty="0"/>
              <a:t>	read the next record</a:t>
            </a:r>
          </a:p>
          <a:p>
            <a:pPr lvl="1" eaLnBrk="1" hangingPunct="1">
              <a:buNone/>
            </a:pPr>
            <a:r>
              <a:rPr lang="en-US" sz="2400" dirty="0"/>
              <a:t>End of loop</a:t>
            </a:r>
          </a:p>
          <a:p>
            <a:pPr lvl="1" eaLnBrk="1" hangingPunct="1">
              <a:buNone/>
            </a:pPr>
            <a:r>
              <a:rPr lang="en-US" sz="2400" dirty="0"/>
              <a:t>Print the totals</a:t>
            </a:r>
          </a:p>
          <a:p>
            <a:pPr lvl="1" eaLnBrk="1" hangingPunct="1">
              <a:buNone/>
            </a:pPr>
            <a:r>
              <a:rPr lang="en-US" sz="2400" dirty="0"/>
              <a:t>End of program logic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4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Rounding Numbers in RPG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 </a:t>
            </a:r>
            <a:r>
              <a:rPr lang="en-US" dirty="0" err="1"/>
              <a:t>hourlyrate</a:t>
            </a:r>
            <a:r>
              <a:rPr lang="en-US" dirty="0"/>
              <a:t> =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       </a:t>
            </a:r>
            <a:r>
              <a:rPr lang="en-US" dirty="0" err="1"/>
              <a:t>hourlyrate</a:t>
            </a:r>
            <a:r>
              <a:rPr lang="en-US" dirty="0"/>
              <a:t> * 1.07;</a:t>
            </a:r>
          </a:p>
        </p:txBody>
      </p:sp>
    </p:spTree>
    <p:extLst>
      <p:ext uri="{BB962C8B-B14F-4D97-AF65-F5344CB8AC3E}">
        <p14:creationId xmlns:p14="http://schemas.microsoft.com/office/powerpoint/2010/main" val="42121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</a:t>
            </a:r>
          </a:p>
          <a:p>
            <a:pPr lvl="1"/>
            <a:r>
              <a:rPr lang="en-CA" dirty="0"/>
              <a:t>A CLLE command: allows you to use a different file instead of the one that is defined by the RPG program</a:t>
            </a:r>
          </a:p>
          <a:p>
            <a:pPr lvl="1"/>
            <a:r>
              <a:rPr lang="en-CA" dirty="0"/>
              <a:t>Example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 ALLSHIFT NIGHTS</a:t>
            </a:r>
          </a:p>
          <a:p>
            <a:pPr marL="857250" lvl="2" indent="0">
              <a:buNone/>
            </a:pPr>
            <a:r>
              <a:rPr lang="en-CA" dirty="0"/>
              <a:t>- Override all reference to the file ALLSHIFT to be directed to the view NIGHTS</a:t>
            </a:r>
          </a:p>
          <a:p>
            <a:r>
              <a:rPr lang="en-CA" dirty="0"/>
              <a:t>DSPOVR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Develop Printer files using Screen Designer</a:t>
            </a:r>
            <a:endParaRPr lang="en-GB" sz="2800" dirty="0">
              <a:latin typeface="Arial" charset="0"/>
            </a:endParaRPr>
          </a:p>
          <a:p>
            <a:r>
              <a:rPr lang="en-GB" sz="2800" dirty="0">
                <a:latin typeface="Arial" charset="0"/>
              </a:rPr>
              <a:t>RPGLE Business Application with Database /Printer files</a:t>
            </a:r>
          </a:p>
          <a:p>
            <a:r>
              <a:rPr lang="en-US" sz="2800" dirty="0"/>
              <a:t>Database (physical) File Override</a:t>
            </a:r>
          </a:p>
          <a:p>
            <a:r>
              <a:rPr lang="en-US" sz="2800" dirty="0"/>
              <a:t>Explore (</a:t>
            </a:r>
            <a:r>
              <a:rPr lang="en-US" sz="2800" dirty="0" err="1"/>
              <a:t>db</a:t>
            </a:r>
            <a:r>
              <a:rPr lang="en-US" sz="2800" dirty="0"/>
              <a:t>) Object Authority </a:t>
            </a:r>
          </a:p>
          <a:p>
            <a:r>
              <a:rPr lang="en-GB" sz="2800" dirty="0">
                <a:latin typeface="Arial" charset="0"/>
              </a:rPr>
              <a:t>Lab 5</a:t>
            </a:r>
          </a:p>
          <a:p>
            <a:r>
              <a:rPr lang="en-GB" sz="2800" dirty="0">
                <a:latin typeface="Arial" charset="0"/>
              </a:rPr>
              <a:t>Test 1 (Midterm)</a:t>
            </a: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OVRPRTF</a:t>
            </a:r>
          </a:p>
          <a:p>
            <a:pPr lvl="1"/>
            <a:r>
              <a:rPr lang="en-CA" dirty="0"/>
              <a:t>Changes attributes about the spooled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5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Complete Lab 5, </a:t>
            </a:r>
          </a:p>
          <a:p>
            <a:r>
              <a:rPr lang="en-CA" dirty="0"/>
              <a:t>Prepare for Test 1 (midterm)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5 you'll be able to:</a:t>
            </a:r>
          </a:p>
          <a:p>
            <a:r>
              <a:rPr lang="en-CA" sz="2600" dirty="0"/>
              <a:t>Develop a printer file using Report Designer.</a:t>
            </a:r>
          </a:p>
          <a:p>
            <a:r>
              <a:rPr lang="en-CA" sz="2600" dirty="0"/>
              <a:t>Create an RPGLE program that determines employee payment using a database and an externally described printer file.</a:t>
            </a:r>
          </a:p>
          <a:p>
            <a:r>
              <a:rPr lang="en-CA" sz="2600" dirty="0"/>
              <a:t>Run a file override from the command line to have your RPGLE program produce different result.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</a:t>
            </a:r>
          </a:p>
        </p:txBody>
      </p:sp>
      <p:sp>
        <p:nvSpPr>
          <p:cNvPr id="2560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Very Similar to Screen Designer!</a:t>
            </a:r>
          </a:p>
          <a:p>
            <a:r>
              <a:rPr lang="en-US" altLang="en-US" dirty="0"/>
              <a:t>What does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US" altLang="en-US" dirty="0"/>
              <a:t> stand for? </a:t>
            </a:r>
          </a:p>
        </p:txBody>
      </p:sp>
    </p:spTree>
    <p:extLst>
      <p:ext uri="{BB962C8B-B14F-4D97-AF65-F5344CB8AC3E}">
        <p14:creationId xmlns:p14="http://schemas.microsoft.com/office/powerpoint/2010/main" val="42447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Creating Printer files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To create the printer file, add a member to a source physical file, e.g. QDDSSRC, in your library. Make sure the TYPE is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PRTF</a:t>
            </a:r>
            <a:r>
              <a:rPr lang="en-CA" sz="2800" dirty="0"/>
              <a:t>. </a:t>
            </a:r>
          </a:p>
          <a:p>
            <a:pPr lvl="1"/>
            <a:r>
              <a:rPr lang="en-CA" dirty="0"/>
              <a:t>The first record format must be an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dirty="0"/>
              <a:t> record.</a:t>
            </a:r>
          </a:p>
          <a:p>
            <a:pPr lvl="1"/>
            <a:r>
              <a:rPr lang="en-CA" dirty="0"/>
              <a:t>All following records dragged from the palette should be </a:t>
            </a:r>
            <a:r>
              <a:rPr lang="en-CA" dirty="0">
                <a:solidFill>
                  <a:srgbClr val="0000CC"/>
                </a:solidFill>
              </a:rPr>
              <a:t>relative</a:t>
            </a:r>
            <a:r>
              <a:rPr lang="en-CA" dirty="0"/>
              <a:t> records.</a:t>
            </a:r>
          </a:p>
          <a:p>
            <a:pPr lvl="1"/>
            <a:r>
              <a:rPr lang="en-CA" dirty="0"/>
              <a:t>SPACEB – Space Before</a:t>
            </a:r>
          </a:p>
          <a:p>
            <a:pPr lvl="2"/>
            <a:r>
              <a:rPr lang="en-CA" sz="2800" dirty="0"/>
              <a:t>SPACEB(1) -  specifies that the printer device is to space 1 line before it prints the next line or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Creating Printer files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The maximum number of record formats in a printer file is 1024. </a:t>
            </a:r>
          </a:p>
          <a:p>
            <a:pPr lvl="1"/>
            <a:r>
              <a:rPr lang="en-CA" sz="2400" dirty="0"/>
              <a:t>Commonly in the course, 4 record formats are needed, and may be named like:</a:t>
            </a:r>
          </a:p>
          <a:p>
            <a:pPr lvl="2"/>
            <a:r>
              <a:rPr lang="en-CA" dirty="0"/>
              <a:t>TITLE, the absolute one</a:t>
            </a:r>
          </a:p>
          <a:p>
            <a:pPr lvl="2"/>
            <a:r>
              <a:rPr lang="en-CA" dirty="0"/>
              <a:t>COLHDG, for column headings</a:t>
            </a:r>
          </a:p>
          <a:p>
            <a:pPr lvl="2"/>
            <a:r>
              <a:rPr lang="en-CA" dirty="0" err="1"/>
              <a:t>xxxDETAIL</a:t>
            </a:r>
            <a:r>
              <a:rPr lang="en-CA" dirty="0"/>
              <a:t>, multiple lines, for showing data from database file(s) – PF and/or LF</a:t>
            </a:r>
          </a:p>
          <a:p>
            <a:pPr lvl="2"/>
            <a:r>
              <a:rPr lang="en-CA" dirty="0"/>
              <a:t>TOTAL, for summary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323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Creating Printer files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There 2 kinds of fields in record formats:</a:t>
            </a:r>
          </a:p>
          <a:p>
            <a:pPr lvl="1"/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 fields </a:t>
            </a:r>
            <a:r>
              <a:rPr lang="en-CA" sz="2400" dirty="0"/>
              <a:t>– similar to the ones in display/screen files</a:t>
            </a:r>
          </a:p>
          <a:p>
            <a:pPr lvl="1"/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 fields </a:t>
            </a:r>
            <a:r>
              <a:rPr lang="en-CA" sz="2400" dirty="0"/>
              <a:t>– can be created by dragging from database table's columns, i.e. physical file's fields in RDi</a:t>
            </a:r>
            <a:endParaRPr lang="en-CA" sz="2800" dirty="0"/>
          </a:p>
          <a:p>
            <a:r>
              <a:rPr lang="en-CA" sz="2800" dirty="0"/>
              <a:t>Creating design reports:</a:t>
            </a:r>
          </a:p>
          <a:p>
            <a:pPr lvl="1"/>
            <a:r>
              <a:rPr lang="en-CA" sz="2400" dirty="0"/>
              <a:t>to put all record formats in one page of the GUI Report Designer – for layout/alignment adjustment</a:t>
            </a:r>
          </a:p>
          <a:p>
            <a:endParaRPr lang="en-CA" sz="2800" dirty="0"/>
          </a:p>
          <a:p>
            <a:r>
              <a:rPr lang="en-CA" sz="2800" dirty="0"/>
              <a:t>The created printer file after coding, compilation:</a:t>
            </a:r>
          </a:p>
          <a:p>
            <a:pPr lvl="1"/>
            <a:r>
              <a:rPr lang="en-CA" sz="2400" dirty="0"/>
              <a:t>Object type: *file</a:t>
            </a:r>
          </a:p>
          <a:p>
            <a:pPr lvl="1"/>
            <a:r>
              <a:rPr lang="en-CA" sz="2400" dirty="0"/>
              <a:t>Attribute: PRTF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4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54421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 Business Application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 printer/database files)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1625" y="1772817"/>
            <a:ext cx="8540750" cy="64807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Lab 5 files: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7BA0F34-1FDC-4DFC-A60A-2B53A7D4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904656" cy="40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Physical File in RPGLE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and RPG</a:t>
            </a:r>
          </a:p>
          <a:p>
            <a:pPr lvl="1" eaLnBrk="1" hangingPunct="1"/>
            <a:r>
              <a:rPr lang="en-US" dirty="0"/>
              <a:t>When defining a table, SQL doesn’t follow the rules that the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name </a:t>
            </a:r>
            <a:r>
              <a:rPr lang="en-US" dirty="0"/>
              <a:t>must be different than the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marL="742950" lvl="2" indent="-342900" eaLnBrk="1" hangingPunct="1"/>
            <a:r>
              <a:rPr lang="en-CA" sz="2800" dirty="0"/>
              <a:t>The RPG program does not allow the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</a:t>
            </a:r>
            <a:r>
              <a:rPr lang="en-CA" sz="2800" dirty="0"/>
              <a:t>to be the same as the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file/table</a:t>
            </a:r>
            <a:r>
              <a:rPr lang="en-CA" sz="2800" dirty="0"/>
              <a:t> name</a:t>
            </a:r>
            <a:r>
              <a:rPr lang="en-CA" sz="1800" dirty="0"/>
              <a:t>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0808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4562F-1AAC-45C0-BE4E-64A9386651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61A605-9BAF-4E63-A54D-5A2713F9E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B2EF1A-38B7-47C9-9EED-6E33257634B1}">
  <ds:schemaRefs>
    <ds:schemaRef ds:uri="http://purl.org/dc/terms/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81138d9d-9f3d-498e-85db-29768bd62ad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5240</TotalTime>
  <Words>945</Words>
  <Application>Microsoft Office PowerPoint</Application>
  <PresentationFormat>On-screen Show (4:3)</PresentationFormat>
  <Paragraphs>152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Brush Script MT</vt:lpstr>
      <vt:lpstr>Consolas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Report Designer</vt:lpstr>
      <vt:lpstr>Report Designer – Creating Printer files</vt:lpstr>
      <vt:lpstr>Report Designer – Creating Printer files</vt:lpstr>
      <vt:lpstr>Report Designer – Creating Printer files</vt:lpstr>
      <vt:lpstr>RPGLE Business Application  (with printer/database files)</vt:lpstr>
      <vt:lpstr>Defining a Physical File in RPGLE</vt:lpstr>
      <vt:lpstr>Defining a Physical File in RPGLE</vt:lpstr>
      <vt:lpstr>Defining a Printer (Spooled) File</vt:lpstr>
      <vt:lpstr>RPGLE: Handling page overflow</vt:lpstr>
      <vt:lpstr>Review: Operations on Screen Records</vt:lpstr>
      <vt:lpstr>Operations on Printer/Data Records</vt:lpstr>
      <vt:lpstr>RCDFMT in SQL </vt:lpstr>
      <vt:lpstr>Logic for an RPG program that creates a report for all of the records in a file</vt:lpstr>
      <vt:lpstr>Report Logic</vt:lpstr>
      <vt:lpstr>Rounding Numbers in RPG</vt:lpstr>
      <vt:lpstr>File Overrides</vt:lpstr>
      <vt:lpstr>File Overrides</vt:lpstr>
      <vt:lpstr>Lab 5 Demo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Lecture Notes</dc:title>
  <dc:creator>Wei Song</dc:creator>
  <cp:keywords>Lecture</cp:keywords>
  <cp:lastModifiedBy>Lydia Li</cp:lastModifiedBy>
  <cp:revision>136</cp:revision>
  <cp:lastPrinted>2001-07-23T19:37:02Z</cp:lastPrinted>
  <dcterms:created xsi:type="dcterms:W3CDTF">2001-03-26T00:24:34Z</dcterms:created>
  <dcterms:modified xsi:type="dcterms:W3CDTF">2021-05-01T18:19:48Z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