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4"/>
  </p:sldMasterIdLst>
  <p:notesMasterIdLst>
    <p:notesMasterId r:id="rId21"/>
  </p:notesMasterIdLst>
  <p:handoutMasterIdLst>
    <p:handoutMasterId r:id="rId22"/>
  </p:handoutMasterIdLst>
  <p:sldIdLst>
    <p:sldId id="266" r:id="rId5"/>
    <p:sldId id="267" r:id="rId6"/>
    <p:sldId id="258" r:id="rId7"/>
    <p:sldId id="308" r:id="rId8"/>
    <p:sldId id="309" r:id="rId9"/>
    <p:sldId id="310" r:id="rId10"/>
    <p:sldId id="307" r:id="rId11"/>
    <p:sldId id="313" r:id="rId12"/>
    <p:sldId id="311" r:id="rId13"/>
    <p:sldId id="287" r:id="rId14"/>
    <p:sldId id="296" r:id="rId15"/>
    <p:sldId id="304" r:id="rId16"/>
    <p:sldId id="306" r:id="rId17"/>
    <p:sldId id="292" r:id="rId18"/>
    <p:sldId id="291" r:id="rId19"/>
    <p:sldId id="288" r:id="rId20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5" autoAdjust="0"/>
    <p:restoredTop sz="94660"/>
  </p:normalViewPr>
  <p:slideViewPr>
    <p:cSldViewPr>
      <p:cViewPr>
        <p:scale>
          <a:sx n="66" d="100"/>
          <a:sy n="66" d="100"/>
        </p:scale>
        <p:origin x="1930" y="5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OR:</a:t>
            </a:r>
          </a:p>
          <a:p>
            <a:pPr marL="0" indent="0">
              <a:buNone/>
            </a:pPr>
            <a:r>
              <a:rPr lang="en-CA" baseline="0" dirty="0"/>
              <a:t>     S  FEESOWNED</a:t>
            </a:r>
          </a:p>
          <a:p>
            <a:pPr marL="0" indent="0">
              <a:buNone/>
            </a:pPr>
            <a:r>
              <a:rPr lang="en-CA" baseline="0" dirty="0"/>
              <a:t>     S  FINESOWNED</a:t>
            </a:r>
            <a:endParaRPr lang="en-CA" dirty="0"/>
          </a:p>
          <a:p>
            <a:pPr marL="228600" indent="-228600">
              <a:buAutoNum type="arabicPeriod"/>
            </a:pPr>
            <a:endParaRPr lang="en-CA" dirty="0"/>
          </a:p>
          <a:p>
            <a:pPr marL="228600" indent="-228600">
              <a:buAutoNum type="arabicPeriod"/>
            </a:pPr>
            <a:r>
              <a:rPr lang="en-CA" dirty="0"/>
              <a:t>AND</a:t>
            </a:r>
          </a:p>
          <a:p>
            <a:pPr marL="0" indent="0">
              <a:buNone/>
            </a:pPr>
            <a:r>
              <a:rPr lang="en-CA" baseline="0" dirty="0"/>
              <a:t>     S  FEESOWNED</a:t>
            </a:r>
          </a:p>
          <a:p>
            <a:pPr marL="0" indent="0">
              <a:buNone/>
            </a:pPr>
            <a:r>
              <a:rPr lang="en-CA" baseline="0" dirty="0"/>
              <a:t>         FINESOWNED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82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OR:</a:t>
            </a:r>
          </a:p>
          <a:p>
            <a:pPr marL="0" indent="0">
              <a:buNone/>
            </a:pPr>
            <a:r>
              <a:rPr lang="en-CA" baseline="0" dirty="0"/>
              <a:t>     S  FEESOWNED</a:t>
            </a:r>
          </a:p>
          <a:p>
            <a:pPr marL="0" indent="0">
              <a:buNone/>
            </a:pPr>
            <a:r>
              <a:rPr lang="en-CA" baseline="0" dirty="0"/>
              <a:t>     S  FINESOWNED</a:t>
            </a:r>
            <a:endParaRPr lang="en-CA" dirty="0"/>
          </a:p>
          <a:p>
            <a:pPr marL="228600" indent="-228600">
              <a:buAutoNum type="arabicPeriod"/>
            </a:pPr>
            <a:endParaRPr lang="en-CA" dirty="0"/>
          </a:p>
          <a:p>
            <a:pPr marL="228600" indent="-228600">
              <a:buAutoNum type="arabicPeriod"/>
            </a:pPr>
            <a:r>
              <a:rPr lang="en-CA" dirty="0"/>
              <a:t>AND</a:t>
            </a:r>
          </a:p>
          <a:p>
            <a:pPr marL="0" indent="0">
              <a:buNone/>
            </a:pPr>
            <a:r>
              <a:rPr lang="en-CA" baseline="0" dirty="0"/>
              <a:t>     S  FEESOWNED</a:t>
            </a:r>
          </a:p>
          <a:p>
            <a:pPr marL="0" indent="0">
              <a:buNone/>
            </a:pPr>
            <a:r>
              <a:rPr lang="en-CA" baseline="0" dirty="0"/>
              <a:t>         FINESOWNED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022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support/knowledgecenter/ssw_ibm_i_74/ilec/dyncall.htm?view=kc" TargetMode="External"/><Relationship Id="rId2" Type="http://schemas.openxmlformats.org/officeDocument/2006/relationships/hyperlink" Target="https://www.ibm.com/support/knowledgecenter/ssw_ibm_i_74/rbam6/intpgm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bm.com/support/knowledgecenter/ssw_ibm_i_74/ilec/statcal.htm?view=kc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844824"/>
            <a:ext cx="7772400" cy="1368152"/>
          </a:xfrm>
        </p:spPr>
        <p:txBody>
          <a:bodyPr/>
          <a:lstStyle/>
          <a:p>
            <a:pPr eaLnBrk="1" hangingPunct="1">
              <a:defRPr/>
            </a:pP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BCI433 - IBM 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Business Computing</a:t>
            </a:r>
            <a:endParaRPr lang="en-CA" altLang="en-US" sz="4000" dirty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r>
              <a:rPr lang="en-US" dirty="0"/>
              <a:t>Week </a:t>
            </a:r>
            <a:r>
              <a:rPr lang="en-US" dirty="0" smtClean="0"/>
              <a:t>7: </a:t>
            </a:r>
            <a:r>
              <a:rPr lang="en-US" dirty="0"/>
              <a:t>RPGLE Business Application - Lab 6</a:t>
            </a:r>
          </a:p>
          <a:p>
            <a:pPr eaLnBrk="1" hangingPunct="1">
              <a:defRPr/>
            </a:pPr>
            <a:endParaRPr lang="en-CA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Dynamic and Static Calls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In ILE </a:t>
            </a:r>
            <a:r>
              <a:rPr lang="en-CA" sz="1800" dirty="0"/>
              <a:t>(Integrated Language Environment)</a:t>
            </a:r>
            <a:r>
              <a:rPr lang="en-CA" sz="2400" dirty="0"/>
              <a:t>, your programs can call either </a:t>
            </a:r>
            <a:r>
              <a:rPr lang="en-CA" sz="2400" dirty="0">
                <a:hlinkClick r:id="rId2"/>
              </a:rPr>
              <a:t>a program or a procedure</a:t>
            </a:r>
            <a:r>
              <a:rPr lang="en-CA" sz="2400" dirty="0"/>
              <a:t>. However, the caller uses different call statements for programs and for procedures.</a:t>
            </a:r>
          </a:p>
          <a:p>
            <a:pPr lvl="1"/>
            <a:r>
              <a:rPr lang="en-US" sz="2400" dirty="0">
                <a:hlinkClick r:id="rId3"/>
              </a:rPr>
              <a:t>Dynamic Program Calls</a:t>
            </a:r>
            <a:r>
              <a:rPr lang="en-US" sz="2400" dirty="0"/>
              <a:t>: </a:t>
            </a:r>
          </a:p>
          <a:p>
            <a:pPr lvl="2"/>
            <a:r>
              <a:rPr lang="en-US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program calls another program</a:t>
            </a:r>
          </a:p>
          <a:p>
            <a:pPr lvl="1"/>
            <a:r>
              <a:rPr lang="en-US" sz="2400" dirty="0">
                <a:hlinkClick r:id="rId4"/>
              </a:rPr>
              <a:t>Static Procedure Calls</a:t>
            </a:r>
            <a:r>
              <a:rPr lang="en-US" sz="2400" dirty="0"/>
              <a:t>: </a:t>
            </a:r>
            <a:endParaRPr lang="en-US" dirty="0"/>
          </a:p>
          <a:p>
            <a:pPr lvl="2"/>
            <a:r>
              <a:rPr lang="en-CA" sz="2000" dirty="0"/>
              <a:t>used to call:</a:t>
            </a:r>
          </a:p>
          <a:p>
            <a:pPr lvl="3"/>
            <a:r>
              <a:rPr lang="en-CA" sz="1400" dirty="0"/>
              <a:t>a procedure within the same module</a:t>
            </a:r>
          </a:p>
          <a:p>
            <a:pPr lvl="3"/>
            <a:r>
              <a:rPr lang="en-CA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procedure in a separate module within the same program</a:t>
            </a:r>
          </a:p>
          <a:p>
            <a:pPr lvl="3"/>
            <a:r>
              <a:rPr lang="en-CA" sz="1400" dirty="0"/>
              <a:t>…</a:t>
            </a:r>
          </a:p>
          <a:p>
            <a:pPr marL="914400" lvl="2" indent="0">
              <a:buNone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sz="2000" dirty="0"/>
          </a:p>
          <a:p>
            <a:pPr lvl="1"/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39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Dynamic and Static Calls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3994785"/>
            <a:ext cx="8540750" cy="2104390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sz="2000" dirty="0"/>
          </a:p>
          <a:p>
            <a:pPr lvl="1"/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88F8854-6D3A-4EC4-BBD0-B3B37DF16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203047"/>
              </p:ext>
            </p:extLst>
          </p:nvPr>
        </p:nvGraphicFramePr>
        <p:xfrm>
          <a:off x="683568" y="1397000"/>
          <a:ext cx="763284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48480606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310476001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123132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Procedure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63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*PGM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Compiled 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390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CRTBNDRPG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CRTRPGMOD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Compile command for RPGLE code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94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CRTBNDCL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CRTCLMOD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Compile command for CL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6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CRTPGM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 to create *PGM with modules combined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108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DYNAMIC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STATIC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076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CALLB </a:t>
                      </a:r>
                    </a:p>
                    <a:p>
                      <a:r>
                        <a:rPr lang="en-US" sz="1600" dirty="0"/>
                        <a:t>(CALL BOUND)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statement called by RPGLE code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333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CALLRPC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sz="1600" dirty="0"/>
                        <a:t>(CALL PROCDURE)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statement called </a:t>
                      </a:r>
                      <a:r>
                        <a:rPr lang="en-US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by CLLE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4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DSPPGM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 program with module(s)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13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612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54421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RPGLE Business Application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(with Printer/Database Files)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01625" y="1772817"/>
            <a:ext cx="8540750" cy="64807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/>
              <a:t>Lab 5 files: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1BAAEB8-576C-4A38-8392-02889FC4C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86" y="2388948"/>
            <a:ext cx="5652628" cy="376921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02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54421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RPGLE Business Application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(CLLE Driver/Dynamic &amp; Static Calls/File Overrides)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01625" y="1556793"/>
            <a:ext cx="8540750" cy="576064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AD245D7-02EC-4D5F-B879-C7937A350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72816"/>
            <a:ext cx="6912768" cy="472781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4676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Review lecture notes.</a:t>
            </a:r>
          </a:p>
          <a:p>
            <a:r>
              <a:rPr lang="en-CA" dirty="0"/>
              <a:t>Week </a:t>
            </a:r>
            <a:r>
              <a:rPr lang="en-CA" dirty="0" smtClean="0"/>
              <a:t>7: </a:t>
            </a:r>
            <a:endParaRPr lang="en-CA" dirty="0"/>
          </a:p>
          <a:p>
            <a:pPr lvl="1"/>
            <a:r>
              <a:rPr lang="en-CA" dirty="0"/>
              <a:t>Lab 6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347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 6 Demo</a:t>
            </a:r>
          </a:p>
        </p:txBody>
      </p:sp>
      <p:sp>
        <p:nvSpPr>
          <p:cNvPr id="28675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129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8475"/>
            <a:ext cx="7772400" cy="2452613"/>
          </a:xfrm>
        </p:spPr>
        <p:txBody>
          <a:bodyPr/>
          <a:lstStyle/>
          <a:p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</a:rPr>
              <a:t>The End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5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Agenda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2800" dirty="0">
                <a:latin typeface="Arial" charset="0"/>
              </a:rPr>
              <a:t>Passing Parameters to RPGLE program</a:t>
            </a:r>
          </a:p>
          <a:p>
            <a:r>
              <a:rPr lang="en-CA" sz="2800" dirty="0">
                <a:latin typeface="Arial" charset="0"/>
              </a:rPr>
              <a:t>Using a CLLE driver Program</a:t>
            </a:r>
          </a:p>
          <a:p>
            <a:pPr lvl="1"/>
            <a:r>
              <a:rPr lang="en-CA" sz="2400" dirty="0">
                <a:latin typeface="Arial" charset="0"/>
              </a:rPr>
              <a:t>To run and manage RPGLE applications</a:t>
            </a:r>
          </a:p>
          <a:p>
            <a:pPr lvl="1"/>
            <a:r>
              <a:rPr lang="en-CA" sz="2400" dirty="0">
                <a:latin typeface="Arial" charset="0"/>
              </a:rPr>
              <a:t>File overrides for both PF and DSPF</a:t>
            </a:r>
          </a:p>
          <a:p>
            <a:r>
              <a:rPr lang="en-CA" sz="2800" dirty="0">
                <a:latin typeface="Arial" charset="0"/>
              </a:rPr>
              <a:t>Dynamic and Static Calls </a:t>
            </a:r>
          </a:p>
          <a:p>
            <a:pPr lvl="1"/>
            <a:r>
              <a:rPr lang="en-CA" sz="2400" dirty="0">
                <a:latin typeface="Arial" charset="0"/>
              </a:rPr>
              <a:t>Calling a Program or a Procedure</a:t>
            </a:r>
          </a:p>
          <a:p>
            <a:r>
              <a:rPr lang="en-CA" sz="2800" dirty="0">
                <a:latin typeface="Arial" charset="0"/>
              </a:rPr>
              <a:t>CL command CHKOBJ</a:t>
            </a:r>
          </a:p>
          <a:p>
            <a:r>
              <a:rPr lang="en-CA" sz="2800" dirty="0">
                <a:latin typeface="Arial" charset="0"/>
              </a:rPr>
              <a:t>Lab 6</a:t>
            </a:r>
            <a:endParaRPr lang="en-GB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61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 Objectives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2800" dirty="0"/>
              <a:t>Upon completion of this lecture and lab 6 you'll be able to:</a:t>
            </a:r>
          </a:p>
          <a:p>
            <a:r>
              <a:rPr lang="en-CA" sz="2400" dirty="0"/>
              <a:t>Pass a parameter to an RPGLE program</a:t>
            </a:r>
          </a:p>
          <a:p>
            <a:r>
              <a:rPr lang="en-CA" sz="2400" dirty="0"/>
              <a:t>Provide file overrides to produce different report results</a:t>
            </a:r>
          </a:p>
          <a:p>
            <a:r>
              <a:rPr lang="en-CA" sz="2400" dirty="0"/>
              <a:t>Create a CLLE module that passes a parameter to an RPGLE Module and combine them into a running program.</a:t>
            </a:r>
          </a:p>
          <a:p>
            <a:r>
              <a:rPr lang="en-CA" sz="2400" dirty="0"/>
              <a:t>Check object's access/existence in program using CHKOBJ </a:t>
            </a:r>
          </a:p>
          <a:p>
            <a:r>
              <a:rPr lang="en-CA" sz="2400" dirty="0"/>
              <a:t>Practice on using CL Driver program to run and manage business applications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0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en-CA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Parameters to an RPGLE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When run an RPGLE program, we can pass a parameter to the program from command line, like Java or other programs.</a:t>
            </a:r>
          </a:p>
          <a:p>
            <a:r>
              <a:rPr lang="en-CA" sz="2400" dirty="0"/>
              <a:t>To implement this, we must define the </a:t>
            </a:r>
            <a:r>
              <a:rPr lang="en-CA" sz="2400" dirty="0" smtClean="0"/>
              <a:t>parameter </a:t>
            </a:r>
            <a:r>
              <a:rPr lang="en-CA" sz="2400" dirty="0" smtClean="0"/>
              <a:t>within </a:t>
            </a:r>
            <a:r>
              <a:rPr lang="en-CA" sz="2400" dirty="0"/>
              <a:t>the RPGLE program that receives the data:</a:t>
            </a:r>
          </a:p>
          <a:p>
            <a:pPr marL="800100" lvl="2" indent="0">
              <a:buNone/>
            </a:pPr>
            <a:r>
              <a:rPr lang="en-CA" sz="1600" dirty="0" err="1"/>
              <a:t>Dcl</a:t>
            </a:r>
            <a:r>
              <a:rPr lang="en-CA" sz="1600" dirty="0"/>
              <a:t>-PI Main </a:t>
            </a:r>
            <a:r>
              <a:rPr lang="en-CA" sz="1600" dirty="0" err="1"/>
              <a:t>ExtPgm</a:t>
            </a:r>
            <a:r>
              <a:rPr lang="en-CA" sz="1600" dirty="0"/>
              <a:t>(</a:t>
            </a:r>
            <a:r>
              <a:rPr lang="en-CA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'PAYROLLPG2</a:t>
            </a:r>
            <a:r>
              <a:rPr lang="en-CA" sz="1600" dirty="0"/>
              <a:t>'); // must match the RPGLE program name</a:t>
            </a:r>
          </a:p>
          <a:p>
            <a:pPr marL="800100" lvl="2" indent="0">
              <a:buNone/>
            </a:pPr>
            <a:r>
              <a:rPr lang="en-CA" sz="1600" dirty="0"/>
              <a:t>                                                     // i.e. </a:t>
            </a:r>
            <a:r>
              <a:rPr lang="en-CA" sz="1600" dirty="0">
                <a:solidFill>
                  <a:srgbClr val="0000CC"/>
                </a:solidFill>
              </a:rPr>
              <a:t>PAYROLLPG2</a:t>
            </a:r>
          </a:p>
          <a:p>
            <a:pPr marL="800100" lvl="2" indent="0">
              <a:buNone/>
            </a:pPr>
            <a:r>
              <a:rPr lang="en-CA" sz="1600" dirty="0"/>
              <a:t>     </a:t>
            </a:r>
            <a:r>
              <a:rPr lang="en-CA" sz="1600" dirty="0" err="1"/>
              <a:t>ShiftType</a:t>
            </a:r>
            <a:r>
              <a:rPr lang="en-CA" sz="1600" dirty="0"/>
              <a:t> char(30);  // parameter name and type </a:t>
            </a:r>
          </a:p>
          <a:p>
            <a:pPr marL="800100" lvl="2" indent="0">
              <a:buNone/>
            </a:pPr>
            <a:r>
              <a:rPr lang="en-CA" sz="1600" dirty="0"/>
              <a:t>End-PI;</a:t>
            </a:r>
          </a:p>
          <a:p>
            <a:r>
              <a:rPr lang="en-CA" sz="2400" dirty="0"/>
              <a:t>Run program from command line</a:t>
            </a:r>
          </a:p>
          <a:p>
            <a:pPr marL="800100" lvl="2" indent="0">
              <a:buNone/>
            </a:pPr>
            <a:r>
              <a:rPr lang="en-CA" sz="1600" dirty="0"/>
              <a:t>==&gt;Call PayRollPG2   </a:t>
            </a:r>
            <a:r>
              <a:rPr lang="en-CA" sz="16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Parm</a:t>
            </a:r>
            <a:r>
              <a:rPr lang="en-CA" sz="1600" dirty="0"/>
              <a:t>('D A Y  S H I F T')</a:t>
            </a:r>
          </a:p>
          <a:p>
            <a:pPr marL="800100" lvl="2" indent="0">
              <a:buNone/>
            </a:pPr>
            <a:r>
              <a:rPr lang="en-CA" sz="1600" dirty="0"/>
              <a:t>==&gt;CALL PayRollPG2   'D A Y  S H I F T'</a:t>
            </a:r>
          </a:p>
          <a:p>
            <a:endParaRPr lang="en-CA" sz="2000" dirty="0"/>
          </a:p>
          <a:p>
            <a:endParaRPr lang="en-CA" sz="2400" dirty="0"/>
          </a:p>
          <a:p>
            <a:pPr marL="800100" lvl="2" indent="0">
              <a:buNone/>
            </a:pPr>
            <a:endParaRPr lang="en-CA" sz="1600" dirty="0">
              <a:ea typeface="+mn-ea"/>
              <a:cs typeface="+mn-cs"/>
            </a:endParaRPr>
          </a:p>
          <a:p>
            <a:pPr marL="800100" lvl="2" indent="0">
              <a:buNone/>
            </a:pPr>
            <a:endParaRPr lang="en-CA" sz="1600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843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Using a CLLE driver Program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One strategy regarding CLLE and RPGLE programming:</a:t>
            </a:r>
          </a:p>
          <a:p>
            <a:pPr lvl="1"/>
            <a:r>
              <a:rPr lang="en-CA" sz="2400" dirty="0"/>
              <a:t>use CLLE program (as driver program) to run and manage (RPGLE program as) business application.</a:t>
            </a:r>
          </a:p>
          <a:p>
            <a:pPr lvl="1"/>
            <a:r>
              <a:rPr lang="en-CA" sz="2400" dirty="0"/>
              <a:t>The driver program can be batch or interactive jobs</a:t>
            </a:r>
          </a:p>
          <a:p>
            <a:pPr lvl="1"/>
            <a:endParaRPr lang="en-CA" sz="2400" dirty="0"/>
          </a:p>
          <a:p>
            <a:r>
              <a:rPr lang="en-CA" sz="2400" dirty="0"/>
              <a:t>In Lab 6, the CLLE driver program RUNPAYGM2 or 3:</a:t>
            </a:r>
          </a:p>
          <a:p>
            <a:pPr lvl="1"/>
            <a:r>
              <a:rPr lang="en-CA" sz="2200" dirty="0"/>
              <a:t>as a interactive program </a:t>
            </a:r>
          </a:p>
          <a:p>
            <a:pPr lvl="2"/>
            <a:r>
              <a:rPr lang="en-CA" sz="1800" dirty="0"/>
              <a:t>Provides a simple menu using '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SNDUSRMSG</a:t>
            </a:r>
            <a:r>
              <a:rPr lang="en-CA" sz="1800" dirty="0"/>
              <a:t>' (rather than a display file)</a:t>
            </a:r>
          </a:p>
          <a:p>
            <a:pPr lvl="1"/>
            <a:r>
              <a:rPr lang="en-CA" sz="2400" dirty="0"/>
              <a:t>call an pass parameter to the RPGLE program</a:t>
            </a:r>
          </a:p>
          <a:p>
            <a:pPr lvl="1"/>
            <a:r>
              <a:rPr lang="en-CA" sz="2400" dirty="0"/>
              <a:t>manage 2 kinds of file overrides</a:t>
            </a:r>
          </a:p>
          <a:p>
            <a:pPr lvl="1"/>
            <a:r>
              <a:rPr lang="en-CA" sz="2400" dirty="0"/>
              <a:t>show reports of different results</a:t>
            </a:r>
          </a:p>
          <a:p>
            <a:pPr lvl="1"/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41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Overrides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There are 2 kinds of file overrides used in the CLLE driver program:</a:t>
            </a:r>
          </a:p>
          <a:p>
            <a:pPr lvl="1"/>
            <a:r>
              <a:rPr lang="en-CA" dirty="0"/>
              <a:t>Database file (PF) override with logical file</a:t>
            </a:r>
          </a:p>
          <a:p>
            <a:pPr lvl="2"/>
            <a:r>
              <a:rPr lang="en-CA" dirty="0"/>
              <a:t>e.g.  </a:t>
            </a:r>
            <a:r>
              <a:rPr lang="en-US" sz="2000" dirty="0"/>
              <a:t>OVRDBF     SHIFTWEEK  NIGHTS</a:t>
            </a:r>
          </a:p>
          <a:p>
            <a:pPr lvl="2"/>
            <a:endParaRPr lang="en-CA" sz="2000" dirty="0"/>
          </a:p>
          <a:p>
            <a:pPr lvl="1"/>
            <a:r>
              <a:rPr lang="en-CA" dirty="0"/>
              <a:t>Spooled/printer file overrides</a:t>
            </a:r>
          </a:p>
          <a:p>
            <a:pPr lvl="2"/>
            <a:r>
              <a:rPr lang="en-CA" dirty="0"/>
              <a:t>to override the printer file name, e.g.</a:t>
            </a:r>
          </a:p>
          <a:p>
            <a:pPr marL="1371600" lvl="3" indent="0">
              <a:buNone/>
            </a:pPr>
            <a:r>
              <a:rPr lang="en-CA" sz="1800" dirty="0"/>
              <a:t>OVRPRTF   FILE(PAYRPT2)  SPLFNAME(NIGHTSHIFT)</a:t>
            </a:r>
          </a:p>
          <a:p>
            <a:pPr lvl="3"/>
            <a:endParaRPr lang="en-CA" sz="1600" dirty="0"/>
          </a:p>
          <a:p>
            <a:pPr lvl="3"/>
            <a:r>
              <a:rPr lang="en-CA" sz="1600" dirty="0"/>
              <a:t>This way, the reports (printer file) name will be changed to NIGHTSHIFT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91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12168"/>
          </a:xfrm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Logical Files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540750" cy="4642991"/>
          </a:xfrm>
        </p:spPr>
        <p:txBody>
          <a:bodyPr/>
          <a:lstStyle/>
          <a:p>
            <a:r>
              <a:rPr lang="en-CA" sz="2800" dirty="0">
                <a:effectLst/>
              </a:rPr>
              <a:t>As a database object, similar to physical files, logical files can be generated in 2 ways:</a:t>
            </a:r>
          </a:p>
          <a:p>
            <a:pPr lvl="1"/>
            <a:r>
              <a:rPr lang="en-CA" sz="2000" dirty="0">
                <a:effectLst/>
              </a:rPr>
              <a:t>Using SQL, i.e. CREATE View </a:t>
            </a:r>
            <a:r>
              <a:rPr lang="en-CA" sz="2000" dirty="0" err="1">
                <a:effectLst/>
              </a:rPr>
              <a:t>viewname</a:t>
            </a:r>
            <a:r>
              <a:rPr lang="en-CA" sz="2000" dirty="0">
                <a:effectLst/>
              </a:rPr>
              <a:t> AS Select…</a:t>
            </a:r>
          </a:p>
          <a:p>
            <a:pPr lvl="1"/>
            <a:r>
              <a:rPr lang="en-CA" sz="2000" dirty="0">
                <a:effectLst/>
              </a:rPr>
              <a:t>Using DDS code</a:t>
            </a:r>
            <a:endParaRPr lang="en-CA" sz="1800" dirty="0">
              <a:effectLst/>
            </a:endParaRPr>
          </a:p>
          <a:p>
            <a:r>
              <a:rPr lang="en-CA" sz="2800" dirty="0">
                <a:effectLst/>
              </a:rPr>
              <a:t>In a source physical file, e.g. QDDSSRC, create a member of LF type for a logical file. </a:t>
            </a:r>
          </a:p>
          <a:p>
            <a:pPr lvl="1"/>
            <a:r>
              <a:rPr lang="en-CA" sz="2400" dirty="0">
                <a:effectLst/>
              </a:rPr>
              <a:t>Don’t forget to compile it! </a:t>
            </a:r>
            <a:endParaRPr lang="en-CA" sz="1800" dirty="0">
              <a:effectLst/>
            </a:endParaRPr>
          </a:p>
          <a:p>
            <a:r>
              <a:rPr lang="en-CA" sz="2800" dirty="0">
                <a:effectLst/>
              </a:rPr>
              <a:t>After compilation, a logical file will be created with the type of *file and the attribute of '</a:t>
            </a:r>
            <a:r>
              <a:rPr lang="en-CA" sz="2800" dirty="0" err="1">
                <a:solidFill>
                  <a:srgbClr val="0000CC"/>
                </a:solidFill>
                <a:effectLst/>
              </a:rPr>
              <a:t>lf</a:t>
            </a:r>
            <a:r>
              <a:rPr lang="en-CA" sz="2800" dirty="0">
                <a:effectLst/>
              </a:rPr>
              <a:t>'</a:t>
            </a:r>
          </a:p>
          <a:p>
            <a:pPr lvl="1"/>
            <a:r>
              <a:rPr lang="en-CA" sz="2400" dirty="0">
                <a:effectLst/>
              </a:rPr>
              <a:t>Don't forget to manually remove the older ??.*file.lf before re-compile a logical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84436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12168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File with DDS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540750" cy="4642991"/>
          </a:xfrm>
        </p:spPr>
        <p:txBody>
          <a:bodyPr/>
          <a:lstStyle/>
          <a:p>
            <a:r>
              <a:rPr lang="en-CA" sz="2400" dirty="0">
                <a:effectLst/>
              </a:rPr>
              <a:t>LF example: </a:t>
            </a:r>
            <a:r>
              <a:rPr lang="en-CA" sz="2000" dirty="0">
                <a:effectLst/>
              </a:rPr>
              <a:t>create a logical file that sorts Item file by Name and Stocking Size (for PF file):</a:t>
            </a:r>
          </a:p>
          <a:p>
            <a:endParaRPr lang="en-CA" sz="2400" dirty="0">
              <a:effectLst/>
            </a:endParaRPr>
          </a:p>
          <a:p>
            <a:endParaRPr lang="en-CA" sz="2400" dirty="0">
              <a:effectLst/>
            </a:endParaRPr>
          </a:p>
          <a:p>
            <a:endParaRPr lang="en-CA" sz="1600" dirty="0">
              <a:effectLst/>
            </a:endParaRPr>
          </a:p>
          <a:p>
            <a:r>
              <a:rPr lang="en-CA" sz="2400" dirty="0">
                <a:effectLst/>
              </a:rPr>
              <a:t>Level of entries</a:t>
            </a:r>
          </a:p>
          <a:p>
            <a:pPr lvl="1"/>
            <a:r>
              <a:rPr lang="en-CA" sz="2000" dirty="0">
                <a:effectLst/>
              </a:rPr>
              <a:t>R: record format</a:t>
            </a:r>
          </a:p>
          <a:p>
            <a:pPr lvl="1"/>
            <a:r>
              <a:rPr lang="en-CA" sz="2000" dirty="0">
                <a:effectLst/>
              </a:rPr>
              <a:t>K: key field, or index field</a:t>
            </a:r>
          </a:p>
          <a:p>
            <a:pPr lvl="1"/>
            <a:r>
              <a:rPr lang="en-CA" sz="2000" dirty="0">
                <a:effectLst/>
              </a:rPr>
              <a:t>S/O: select / omit</a:t>
            </a:r>
          </a:p>
          <a:p>
            <a:pPr lvl="2"/>
            <a:r>
              <a:rPr lang="en-CA" sz="1800" dirty="0">
                <a:effectLst/>
              </a:rPr>
              <a:t>may have more select/omit entries</a:t>
            </a:r>
          </a:p>
          <a:p>
            <a:pPr lvl="2"/>
            <a:r>
              <a:rPr lang="en-CA" sz="1800" dirty="0">
                <a:effectLst/>
              </a:rPr>
              <a:t>functions: e.g. </a:t>
            </a:r>
          </a:p>
          <a:p>
            <a:pPr lvl="3"/>
            <a:r>
              <a:rPr lang="en-CA" sz="1400" b="1" dirty="0"/>
              <a:t>COMP(GT 0), COMP(EQ 'JSMITH'), COMP(NE 'NY')</a:t>
            </a:r>
            <a:endParaRPr lang="en-CA" sz="1400" b="1" dirty="0">
              <a:effectLst/>
            </a:endParaRPr>
          </a:p>
          <a:p>
            <a:pPr lvl="3"/>
            <a:r>
              <a:rPr lang="en-CA" sz="1400" b="1" dirty="0">
                <a:effectLst/>
              </a:rPr>
              <a:t>RANGE(10 59)</a:t>
            </a:r>
            <a:r>
              <a:rPr lang="en-CA" sz="1600" b="1" dirty="0">
                <a:effectLst/>
              </a:rPr>
              <a:t>, </a:t>
            </a:r>
            <a:r>
              <a:rPr lang="en-CA" sz="1400" b="1" dirty="0">
                <a:effectLst/>
              </a:rPr>
              <a:t>VALUES</a:t>
            </a:r>
            <a:r>
              <a:rPr lang="en-CA" sz="1600" b="1" dirty="0">
                <a:effectLst/>
              </a:rPr>
              <a:t> </a:t>
            </a:r>
            <a:r>
              <a:rPr lang="en-CA" sz="1400" b="1" dirty="0">
                <a:effectLst/>
              </a:rPr>
              <a:t>(301542 306902 382101 486592 502356), </a:t>
            </a:r>
            <a:r>
              <a:rPr lang="en-CA" b="1" dirty="0">
                <a:effectLst/>
              </a:rPr>
              <a:t>…</a:t>
            </a:r>
          </a:p>
          <a:p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8</a:t>
            </a:fld>
            <a:endParaRPr lang="en-CA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9557" y="2348880"/>
            <a:ext cx="5256584" cy="110799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CA" sz="1600" dirty="0"/>
              <a:t>           </a:t>
            </a:r>
            <a:r>
              <a:rPr lang="en-CA" sz="1600" dirty="0">
                <a:solidFill>
                  <a:srgbClr val="0000CC"/>
                </a:solidFill>
              </a:rPr>
              <a:t>R</a:t>
            </a:r>
            <a:r>
              <a:rPr lang="en-CA" sz="1600" dirty="0"/>
              <a:t> ITEMSR                    </a:t>
            </a:r>
            <a:r>
              <a:rPr lang="en-CA" sz="1600" dirty="0">
                <a:solidFill>
                  <a:srgbClr val="0000CC"/>
                </a:solidFill>
              </a:rPr>
              <a:t>PFILE</a:t>
            </a:r>
            <a:r>
              <a:rPr lang="en-CA" sz="1600" dirty="0"/>
              <a:t>(ITEMS)</a:t>
            </a:r>
          </a:p>
          <a:p>
            <a:r>
              <a:rPr lang="en-CA" sz="1600" dirty="0"/>
              <a:t>           </a:t>
            </a:r>
            <a:r>
              <a:rPr lang="en-CA" sz="1600" dirty="0">
                <a:solidFill>
                  <a:srgbClr val="0000CC"/>
                </a:solidFill>
              </a:rPr>
              <a:t>K</a:t>
            </a:r>
            <a:r>
              <a:rPr lang="en-CA" sz="1600" dirty="0"/>
              <a:t> ITEMNAME</a:t>
            </a:r>
          </a:p>
          <a:p>
            <a:r>
              <a:rPr lang="en-CA" sz="1600" dirty="0"/>
              <a:t>           K STOCKSIZE</a:t>
            </a:r>
          </a:p>
          <a:p>
            <a:r>
              <a:rPr lang="en-CA" sz="1600" dirty="0"/>
              <a:t>           </a:t>
            </a:r>
            <a:r>
              <a:rPr lang="en-CA" sz="1600" dirty="0">
                <a:solidFill>
                  <a:srgbClr val="0000CC"/>
                </a:solidFill>
              </a:rPr>
              <a:t>S</a:t>
            </a:r>
            <a:r>
              <a:rPr lang="en-CA" sz="1600" dirty="0"/>
              <a:t> STOCKQNTY             COMP(GT 0)</a:t>
            </a:r>
          </a:p>
        </p:txBody>
      </p:sp>
    </p:spTree>
    <p:extLst>
      <p:ext uri="{BB962C8B-B14F-4D97-AF65-F5344CB8AC3E}">
        <p14:creationId xmlns:p14="http://schemas.microsoft.com/office/powerpoint/2010/main" val="2032481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Files in Lab 6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You need to create all three logical files:</a:t>
            </a:r>
          </a:p>
          <a:p>
            <a:pPr lvl="1"/>
            <a:r>
              <a:rPr lang="en-CA" sz="2400" dirty="0"/>
              <a:t>DAYS, NIGHTS, AFTERNOON</a:t>
            </a:r>
          </a:p>
          <a:p>
            <a:r>
              <a:rPr lang="en-CA" sz="2800" dirty="0"/>
              <a:t>You may create a logical file ALL or ALLSHIFTS for all shifts</a:t>
            </a:r>
          </a:p>
          <a:p>
            <a:pPr lvl="1"/>
            <a:r>
              <a:rPr lang="en-CA" sz="2400" dirty="0"/>
              <a:t>By removing the last (s or select) line from DAYS, or …</a:t>
            </a:r>
          </a:p>
          <a:p>
            <a:pPr lvl="1"/>
            <a:r>
              <a:rPr lang="en-CA" sz="2400" dirty="0"/>
              <a:t>For easy implementation of your driver program</a:t>
            </a:r>
          </a:p>
          <a:p>
            <a:pPr lvl="1"/>
            <a:endParaRPr lang="en-CA" sz="2400" dirty="0"/>
          </a:p>
          <a:p>
            <a:r>
              <a:rPr lang="en-CA" sz="2800" dirty="0"/>
              <a:t>Note: when you update a logical file, you must manually delete the existing logical file (object). Otherwise, new object will be produced.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1125611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40EBAE46240844BAF07B237CAAB438" ma:contentTypeVersion="13" ma:contentTypeDescription="Create a new document." ma:contentTypeScope="" ma:versionID="b835878fae50d2f47cf3f0d6f2da3868">
  <xsd:schema xmlns:xsd="http://www.w3.org/2001/XMLSchema" xmlns:xs="http://www.w3.org/2001/XMLSchema" xmlns:p="http://schemas.microsoft.com/office/2006/metadata/properties" xmlns:ns3="81138d9d-9f3d-498e-85db-29768bd62ad3" xmlns:ns4="eb420992-8393-4ebc-bcff-d8ee9f154341" targetNamespace="http://schemas.microsoft.com/office/2006/metadata/properties" ma:root="true" ma:fieldsID="b62894c44c43f2408a19f8cb3b9d9930" ns3:_="" ns4:_="">
    <xsd:import namespace="81138d9d-9f3d-498e-85db-29768bd62ad3"/>
    <xsd:import namespace="eb420992-8393-4ebc-bcff-d8ee9f15434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138d9d-9f3d-498e-85db-29768bd62ad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420992-8393-4ebc-bcff-d8ee9f1543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FF3FCA-488A-4758-8DEA-543BD4E4A2C4}">
  <ds:schemaRefs>
    <ds:schemaRef ds:uri="http://purl.org/dc/terms/"/>
    <ds:schemaRef ds:uri="eb420992-8393-4ebc-bcff-d8ee9f154341"/>
    <ds:schemaRef ds:uri="http://schemas.microsoft.com/office/2006/documentManagement/types"/>
    <ds:schemaRef ds:uri="http://schemas.microsoft.com/office/infopath/2007/PartnerControls"/>
    <ds:schemaRef ds:uri="81138d9d-9f3d-498e-85db-29768bd62ad3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9E860DC-255C-452A-9DFC-9F8AA67025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138d9d-9f3d-498e-85db-29768bd62ad3"/>
    <ds:schemaRef ds:uri="eb420992-8393-4ebc-bcff-d8ee9f1543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337B5E-2F39-4DAA-B26E-847E8EDF2D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5885</TotalTime>
  <Words>882</Words>
  <Application>Microsoft Office PowerPoint</Application>
  <PresentationFormat>On-screen Show (4:3)</PresentationFormat>
  <Paragraphs>162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Brush Script MT</vt:lpstr>
      <vt:lpstr>Tahoma</vt:lpstr>
      <vt:lpstr>Tahoma (Body)</vt:lpstr>
      <vt:lpstr>Tahoma (Headings)</vt:lpstr>
      <vt:lpstr>Times New Roman</vt:lpstr>
      <vt:lpstr>Wingdings</vt:lpstr>
      <vt:lpstr>Compass</vt:lpstr>
      <vt:lpstr>BCI433 - IBM i Business Computing</vt:lpstr>
      <vt:lpstr>Agenda</vt:lpstr>
      <vt:lpstr>Lesson Objectives</vt:lpstr>
      <vt:lpstr>Passing Parameters to an RPGLE Program</vt:lpstr>
      <vt:lpstr>Using a CLLE driver Program</vt:lpstr>
      <vt:lpstr>File Overrides</vt:lpstr>
      <vt:lpstr>Creating Logical Files</vt:lpstr>
      <vt:lpstr>Logical File with DDS</vt:lpstr>
      <vt:lpstr>Logical Files in Lab 6</vt:lpstr>
      <vt:lpstr>Dynamic and Static Calls </vt:lpstr>
      <vt:lpstr>Dynamic and Static Calls </vt:lpstr>
      <vt:lpstr>RPGLE Business Application  (with Printer/Database Files)</vt:lpstr>
      <vt:lpstr>RPGLE Business Application  (CLLE Driver/Dynamic &amp; Static Calls/File Overrides)</vt:lpstr>
      <vt:lpstr>Homework</vt:lpstr>
      <vt:lpstr>Lab 6 Demo</vt:lpstr>
      <vt:lpstr>The End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8 - Lecture notes</dc:title>
  <dc:creator>Wei Song</dc:creator>
  <cp:keywords>Lecture</cp:keywords>
  <cp:lastModifiedBy>Lydia Li</cp:lastModifiedBy>
  <cp:revision>156</cp:revision>
  <cp:lastPrinted>2001-07-23T19:37:02Z</cp:lastPrinted>
  <dcterms:created xsi:type="dcterms:W3CDTF">2001-03-26T00:24:34Z</dcterms:created>
  <dcterms:modified xsi:type="dcterms:W3CDTF">2022-10-19T18:44:35Z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0x0101005E40EBAE46240844BAF07B237CAAB438</vt:lpwstr>
  </property>
</Properties>
</file>