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4"/>
  </p:sldMasterIdLst>
  <p:notesMasterIdLst>
    <p:notesMasterId r:id="rId19"/>
  </p:notesMasterIdLst>
  <p:handoutMasterIdLst>
    <p:handoutMasterId r:id="rId20"/>
  </p:handoutMasterIdLst>
  <p:sldIdLst>
    <p:sldId id="266" r:id="rId5"/>
    <p:sldId id="267" r:id="rId6"/>
    <p:sldId id="258" r:id="rId7"/>
    <p:sldId id="295" r:id="rId8"/>
    <p:sldId id="296" r:id="rId9"/>
    <p:sldId id="292" r:id="rId10"/>
    <p:sldId id="293" r:id="rId11"/>
    <p:sldId id="294" r:id="rId12"/>
    <p:sldId id="297" r:id="rId13"/>
    <p:sldId id="298" r:id="rId14"/>
    <p:sldId id="299" r:id="rId15"/>
    <p:sldId id="287" r:id="rId16"/>
    <p:sldId id="291" r:id="rId17"/>
    <p:sldId id="288" r:id="rId1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94660"/>
  </p:normalViewPr>
  <p:slideViewPr>
    <p:cSldViewPr>
      <p:cViewPr varScale="1">
        <p:scale>
          <a:sx n="88" d="100"/>
          <a:sy n="88" d="100"/>
        </p:scale>
        <p:origin x="13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BCI433 - IBM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r>
              <a:rPr lang="en-US" dirty="0"/>
              <a:t>Week </a:t>
            </a:r>
            <a:r>
              <a:rPr lang="en-US" dirty="0" smtClean="0"/>
              <a:t>8: </a:t>
            </a:r>
            <a:r>
              <a:rPr lang="en-US" dirty="0"/>
              <a:t>RPGLE Business Application of OLTP</a:t>
            </a:r>
          </a:p>
          <a:p>
            <a:pPr eaLnBrk="1" hangingPunct="1">
              <a:defRPr/>
            </a:pP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%DEC</a:t>
            </a:r>
          </a:p>
          <a:p>
            <a:r>
              <a:rPr lang="en-US" dirty="0" smtClean="0"/>
              <a:t>%FOUND</a:t>
            </a:r>
          </a:p>
          <a:p>
            <a:r>
              <a:rPr lang="en-US" dirty="0" smtClean="0"/>
              <a:t>%EOF</a:t>
            </a:r>
          </a:p>
          <a:p>
            <a:r>
              <a:rPr lang="en-US" dirty="0" smtClean="0"/>
              <a:t>%KDS</a:t>
            </a:r>
          </a:p>
          <a:p>
            <a:r>
              <a:rPr lang="en-US" dirty="0"/>
              <a:t>%</a:t>
            </a:r>
            <a:r>
              <a:rPr lang="en-US" dirty="0" smtClean="0"/>
              <a:t>ERROR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1536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DSPFFD</a:t>
            </a:r>
          </a:p>
          <a:p>
            <a:r>
              <a:rPr lang="en-US" dirty="0" smtClean="0"/>
              <a:t>STRSQL</a:t>
            </a:r>
          </a:p>
          <a:p>
            <a:r>
              <a:rPr lang="en-US" dirty="0" smtClean="0"/>
              <a:t>RUNQRY</a:t>
            </a:r>
          </a:p>
          <a:p>
            <a:r>
              <a:rPr lang="en-US" dirty="0" smtClean="0"/>
              <a:t>DSPJRN 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7960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Review lecture notes.</a:t>
            </a:r>
          </a:p>
          <a:p>
            <a:r>
              <a:rPr lang="en-CA" dirty="0"/>
              <a:t>Lab 7</a:t>
            </a:r>
          </a:p>
          <a:p>
            <a:r>
              <a:rPr lang="en-CA" dirty="0"/>
              <a:t>Start Lab 8 – it will be due in </a:t>
            </a:r>
            <a:r>
              <a:rPr lang="en-CA" dirty="0" smtClean="0"/>
              <a:t>three</a:t>
            </a:r>
            <a:r>
              <a:rPr lang="en-CA" dirty="0" smtClean="0"/>
              <a:t> </a:t>
            </a:r>
            <a:r>
              <a:rPr lang="en-CA" dirty="0" smtClean="0"/>
              <a:t>weeks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7 Demo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8475"/>
            <a:ext cx="7772400" cy="2452613"/>
          </a:xfrm>
        </p:spPr>
        <p:txBody>
          <a:bodyPr/>
          <a:lstStyle/>
          <a:p>
            <a:r>
              <a:rPr lang="en-US" sz="8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The End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RPGLE Interactive Program File Update</a:t>
            </a:r>
          </a:p>
          <a:p>
            <a:pPr lvl="0"/>
            <a:r>
              <a:rPr lang="en-US" dirty="0">
                <a:effectLst/>
              </a:rPr>
              <a:t>Lab 7</a:t>
            </a:r>
          </a:p>
          <a:p>
            <a:pPr lvl="0"/>
            <a:r>
              <a:rPr lang="en-US" dirty="0">
                <a:effectLst/>
              </a:rPr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14006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Objectives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800" dirty="0"/>
              <a:t>Upon completion of this lecture and lab </a:t>
            </a:r>
            <a:r>
              <a:rPr lang="en-US" altLang="en-US" sz="2800" dirty="0" smtClean="0"/>
              <a:t>7/Lab8 </a:t>
            </a:r>
            <a:r>
              <a:rPr lang="en-US" altLang="en-US" sz="2800" dirty="0"/>
              <a:t>you'll be able to:</a:t>
            </a:r>
          </a:p>
          <a:p>
            <a:r>
              <a:rPr lang="en-CA" sz="2600" dirty="0"/>
              <a:t>Implement a RPGLE business application with OLTP process</a:t>
            </a:r>
          </a:p>
          <a:p>
            <a:r>
              <a:rPr lang="en-CA" sz="2600" dirty="0"/>
              <a:t>Use a CLLE driver program to automate testing of the update program</a:t>
            </a:r>
          </a:p>
          <a:p>
            <a:r>
              <a:rPr lang="en-CA" sz="2600" dirty="0"/>
              <a:t>Examine the journaled changed made to the master file</a:t>
            </a:r>
            <a:endParaRPr lang="en-CA" sz="2400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 – Master File  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Master file: </a:t>
            </a:r>
          </a:p>
          <a:p>
            <a:pPr eaLnBrk="1" hangingPunct="1"/>
            <a:r>
              <a:rPr lang="en-US" sz="2800" dirty="0"/>
              <a:t>The data or database file that holds a collection of records pertaining to one of the main subjects of a business application system, such as Customers, Employees, Products, and etc.</a:t>
            </a:r>
            <a:endParaRPr lang="en-CA" sz="2800" dirty="0"/>
          </a:p>
          <a:p>
            <a:r>
              <a:rPr lang="en-CA" sz="2800" dirty="0"/>
              <a:t>Master files contain </a:t>
            </a:r>
          </a:p>
          <a:p>
            <a:pPr lvl="1"/>
            <a:r>
              <a:rPr lang="en-CA" sz="2400" dirty="0"/>
              <a:t>descriptive data, e.g. name, address</a:t>
            </a:r>
          </a:p>
          <a:p>
            <a:pPr lvl="1"/>
            <a:r>
              <a:rPr lang="en-CA" sz="2400" dirty="0"/>
              <a:t>summary information, e.g. amount due, year-to-date sales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 – Transaction File  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sz="2800" dirty="0"/>
              <a:t>Transaction file: </a:t>
            </a:r>
          </a:p>
          <a:p>
            <a:pPr eaLnBrk="1" hangingPunct="1"/>
            <a:r>
              <a:rPr lang="en-US" sz="2800" dirty="0"/>
              <a:t>The data or database file that holds a collection of transaction records.</a:t>
            </a:r>
          </a:p>
          <a:p>
            <a:pPr lvl="1" eaLnBrk="1" hangingPunct="1"/>
            <a:r>
              <a:rPr lang="en-CA" sz="2400" dirty="0"/>
              <a:t>The data in transaction files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used to update the master files.</a:t>
            </a:r>
          </a:p>
          <a:p>
            <a:pPr lvl="1" eaLnBrk="1" hangingPunct="1"/>
            <a:r>
              <a:rPr lang="en-CA" sz="2400" dirty="0"/>
              <a:t>Transaction files also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 as audit trails </a:t>
            </a:r>
            <a:r>
              <a:rPr lang="en-CA" sz="2400" dirty="0"/>
              <a:t>and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history </a:t>
            </a:r>
            <a:r>
              <a:rPr lang="en-CA" sz="2400" dirty="0"/>
              <a:t>for the organization</a:t>
            </a:r>
          </a:p>
          <a:p>
            <a:r>
              <a:rPr lang="en-US" sz="2800" dirty="0"/>
              <a:t>Transaction</a:t>
            </a:r>
            <a:r>
              <a:rPr lang="en-CA" sz="2800" dirty="0"/>
              <a:t> file examples - typical transaction records: </a:t>
            </a:r>
          </a:p>
          <a:p>
            <a:pPr lvl="1"/>
            <a:r>
              <a:rPr lang="en-CA" sz="2400" dirty="0"/>
              <a:t>EMPLOYEE PAYROLL RECORD</a:t>
            </a:r>
          </a:p>
          <a:p>
            <a:pPr lvl="1"/>
            <a:r>
              <a:rPr lang="en-CA" sz="2400" dirty="0"/>
              <a:t>ORDER RECORD</a:t>
            </a:r>
          </a:p>
          <a:p>
            <a:pPr lvl="1"/>
            <a:r>
              <a:rPr lang="en-CA" sz="2400" dirty="0"/>
              <a:t>PURCHASE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2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 – OLTP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OLTP stands for On-line Transaction Processing</a:t>
            </a:r>
            <a:endParaRPr lang="en-CA" sz="2800" dirty="0"/>
          </a:p>
          <a:p>
            <a:r>
              <a:rPr lang="en-CA" sz="2800" dirty="0"/>
              <a:t>An OLTP system is usually a core information system of an organization. </a:t>
            </a:r>
          </a:p>
          <a:p>
            <a:pPr lvl="1"/>
            <a:r>
              <a:rPr lang="en-CA" sz="2400" dirty="0"/>
              <a:t>For example, a banking accounting system in a bank, which supports customers to make payments, …</a:t>
            </a:r>
          </a:p>
          <a:p>
            <a:r>
              <a:rPr lang="en-CA" sz="2800" dirty="0"/>
              <a:t>IBM </a:t>
            </a:r>
            <a:r>
              <a:rPr lang="en-CA" sz="2800" dirty="0" err="1"/>
              <a:t>i</a:t>
            </a:r>
            <a:r>
              <a:rPr lang="en-CA" sz="2800" dirty="0"/>
              <a:t> Power System server is designed for supporting On-line Transaction Processing (OLTP) systems.</a:t>
            </a:r>
          </a:p>
          <a:p>
            <a:r>
              <a:rPr lang="en-CA" sz="2800" dirty="0"/>
              <a:t>The term OLTP is opposite to OLAP (e.g. data warehouse, data mining systems)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DB2 Collection  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dirty="0"/>
              <a:t>A collection </a:t>
            </a:r>
            <a:r>
              <a:rPr lang="en-CA" sz="2400" dirty="0"/>
              <a:t>is created using SQL statement</a:t>
            </a:r>
          </a:p>
          <a:p>
            <a:pPr lvl="1" eaLnBrk="1" hangingPunct="1"/>
            <a:r>
              <a:rPr lang="en-CA" sz="2400" dirty="0"/>
              <a:t>a library on IBM </a:t>
            </a:r>
            <a:r>
              <a:rPr lang="en-CA" sz="2400" dirty="0" err="1"/>
              <a:t>i</a:t>
            </a:r>
            <a:r>
              <a:rPr lang="en-CA" sz="2400" dirty="0"/>
              <a:t> operating system</a:t>
            </a:r>
          </a:p>
          <a:p>
            <a:pPr lvl="1" eaLnBrk="1" hangingPunct="1"/>
            <a:endParaRPr lang="en-CA" sz="2400" dirty="0"/>
          </a:p>
          <a:p>
            <a:pPr eaLnBrk="1" hangingPunct="1"/>
            <a:r>
              <a:rPr lang="en-CA" sz="2400" dirty="0"/>
              <a:t>Copying physical file across collections:</a:t>
            </a:r>
          </a:p>
          <a:p>
            <a:pPr lvl="1"/>
            <a:r>
              <a:rPr lang="en-CA" sz="2400" dirty="0"/>
              <a:t>In 'green/white' screen, type 'CPYF' then press F4 key. See next slide for details. </a:t>
            </a:r>
          </a:p>
          <a:p>
            <a:pPr lvl="1"/>
            <a:r>
              <a:rPr lang="en-CA" sz="2400" dirty="0"/>
              <a:t>Then press F9 to get the complete command, which needs to be placed into the CLLE driver program.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/>
              <a:t>Note: make sure to run the command and add the collection to the </a:t>
            </a:r>
            <a:r>
              <a:rPr lang="en-CA" sz="2400" dirty="0" err="1"/>
              <a:t>RDi's</a:t>
            </a:r>
            <a:r>
              <a:rPr lang="en-CA" sz="2400" dirty="0"/>
              <a:t> library list before you </a:t>
            </a:r>
            <a:r>
              <a:rPr lang="en-CA" sz="2400" dirty="0" err="1"/>
              <a:t>comile</a:t>
            </a:r>
            <a:r>
              <a:rPr lang="en-CA" sz="2400" dirty="0"/>
              <a:t> the RPGLE program.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Copying physical file across collections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3C9A914-C700-49F5-90A7-A307D2BD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00199"/>
            <a:ext cx="7200800" cy="455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RPG commands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record to a database file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smtClean="0">
                <a:solidFill>
                  <a:srgbClr val="0070C0"/>
                </a:solidFill>
              </a:rPr>
              <a:t>WRITE </a:t>
            </a:r>
            <a:r>
              <a:rPr lang="en-US" smtClean="0"/>
              <a:t>record-format-name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to change a record from a database file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       UPDATE RCDFMT(SHIFTWEEK)</a:t>
            </a:r>
          </a:p>
          <a:p>
            <a:r>
              <a:rPr lang="en-US" dirty="0" smtClean="0"/>
              <a:t>to remove </a:t>
            </a:r>
            <a:r>
              <a:rPr lang="en-US" dirty="0"/>
              <a:t>a </a:t>
            </a:r>
            <a:r>
              <a:rPr lang="en-US" dirty="0" smtClean="0"/>
              <a:t>record from a database file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    DELETE SHIFTWEEK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9096492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0EBAE46240844BAF07B237CAAB438" ma:contentTypeVersion="13" ma:contentTypeDescription="Create a new document." ma:contentTypeScope="" ma:versionID="b835878fae50d2f47cf3f0d6f2da3868">
  <xsd:schema xmlns:xsd="http://www.w3.org/2001/XMLSchema" xmlns:xs="http://www.w3.org/2001/XMLSchema" xmlns:p="http://schemas.microsoft.com/office/2006/metadata/properties" xmlns:ns3="81138d9d-9f3d-498e-85db-29768bd62ad3" xmlns:ns4="eb420992-8393-4ebc-bcff-d8ee9f154341" targetNamespace="http://schemas.microsoft.com/office/2006/metadata/properties" ma:root="true" ma:fieldsID="b62894c44c43f2408a19f8cb3b9d9930" ns3:_="" ns4:_="">
    <xsd:import namespace="81138d9d-9f3d-498e-85db-29768bd62ad3"/>
    <xsd:import namespace="eb420992-8393-4ebc-bcff-d8ee9f15434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38d9d-9f3d-498e-85db-29768bd62ad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20992-8393-4ebc-bcff-d8ee9f154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02904C-479E-43B5-880B-6D10BA394D27}">
  <ds:schemaRefs>
    <ds:schemaRef ds:uri="http://schemas.microsoft.com/office/infopath/2007/PartnerControls"/>
    <ds:schemaRef ds:uri="81138d9d-9f3d-498e-85db-29768bd62ad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eb420992-8393-4ebc-bcff-d8ee9f154341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CC22B7-2ABC-4689-9724-C226516768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CEF853-41D2-4A12-92E6-FCD8FAA73F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138d9d-9f3d-498e-85db-29768bd62ad3"/>
    <ds:schemaRef ds:uri="eb420992-8393-4ebc-bcff-d8ee9f1543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448</Words>
  <Application>Microsoft Office PowerPoint</Application>
  <PresentationFormat>On-screen Show (4:3)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Brush Script MT</vt:lpstr>
      <vt:lpstr>Tahoma</vt:lpstr>
      <vt:lpstr>Tahoma (Body)</vt:lpstr>
      <vt:lpstr>Tahoma (Headings)</vt:lpstr>
      <vt:lpstr>Times New Roman</vt:lpstr>
      <vt:lpstr>Wingdings</vt:lpstr>
      <vt:lpstr>Compass</vt:lpstr>
      <vt:lpstr>BCI433 - IBM i Business Computing</vt:lpstr>
      <vt:lpstr>Agenda</vt:lpstr>
      <vt:lpstr>Lesson Objectives</vt:lpstr>
      <vt:lpstr>Term – Master File  </vt:lpstr>
      <vt:lpstr>Term – Transaction File  </vt:lpstr>
      <vt:lpstr>Term – OLTP</vt:lpstr>
      <vt:lpstr>DB2 Collection  </vt:lpstr>
      <vt:lpstr>Copying physical file across collections  </vt:lpstr>
      <vt:lpstr>RPG commands</vt:lpstr>
      <vt:lpstr>RPG Functions</vt:lpstr>
      <vt:lpstr>CL commands</vt:lpstr>
      <vt:lpstr>Homework</vt:lpstr>
      <vt:lpstr>Lab 7 Demo</vt:lpstr>
      <vt:lpstr>The End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</dc:title>
  <dc:creator>Wei Song</dc:creator>
  <cp:keywords>Lecture</cp:keywords>
  <cp:lastModifiedBy>Lydia Li</cp:lastModifiedBy>
  <cp:revision>124</cp:revision>
  <cp:lastPrinted>2001-07-23T19:37:02Z</cp:lastPrinted>
  <dcterms:created xsi:type="dcterms:W3CDTF">2001-03-26T00:24:34Z</dcterms:created>
  <dcterms:modified xsi:type="dcterms:W3CDTF">2022-11-10T01:38:19Z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0x0101005E40EBAE46240844BAF07B237CAAB438</vt:lpwstr>
  </property>
</Properties>
</file>