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2" r:id="rId5"/>
    <p:sldId id="259" r:id="rId6"/>
    <p:sldId id="264" r:id="rId7"/>
    <p:sldId id="267" r:id="rId8"/>
    <p:sldId id="265" r:id="rId9"/>
    <p:sldId id="261"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14"/>
    <p:restoredTop sz="93429"/>
  </p:normalViewPr>
  <p:slideViewPr>
    <p:cSldViewPr snapToGrid="0" snapToObjects="1">
      <p:cViewPr varScale="1">
        <p:scale>
          <a:sx n="85" d="100"/>
          <a:sy n="85" d="100"/>
        </p:scale>
        <p:origin x="20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FEA23-F4DA-6B42-B2FB-311FC2004EB6}" type="datetimeFigureOut">
              <a:rPr lang="en-US" smtClean="0"/>
              <a:t>11/18/15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E06ED-3667-A047-BCC0-D735DB5B2420}" type="slidenum">
              <a:rPr lang="en-US" smtClean="0"/>
              <a:t>‹#›</a:t>
            </a:fld>
            <a:endParaRPr lang="en-US"/>
          </a:p>
        </p:txBody>
      </p:sp>
    </p:spTree>
    <p:extLst>
      <p:ext uri="{BB962C8B-B14F-4D97-AF65-F5344CB8AC3E}">
        <p14:creationId xmlns:p14="http://schemas.microsoft.com/office/powerpoint/2010/main" val="195774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BE06ED-3667-A047-BCC0-D735DB5B2420}" type="slidenum">
              <a:rPr lang="en-US" smtClean="0"/>
              <a:t>1</a:t>
            </a:fld>
            <a:endParaRPr lang="en-US"/>
          </a:p>
        </p:txBody>
      </p:sp>
    </p:spTree>
    <p:extLst>
      <p:ext uri="{BB962C8B-B14F-4D97-AF65-F5344CB8AC3E}">
        <p14:creationId xmlns:p14="http://schemas.microsoft.com/office/powerpoint/2010/main" val="42423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694BF-F4C3-9C43-8E3A-56280D24A552}"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694BF-F4C3-9C43-8E3A-56280D24A552}"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77721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694BF-F4C3-9C43-8E3A-56280D24A552}"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65344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694BF-F4C3-9C43-8E3A-56280D24A552}"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67690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694BF-F4C3-9C43-8E3A-56280D24A552}"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48622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694BF-F4C3-9C43-8E3A-56280D24A552}"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95039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694BF-F4C3-9C43-8E3A-56280D24A552}" type="datetimeFigureOut">
              <a:rPr lang="en-US" smtClean="0"/>
              <a:t>11/18/15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25578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694BF-F4C3-9C43-8E3A-56280D24A552}" type="datetimeFigureOut">
              <a:rPr lang="en-US" smtClean="0"/>
              <a:t>11/18/15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26623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694BF-F4C3-9C43-8E3A-56280D24A552}" type="datetimeFigureOut">
              <a:rPr lang="en-US" smtClean="0"/>
              <a:t>11/18/15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24260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694BF-F4C3-9C43-8E3A-56280D24A552}"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13794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694BF-F4C3-9C43-8E3A-56280D24A552}"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821C-83C0-5042-A063-1903C6E81812}" type="slidenum">
              <a:rPr lang="en-US" smtClean="0"/>
              <a:t>‹#›</a:t>
            </a:fld>
            <a:endParaRPr lang="en-US"/>
          </a:p>
        </p:txBody>
      </p:sp>
    </p:spTree>
    <p:extLst>
      <p:ext uri="{BB962C8B-B14F-4D97-AF65-F5344CB8AC3E}">
        <p14:creationId xmlns:p14="http://schemas.microsoft.com/office/powerpoint/2010/main" val="12778499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694BF-F4C3-9C43-8E3A-56280D24A552}" type="datetimeFigureOut">
              <a:rPr lang="en-US" smtClean="0"/>
              <a:t>11/18/15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2821C-83C0-5042-A063-1903C6E81812}"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94479" y="584616"/>
            <a:ext cx="10702977" cy="6247864"/>
          </a:xfrm>
          <a:prstGeom prst="rect">
            <a:avLst/>
          </a:prstGeom>
          <a:noFill/>
        </p:spPr>
        <p:txBody>
          <a:bodyPr wrap="square" rtlCol="0">
            <a:spAutoFit/>
          </a:bodyPr>
          <a:lstStyle/>
          <a:p>
            <a:r>
              <a:rPr lang="en-US" sz="4000" dirty="0" smtClean="0"/>
              <a:t>When it comes to scheduling algorithms many different ones pick and choose the different processes and </a:t>
            </a:r>
            <a:r>
              <a:rPr lang="en-US" sz="4000" dirty="0" smtClean="0"/>
              <a:t>the orders that the </a:t>
            </a:r>
            <a:r>
              <a:rPr lang="en-US" sz="4000" dirty="0" err="1" smtClean="0"/>
              <a:t>processess</a:t>
            </a:r>
            <a:r>
              <a:rPr lang="en-US" sz="4000" dirty="0" smtClean="0"/>
              <a:t> get CPU </a:t>
            </a:r>
            <a:r>
              <a:rPr lang="en-US" sz="4000" dirty="0" smtClean="0"/>
              <a:t>time.</a:t>
            </a:r>
          </a:p>
          <a:p>
            <a:endParaRPr lang="en-US" sz="4000" dirty="0"/>
          </a:p>
          <a:p>
            <a:r>
              <a:rPr lang="en-US" sz="4000" dirty="0" smtClean="0"/>
              <a:t>The Round Robin Scheduling algorithm is the fairest of them all. What I mean to say is each process, no matter the amount of CPU time needed to be completed, all get the same CPU burst times.</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744" y="359765"/>
            <a:ext cx="10942820" cy="1477328"/>
          </a:xfrm>
          <a:prstGeom prst="rect">
            <a:avLst/>
          </a:prstGeom>
          <a:noFill/>
        </p:spPr>
        <p:txBody>
          <a:bodyPr wrap="square" rtlCol="0">
            <a:spAutoFit/>
          </a:bodyPr>
          <a:lstStyle/>
          <a:p>
            <a:r>
              <a:rPr lang="en-US" sz="3000" dirty="0" smtClean="0"/>
              <a:t>Ex: if there are 10 processes and 8 of them have a required CPU burst time of 80 then it would be an okay decision to choose a time quantum of 80.</a:t>
            </a:r>
          </a:p>
        </p:txBody>
      </p:sp>
    </p:spTree>
    <p:extLst>
      <p:ext uri="{BB962C8B-B14F-4D97-AF65-F5344CB8AC3E}">
        <p14:creationId xmlns:p14="http://schemas.microsoft.com/office/powerpoint/2010/main" val="152378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7679" y="449705"/>
            <a:ext cx="6205928" cy="600164"/>
          </a:xfrm>
          <a:prstGeom prst="rect">
            <a:avLst/>
          </a:prstGeom>
          <a:noFill/>
        </p:spPr>
        <p:txBody>
          <a:bodyPr wrap="square" rtlCol="0">
            <a:spAutoFit/>
          </a:bodyPr>
          <a:lstStyle/>
          <a:p>
            <a:r>
              <a:rPr lang="en-US" sz="3300" b="1" dirty="0" smtClean="0"/>
              <a:t>Improving turnaround time</a:t>
            </a:r>
            <a:endParaRPr lang="en-US" sz="3300" b="1" dirty="0"/>
          </a:p>
        </p:txBody>
      </p:sp>
      <p:sp>
        <p:nvSpPr>
          <p:cNvPr id="6" name="TextBox 5"/>
          <p:cNvSpPr txBox="1"/>
          <p:nvPr/>
        </p:nvSpPr>
        <p:spPr>
          <a:xfrm>
            <a:off x="869430" y="2113613"/>
            <a:ext cx="9144000" cy="2631490"/>
          </a:xfrm>
          <a:prstGeom prst="rect">
            <a:avLst/>
          </a:prstGeom>
          <a:noFill/>
        </p:spPr>
        <p:txBody>
          <a:bodyPr wrap="square" rtlCol="0">
            <a:spAutoFit/>
          </a:bodyPr>
          <a:lstStyle/>
          <a:p>
            <a:r>
              <a:rPr lang="en-US" sz="3300" dirty="0" smtClean="0"/>
              <a:t>It is about choosing the right time quantum. The smaller the time quantum gets the more context switches are needed which in turn increases the turnaround time (the time from submission to completion).</a:t>
            </a:r>
            <a:endParaRPr lang="en-US" sz="3300" dirty="0"/>
          </a:p>
        </p:txBody>
      </p:sp>
    </p:spTree>
    <p:extLst>
      <p:ext uri="{BB962C8B-B14F-4D97-AF65-F5344CB8AC3E}">
        <p14:creationId xmlns:p14="http://schemas.microsoft.com/office/powerpoint/2010/main" val="86874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838200" y="1825624"/>
            <a:ext cx="10515600" cy="4770047"/>
          </a:xfrm>
        </p:spPr>
        <p:txBody>
          <a:bodyPr>
            <a:normAutofit lnSpcReduction="10000"/>
          </a:bodyPr>
          <a:lstStyle/>
          <a:p>
            <a:pPr marL="0" indent="0">
              <a:buNone/>
            </a:pPr>
            <a:r>
              <a:rPr lang="en-US" dirty="0" smtClean="0"/>
              <a:t>-Time Quantum – the amount of time the CPU gives each process per CPU burst until the CPU moves to the next process.</a:t>
            </a:r>
          </a:p>
          <a:p>
            <a:pPr marL="0" indent="0">
              <a:buNone/>
            </a:pPr>
            <a:r>
              <a:rPr lang="en-US" dirty="0" smtClean="0"/>
              <a:t>-Waiting time – the amount of time the process spends waiting on the CPU after it has been added to the queue to finish the process.</a:t>
            </a:r>
          </a:p>
          <a:p>
            <a:pPr marL="0" indent="0">
              <a:buNone/>
            </a:pPr>
            <a:r>
              <a:rPr lang="en-US" dirty="0" smtClean="0"/>
              <a:t>-Preemption – An interrupt is </a:t>
            </a:r>
            <a:r>
              <a:rPr lang="en-US" dirty="0" smtClean="0"/>
              <a:t>allowed during the process execution </a:t>
            </a:r>
            <a:r>
              <a:rPr lang="en-US" dirty="0" smtClean="0"/>
              <a:t>i.e. if the CPU is working on a process and another process wants the CPU’s attention the CPU can move to the process that caused the interrupt</a:t>
            </a:r>
            <a:r>
              <a:rPr lang="en-US" dirty="0" smtClean="0"/>
              <a:t>.</a:t>
            </a:r>
          </a:p>
          <a:p>
            <a:pPr marL="0" indent="0">
              <a:buNone/>
            </a:pPr>
            <a:r>
              <a:rPr lang="en-US" dirty="0" smtClean="0"/>
              <a:t>-CPU Utilization – always keep the CPU busy; don’t waste this resource!</a:t>
            </a:r>
          </a:p>
          <a:p>
            <a:pPr marL="0" indent="0">
              <a:buNone/>
            </a:pPr>
            <a:r>
              <a:rPr lang="en-US" dirty="0" smtClean="0"/>
              <a:t>-Ready Queue – the queue of processes with their respective order of execution; its treated as a circular queue with the RR algorithm.</a:t>
            </a:r>
          </a:p>
          <a:p>
            <a:pPr marL="0" indent="0">
              <a:buNone/>
            </a:pPr>
            <a:r>
              <a:rPr lang="en-US" dirty="0" smtClean="0"/>
              <a:t>-Turnaround time – time between submission and completion</a:t>
            </a:r>
            <a:endParaRPr lang="en-US" dirty="0" smtClean="0"/>
          </a:p>
          <a:p>
            <a:pPr marL="0" indent="0">
              <a:buNone/>
            </a:pPr>
            <a:endParaRPr lang="en-US" dirty="0" smtClean="0"/>
          </a:p>
        </p:txBody>
      </p:sp>
    </p:spTree>
    <p:extLst>
      <p:ext uri="{BB962C8B-B14F-4D97-AF65-F5344CB8AC3E}">
        <p14:creationId xmlns:p14="http://schemas.microsoft.com/office/powerpoint/2010/main" val="1908518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149" y="0"/>
            <a:ext cx="4518660" cy="6858000"/>
          </a:xfrm>
          <a:prstGeom prst="rect">
            <a:avLst/>
          </a:prstGeom>
        </p:spPr>
      </p:pic>
      <p:sp>
        <p:nvSpPr>
          <p:cNvPr id="5" name="TextBox 4"/>
          <p:cNvSpPr txBox="1"/>
          <p:nvPr/>
        </p:nvSpPr>
        <p:spPr>
          <a:xfrm>
            <a:off x="249382" y="1582340"/>
            <a:ext cx="5569527" cy="3693319"/>
          </a:xfrm>
          <a:prstGeom prst="rect">
            <a:avLst/>
          </a:prstGeom>
          <a:noFill/>
        </p:spPr>
        <p:txBody>
          <a:bodyPr wrap="square" rtlCol="0">
            <a:spAutoFit/>
          </a:bodyPr>
          <a:lstStyle/>
          <a:p>
            <a:r>
              <a:rPr lang="en-US" b="1" dirty="0"/>
              <a:t>Process Name	Arrival Time	Execute Time	</a:t>
            </a:r>
          </a:p>
          <a:p>
            <a:r>
              <a:rPr lang="is-IS" dirty="0"/>
              <a:t>P0	</a:t>
            </a:r>
            <a:r>
              <a:rPr lang="is-IS" dirty="0" smtClean="0"/>
              <a:t>	         0</a:t>
            </a:r>
            <a:r>
              <a:rPr lang="is-IS" dirty="0"/>
              <a:t>	</a:t>
            </a:r>
            <a:r>
              <a:rPr lang="is-IS" dirty="0" smtClean="0"/>
              <a:t>                            250</a:t>
            </a:r>
            <a:r>
              <a:rPr lang="is-IS" dirty="0"/>
              <a:t>	</a:t>
            </a:r>
          </a:p>
          <a:p>
            <a:endParaRPr lang="is-IS" dirty="0" smtClean="0"/>
          </a:p>
          <a:p>
            <a:r>
              <a:rPr lang="is-IS" dirty="0" smtClean="0"/>
              <a:t>P1</a:t>
            </a:r>
            <a:r>
              <a:rPr lang="is-IS" dirty="0"/>
              <a:t>	</a:t>
            </a:r>
            <a:r>
              <a:rPr lang="is-IS" dirty="0" smtClean="0"/>
              <a:t>         	        50</a:t>
            </a:r>
            <a:r>
              <a:rPr lang="is-IS" dirty="0"/>
              <a:t>	</a:t>
            </a:r>
            <a:r>
              <a:rPr lang="is-IS" dirty="0" smtClean="0"/>
              <a:t>                            170</a:t>
            </a:r>
            <a:r>
              <a:rPr lang="is-IS" dirty="0"/>
              <a:t>	</a:t>
            </a:r>
          </a:p>
          <a:p>
            <a:endParaRPr lang="is-IS" dirty="0" smtClean="0"/>
          </a:p>
          <a:p>
            <a:r>
              <a:rPr lang="is-IS" dirty="0" smtClean="0"/>
              <a:t>P2</a:t>
            </a:r>
            <a:r>
              <a:rPr lang="is-IS" dirty="0"/>
              <a:t>	</a:t>
            </a:r>
            <a:r>
              <a:rPr lang="is-IS" dirty="0" smtClean="0"/>
              <a:t>	       130</a:t>
            </a:r>
            <a:r>
              <a:rPr lang="is-IS" dirty="0"/>
              <a:t>	</a:t>
            </a:r>
            <a:r>
              <a:rPr lang="is-IS" dirty="0" smtClean="0"/>
              <a:t>	            75</a:t>
            </a:r>
            <a:r>
              <a:rPr lang="is-IS" dirty="0"/>
              <a:t>	</a:t>
            </a:r>
          </a:p>
          <a:p>
            <a:endParaRPr lang="da-DK" dirty="0"/>
          </a:p>
          <a:p>
            <a:r>
              <a:rPr lang="da-DK" dirty="0" smtClean="0"/>
              <a:t>P3</a:t>
            </a:r>
            <a:r>
              <a:rPr lang="da-DK" dirty="0"/>
              <a:t>	</a:t>
            </a:r>
            <a:r>
              <a:rPr lang="da-DK" dirty="0" smtClean="0"/>
              <a:t>	       190</a:t>
            </a:r>
            <a:r>
              <a:rPr lang="da-DK" dirty="0"/>
              <a:t>	</a:t>
            </a:r>
            <a:r>
              <a:rPr lang="da-DK" dirty="0" smtClean="0"/>
              <a:t>	          100</a:t>
            </a:r>
            <a:r>
              <a:rPr lang="da-DK" dirty="0"/>
              <a:t>	</a:t>
            </a:r>
          </a:p>
          <a:p>
            <a:endParaRPr lang="cs-CZ" dirty="0" smtClean="0"/>
          </a:p>
          <a:p>
            <a:r>
              <a:rPr lang="cs-CZ" dirty="0" smtClean="0"/>
              <a:t>P4</a:t>
            </a:r>
            <a:r>
              <a:rPr lang="cs-CZ" dirty="0"/>
              <a:t>	</a:t>
            </a:r>
            <a:r>
              <a:rPr lang="cs-CZ" dirty="0" smtClean="0"/>
              <a:t>	       210</a:t>
            </a:r>
            <a:r>
              <a:rPr lang="cs-CZ" dirty="0"/>
              <a:t>	</a:t>
            </a:r>
            <a:r>
              <a:rPr lang="cs-CZ" dirty="0" smtClean="0"/>
              <a:t>                            130</a:t>
            </a:r>
            <a:r>
              <a:rPr lang="cs-CZ" dirty="0"/>
              <a:t>	</a:t>
            </a:r>
          </a:p>
          <a:p>
            <a:endParaRPr lang="cs-CZ" dirty="0" smtClean="0"/>
          </a:p>
          <a:p>
            <a:r>
              <a:rPr lang="cs-CZ" dirty="0" smtClean="0"/>
              <a:t>P5	                 </a:t>
            </a:r>
            <a:r>
              <a:rPr lang="cs-CZ" dirty="0"/>
              <a:t>	</a:t>
            </a:r>
            <a:r>
              <a:rPr lang="cs-CZ" dirty="0" smtClean="0"/>
              <a:t>       350</a:t>
            </a:r>
            <a:r>
              <a:rPr lang="cs-CZ" dirty="0"/>
              <a:t>	</a:t>
            </a:r>
            <a:r>
              <a:rPr lang="cs-CZ" dirty="0" smtClean="0"/>
              <a:t>	            50</a:t>
            </a:r>
            <a:r>
              <a:rPr lang="cs-CZ" dirty="0"/>
              <a:t>	</a:t>
            </a:r>
          </a:p>
        </p:txBody>
      </p:sp>
      <p:sp>
        <p:nvSpPr>
          <p:cNvPr id="6" name="TextBox 5"/>
          <p:cNvSpPr txBox="1"/>
          <p:nvPr/>
        </p:nvSpPr>
        <p:spPr>
          <a:xfrm>
            <a:off x="346364" y="193964"/>
            <a:ext cx="5181600" cy="707886"/>
          </a:xfrm>
          <a:prstGeom prst="rect">
            <a:avLst/>
          </a:prstGeom>
          <a:noFill/>
        </p:spPr>
        <p:txBody>
          <a:bodyPr wrap="square" rtlCol="0">
            <a:spAutoFit/>
          </a:bodyPr>
          <a:lstStyle/>
          <a:p>
            <a:r>
              <a:rPr lang="en-US" sz="4000" b="1" dirty="0" smtClean="0"/>
              <a:t>Time Quantum: 100</a:t>
            </a:r>
            <a:endParaRPr lang="en-US" sz="4000" b="1" dirty="0"/>
          </a:p>
        </p:txBody>
      </p:sp>
    </p:spTree>
    <p:extLst>
      <p:ext uri="{BB962C8B-B14F-4D97-AF65-F5344CB8AC3E}">
        <p14:creationId xmlns:p14="http://schemas.microsoft.com/office/powerpoint/2010/main" val="1476453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631" y="-119920"/>
            <a:ext cx="4518660" cy="6858000"/>
          </a:xfrm>
          <a:prstGeom prst="rect">
            <a:avLst/>
          </a:prstGeom>
        </p:spPr>
      </p:pic>
      <p:sp>
        <p:nvSpPr>
          <p:cNvPr id="5" name="TextBox 4"/>
          <p:cNvSpPr txBox="1"/>
          <p:nvPr/>
        </p:nvSpPr>
        <p:spPr>
          <a:xfrm>
            <a:off x="249382" y="1147628"/>
            <a:ext cx="5569527" cy="3693319"/>
          </a:xfrm>
          <a:prstGeom prst="rect">
            <a:avLst/>
          </a:prstGeom>
          <a:noFill/>
        </p:spPr>
        <p:txBody>
          <a:bodyPr wrap="square" rtlCol="0">
            <a:spAutoFit/>
          </a:bodyPr>
          <a:lstStyle/>
          <a:p>
            <a:r>
              <a:rPr lang="en-US" b="1" dirty="0"/>
              <a:t>Process Name	Arrival Time	Execute Time	</a:t>
            </a:r>
          </a:p>
          <a:p>
            <a:r>
              <a:rPr lang="is-IS" dirty="0"/>
              <a:t>P0	</a:t>
            </a:r>
            <a:r>
              <a:rPr lang="is-IS" dirty="0" smtClean="0"/>
              <a:t>	         0</a:t>
            </a:r>
            <a:r>
              <a:rPr lang="is-IS" dirty="0"/>
              <a:t>	</a:t>
            </a:r>
            <a:r>
              <a:rPr lang="is-IS" dirty="0" smtClean="0"/>
              <a:t>                            250</a:t>
            </a:r>
            <a:r>
              <a:rPr lang="is-IS" dirty="0"/>
              <a:t>	</a:t>
            </a:r>
          </a:p>
          <a:p>
            <a:endParaRPr lang="is-IS" dirty="0" smtClean="0"/>
          </a:p>
          <a:p>
            <a:r>
              <a:rPr lang="is-IS" dirty="0" smtClean="0"/>
              <a:t>P1</a:t>
            </a:r>
            <a:r>
              <a:rPr lang="is-IS" dirty="0"/>
              <a:t>	</a:t>
            </a:r>
            <a:r>
              <a:rPr lang="is-IS" dirty="0" smtClean="0"/>
              <a:t>         	        50</a:t>
            </a:r>
            <a:r>
              <a:rPr lang="is-IS" dirty="0"/>
              <a:t>	</a:t>
            </a:r>
            <a:r>
              <a:rPr lang="is-IS" dirty="0" smtClean="0"/>
              <a:t>                            170</a:t>
            </a:r>
            <a:r>
              <a:rPr lang="is-IS" dirty="0"/>
              <a:t>	</a:t>
            </a:r>
          </a:p>
          <a:p>
            <a:endParaRPr lang="is-IS" dirty="0" smtClean="0"/>
          </a:p>
          <a:p>
            <a:r>
              <a:rPr lang="is-IS" dirty="0" smtClean="0"/>
              <a:t>P2</a:t>
            </a:r>
            <a:r>
              <a:rPr lang="is-IS" dirty="0"/>
              <a:t>	</a:t>
            </a:r>
            <a:r>
              <a:rPr lang="is-IS" dirty="0" smtClean="0"/>
              <a:t>	       130</a:t>
            </a:r>
            <a:r>
              <a:rPr lang="is-IS" dirty="0"/>
              <a:t>	</a:t>
            </a:r>
            <a:r>
              <a:rPr lang="is-IS" dirty="0" smtClean="0"/>
              <a:t>	            75</a:t>
            </a:r>
            <a:r>
              <a:rPr lang="is-IS" dirty="0"/>
              <a:t>	</a:t>
            </a:r>
          </a:p>
          <a:p>
            <a:endParaRPr lang="da-DK" dirty="0"/>
          </a:p>
          <a:p>
            <a:r>
              <a:rPr lang="da-DK" dirty="0" smtClean="0"/>
              <a:t>P3</a:t>
            </a:r>
            <a:r>
              <a:rPr lang="da-DK" dirty="0"/>
              <a:t>	</a:t>
            </a:r>
            <a:r>
              <a:rPr lang="da-DK" dirty="0" smtClean="0"/>
              <a:t>	       190</a:t>
            </a:r>
            <a:r>
              <a:rPr lang="da-DK" dirty="0"/>
              <a:t>	</a:t>
            </a:r>
            <a:r>
              <a:rPr lang="da-DK" dirty="0" smtClean="0"/>
              <a:t>	          100</a:t>
            </a:r>
            <a:r>
              <a:rPr lang="da-DK" dirty="0"/>
              <a:t>	</a:t>
            </a:r>
          </a:p>
          <a:p>
            <a:endParaRPr lang="cs-CZ" dirty="0" smtClean="0"/>
          </a:p>
          <a:p>
            <a:r>
              <a:rPr lang="cs-CZ" dirty="0" smtClean="0"/>
              <a:t>P4</a:t>
            </a:r>
            <a:r>
              <a:rPr lang="cs-CZ" dirty="0"/>
              <a:t>	</a:t>
            </a:r>
            <a:r>
              <a:rPr lang="cs-CZ" dirty="0" smtClean="0"/>
              <a:t>	       210</a:t>
            </a:r>
            <a:r>
              <a:rPr lang="cs-CZ" dirty="0"/>
              <a:t>	</a:t>
            </a:r>
            <a:r>
              <a:rPr lang="cs-CZ" dirty="0" smtClean="0"/>
              <a:t>                            130</a:t>
            </a:r>
            <a:r>
              <a:rPr lang="cs-CZ" dirty="0"/>
              <a:t>	</a:t>
            </a:r>
          </a:p>
          <a:p>
            <a:endParaRPr lang="cs-CZ" dirty="0" smtClean="0"/>
          </a:p>
          <a:p>
            <a:r>
              <a:rPr lang="cs-CZ" dirty="0" smtClean="0"/>
              <a:t>P5	                 </a:t>
            </a:r>
            <a:r>
              <a:rPr lang="cs-CZ" dirty="0"/>
              <a:t>	</a:t>
            </a:r>
            <a:r>
              <a:rPr lang="cs-CZ" dirty="0" smtClean="0"/>
              <a:t>       350</a:t>
            </a:r>
            <a:r>
              <a:rPr lang="cs-CZ" dirty="0"/>
              <a:t>	</a:t>
            </a:r>
            <a:r>
              <a:rPr lang="cs-CZ" dirty="0" smtClean="0"/>
              <a:t>	            50</a:t>
            </a:r>
            <a:r>
              <a:rPr lang="cs-CZ" dirty="0"/>
              <a:t>	</a:t>
            </a:r>
          </a:p>
        </p:txBody>
      </p:sp>
      <p:sp>
        <p:nvSpPr>
          <p:cNvPr id="6" name="TextBox 5"/>
          <p:cNvSpPr txBox="1"/>
          <p:nvPr/>
        </p:nvSpPr>
        <p:spPr>
          <a:xfrm>
            <a:off x="346364" y="193964"/>
            <a:ext cx="5181600" cy="707886"/>
          </a:xfrm>
          <a:prstGeom prst="rect">
            <a:avLst/>
          </a:prstGeom>
          <a:noFill/>
        </p:spPr>
        <p:txBody>
          <a:bodyPr wrap="square" rtlCol="0">
            <a:spAutoFit/>
          </a:bodyPr>
          <a:lstStyle/>
          <a:p>
            <a:r>
              <a:rPr lang="en-US" sz="4000" b="1" dirty="0" smtClean="0"/>
              <a:t>Time Quantum: 100</a:t>
            </a:r>
            <a:endParaRPr lang="en-US" sz="4000" b="1" dirty="0"/>
          </a:p>
        </p:txBody>
      </p:sp>
      <p:graphicFrame>
        <p:nvGraphicFramePr>
          <p:cNvPr id="7" name="Table 6"/>
          <p:cNvGraphicFramePr>
            <a:graphicFrameLocks noGrp="1"/>
          </p:cNvGraphicFramePr>
          <p:nvPr>
            <p:extLst>
              <p:ext uri="{D42A27DB-BD31-4B8C-83A1-F6EECF244321}">
                <p14:modId xmlns:p14="http://schemas.microsoft.com/office/powerpoint/2010/main" val="934491586"/>
              </p:ext>
            </p:extLst>
          </p:nvPr>
        </p:nvGraphicFramePr>
        <p:xfrm>
          <a:off x="233186" y="5936243"/>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83491953"/>
              </p:ext>
            </p:extLst>
          </p:nvPr>
        </p:nvGraphicFramePr>
        <p:xfrm>
          <a:off x="233186" y="5936243"/>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t>P0</a:t>
                      </a:r>
                      <a:endParaRPr lang="en-US" dirty="0"/>
                    </a:p>
                  </a:txBody>
                  <a:tcPr/>
                </a:tc>
                <a:tc>
                  <a:txBody>
                    <a:bodyPr/>
                    <a:lstStyle/>
                    <a:p>
                      <a:r>
                        <a:rPr lang="en-US" dirty="0" smtClean="0"/>
                        <a:t>P1</a:t>
                      </a:r>
                      <a:endParaRPr lang="en-US" dirty="0"/>
                    </a:p>
                  </a:txBody>
                  <a:tcPr/>
                </a:tc>
                <a:tc>
                  <a:txBody>
                    <a:bodyPr/>
                    <a:lstStyle/>
                    <a:p>
                      <a:r>
                        <a:rPr lang="en-US" dirty="0" smtClean="0"/>
                        <a:t>P0</a:t>
                      </a:r>
                      <a:endParaRPr lang="en-US" dirty="0"/>
                    </a:p>
                  </a:txBody>
                  <a:tcPr/>
                </a:tc>
                <a:tc>
                  <a:txBody>
                    <a:bodyPr/>
                    <a:lstStyle/>
                    <a:p>
                      <a:r>
                        <a:rPr lang="en-US" dirty="0" smtClean="0"/>
                        <a:t>P2</a:t>
                      </a:r>
                      <a:endParaRPr lang="en-US" dirty="0"/>
                    </a:p>
                  </a:txBody>
                  <a:tcPr/>
                </a:tc>
                <a:tc>
                  <a:txBody>
                    <a:bodyPr/>
                    <a:lstStyle/>
                    <a:p>
                      <a:r>
                        <a:rPr lang="en-US" dirty="0" smtClean="0"/>
                        <a:t>P3</a:t>
                      </a:r>
                      <a:endParaRPr lang="en-US" dirty="0"/>
                    </a:p>
                  </a:txBody>
                  <a:tcPr/>
                </a:tc>
                <a:tc>
                  <a:txBody>
                    <a:bodyPr/>
                    <a:lstStyle/>
                    <a:p>
                      <a:r>
                        <a:rPr lang="en-US" dirty="0" smtClean="0"/>
                        <a:t>P1</a:t>
                      </a:r>
                      <a:endParaRPr lang="en-US" dirty="0"/>
                    </a:p>
                  </a:txBody>
                  <a:tcPr/>
                </a:tc>
                <a:tc>
                  <a:txBody>
                    <a:bodyPr/>
                    <a:lstStyle/>
                    <a:p>
                      <a:r>
                        <a:rPr lang="en-US" dirty="0" smtClean="0"/>
                        <a:t>P4</a:t>
                      </a:r>
                      <a:endParaRPr lang="en-US" dirty="0"/>
                    </a:p>
                  </a:txBody>
                  <a:tcPr/>
                </a:tc>
                <a:tc>
                  <a:txBody>
                    <a:bodyPr/>
                    <a:lstStyle/>
                    <a:p>
                      <a:r>
                        <a:rPr lang="en-US" dirty="0" smtClean="0"/>
                        <a:t>P0</a:t>
                      </a:r>
                      <a:endParaRPr lang="en-US" dirty="0"/>
                    </a:p>
                  </a:txBody>
                  <a:tcPr/>
                </a:tc>
                <a:tc>
                  <a:txBody>
                    <a:bodyPr/>
                    <a:lstStyle/>
                    <a:p>
                      <a:r>
                        <a:rPr lang="en-US" dirty="0" smtClean="0"/>
                        <a:t>P5</a:t>
                      </a:r>
                      <a:endParaRPr lang="en-US" dirty="0"/>
                    </a:p>
                  </a:txBody>
                  <a:tcPr/>
                </a:tc>
                <a:tc>
                  <a:txBody>
                    <a:bodyPr/>
                    <a:lstStyle/>
                    <a:p>
                      <a:r>
                        <a:rPr lang="en-US" dirty="0" smtClean="0"/>
                        <a:t>P4</a:t>
                      </a:r>
                      <a:endParaRPr lang="en-US" dirty="0"/>
                    </a:p>
                  </a:txBody>
                  <a:tcPr/>
                </a:tc>
              </a:tr>
            </a:tbl>
          </a:graphicData>
        </a:graphic>
      </p:graphicFrame>
      <p:sp>
        <p:nvSpPr>
          <p:cNvPr id="9" name="TextBox 8"/>
          <p:cNvSpPr txBox="1"/>
          <p:nvPr/>
        </p:nvSpPr>
        <p:spPr>
          <a:xfrm>
            <a:off x="89941" y="6294590"/>
            <a:ext cx="8979108" cy="369332"/>
          </a:xfrm>
          <a:prstGeom prst="rect">
            <a:avLst/>
          </a:prstGeom>
          <a:noFill/>
        </p:spPr>
        <p:txBody>
          <a:bodyPr wrap="square" rtlCol="0">
            <a:spAutoFit/>
          </a:bodyPr>
          <a:lstStyle/>
          <a:p>
            <a:r>
              <a:rPr lang="en-US" dirty="0" smtClean="0"/>
              <a:t> 0             100         200         300         375        475         545          645         695        745         775</a:t>
            </a:r>
            <a:endParaRPr lang="en-US" dirty="0"/>
          </a:p>
        </p:txBody>
      </p:sp>
      <p:sp>
        <p:nvSpPr>
          <p:cNvPr id="10" name="TextBox 9"/>
          <p:cNvSpPr txBox="1"/>
          <p:nvPr/>
        </p:nvSpPr>
        <p:spPr>
          <a:xfrm>
            <a:off x="-314792" y="5246560"/>
            <a:ext cx="9230612" cy="600164"/>
          </a:xfrm>
          <a:prstGeom prst="rect">
            <a:avLst/>
          </a:prstGeom>
          <a:noFill/>
        </p:spPr>
        <p:txBody>
          <a:bodyPr wrap="square" rtlCol="0">
            <a:spAutoFit/>
          </a:bodyPr>
          <a:lstStyle/>
          <a:p>
            <a:pPr algn="ctr"/>
            <a:r>
              <a:rPr lang="en-US" sz="3300" b="1" dirty="0" smtClean="0"/>
              <a:t>Gantt Chart</a:t>
            </a:r>
            <a:endParaRPr lang="en-US" sz="3300" b="1" dirty="0"/>
          </a:p>
        </p:txBody>
      </p:sp>
      <p:sp>
        <p:nvSpPr>
          <p:cNvPr id="2" name="TextBox 1"/>
          <p:cNvSpPr txBox="1"/>
          <p:nvPr/>
        </p:nvSpPr>
        <p:spPr>
          <a:xfrm>
            <a:off x="6524109" y="1147628"/>
            <a:ext cx="1585570" cy="646331"/>
          </a:xfrm>
          <a:prstGeom prst="rect">
            <a:avLst/>
          </a:prstGeom>
          <a:noFill/>
        </p:spPr>
        <p:txBody>
          <a:bodyPr wrap="square" rtlCol="0">
            <a:spAutoFit/>
          </a:bodyPr>
          <a:lstStyle/>
          <a:p>
            <a:r>
              <a:rPr lang="en-US" dirty="0"/>
              <a:t>9</a:t>
            </a:r>
            <a:r>
              <a:rPr lang="en-US" dirty="0" smtClean="0"/>
              <a:t> context shifts</a:t>
            </a:r>
            <a:endParaRPr lang="en-US" dirty="0"/>
          </a:p>
        </p:txBody>
      </p:sp>
    </p:spTree>
    <p:extLst>
      <p:ext uri="{BB962C8B-B14F-4D97-AF65-F5344CB8AC3E}">
        <p14:creationId xmlns:p14="http://schemas.microsoft.com/office/powerpoint/2010/main" val="55167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2611409"/>
              </p:ext>
            </p:extLst>
          </p:nvPr>
        </p:nvGraphicFramePr>
        <p:xfrm>
          <a:off x="209860" y="719666"/>
          <a:ext cx="11842231" cy="5344160"/>
        </p:xfrm>
        <a:graphic>
          <a:graphicData uri="http://schemas.openxmlformats.org/drawingml/2006/table">
            <a:tbl>
              <a:tblPr firstRow="1" bandRow="1">
                <a:tableStyleId>{5C22544A-7EE6-4342-B048-85BDC9FD1C3A}</a:tableStyleId>
              </a:tblPr>
              <a:tblGrid>
                <a:gridCol w="3609634"/>
                <a:gridCol w="1127259"/>
                <a:gridCol w="2368446"/>
                <a:gridCol w="2368446"/>
                <a:gridCol w="2368446"/>
              </a:tblGrid>
              <a:tr h="370840">
                <a:tc>
                  <a:txBody>
                    <a:bodyPr/>
                    <a:lstStyle/>
                    <a:p>
                      <a:r>
                        <a:rPr lang="en-US" dirty="0" smtClean="0"/>
                        <a:t>Processes</a:t>
                      </a:r>
                      <a:endParaRPr lang="en-US" dirty="0"/>
                    </a:p>
                  </a:txBody>
                  <a:tcPr/>
                </a:tc>
                <a:tc>
                  <a:txBody>
                    <a:bodyPr/>
                    <a:lstStyle/>
                    <a:p>
                      <a:r>
                        <a:rPr lang="en-US" dirty="0" smtClean="0"/>
                        <a:t>Time waited</a:t>
                      </a:r>
                      <a:r>
                        <a:rPr lang="en-US" baseline="0" dirty="0" smtClean="0"/>
                        <a:t> until the first CPU time was received</a:t>
                      </a:r>
                      <a:endParaRPr lang="en-US" dirty="0"/>
                    </a:p>
                  </a:txBody>
                  <a:tcPr/>
                </a:tc>
                <a:tc>
                  <a:txBody>
                    <a:bodyPr/>
                    <a:lstStyle/>
                    <a:p>
                      <a:r>
                        <a:rPr lang="en-US" dirty="0" smtClean="0"/>
                        <a:t>Time waited after the first wait time</a:t>
                      </a:r>
                      <a:endParaRPr lang="en-US" dirty="0"/>
                    </a:p>
                  </a:txBody>
                  <a:tcPr/>
                </a:tc>
                <a:tc>
                  <a:txBody>
                    <a:bodyPr/>
                    <a:lstStyle/>
                    <a:p>
                      <a:endParaRPr lang="en-US" dirty="0"/>
                    </a:p>
                  </a:txBody>
                  <a:tcPr/>
                </a:tc>
                <a:tc>
                  <a:txBody>
                    <a:bodyPr/>
                    <a:lstStyle/>
                    <a:p>
                      <a:pPr algn="ctr"/>
                      <a:r>
                        <a:rPr lang="en-US" dirty="0" smtClean="0"/>
                        <a:t>Throughput</a:t>
                      </a:r>
                      <a:endParaRPr lang="en-US" dirty="0"/>
                    </a:p>
                  </a:txBody>
                  <a:tcPr/>
                </a:tc>
              </a:tr>
              <a:tr h="370840">
                <a:tc>
                  <a:txBody>
                    <a:bodyPr/>
                    <a:lstStyle/>
                    <a:p>
                      <a:r>
                        <a:rPr lang="en-US" dirty="0" smtClean="0"/>
                        <a:t>P0</a:t>
                      </a:r>
                      <a:endParaRPr lang="en-US" dirty="0"/>
                    </a:p>
                  </a:txBody>
                  <a:tcPr/>
                </a:tc>
                <a:tc>
                  <a:txBody>
                    <a:bodyPr/>
                    <a:lstStyle/>
                    <a:p>
                      <a:r>
                        <a:rPr lang="en-US" dirty="0" smtClean="0"/>
                        <a:t>100</a:t>
                      </a:r>
                      <a:endParaRPr lang="en-US" dirty="0"/>
                    </a:p>
                  </a:txBody>
                  <a:tcPr/>
                </a:tc>
                <a:tc>
                  <a:txBody>
                    <a:bodyPr/>
                    <a:lstStyle/>
                    <a:p>
                      <a:r>
                        <a:rPr lang="en-US" dirty="0" smtClean="0"/>
                        <a:t>345</a:t>
                      </a:r>
                      <a:endParaRPr lang="en-US" dirty="0"/>
                    </a:p>
                  </a:txBody>
                  <a:tcPr/>
                </a:tc>
                <a:tc>
                  <a:txBody>
                    <a:bodyPr/>
                    <a:lstStyle/>
                    <a:p>
                      <a:endParaRPr lang="en-US" dirty="0"/>
                    </a:p>
                  </a:txBody>
                  <a:tcPr/>
                </a:tc>
                <a:tc>
                  <a:txBody>
                    <a:bodyPr/>
                    <a:lstStyle/>
                    <a:p>
                      <a:pPr algn="ctr"/>
                      <a:r>
                        <a:rPr lang="en-US" dirty="0" smtClean="0"/>
                        <a:t>5/775</a:t>
                      </a:r>
                      <a:endParaRPr lang="en-US" dirty="0"/>
                    </a:p>
                  </a:txBody>
                  <a:tcPr/>
                </a:tc>
              </a:tr>
              <a:tr h="370840">
                <a:tc>
                  <a:txBody>
                    <a:bodyPr/>
                    <a:lstStyle/>
                    <a:p>
                      <a:r>
                        <a:rPr lang="en-US" dirty="0" smtClean="0"/>
                        <a:t>P1</a:t>
                      </a:r>
                      <a:endParaRPr lang="en-US" dirty="0"/>
                    </a:p>
                  </a:txBody>
                  <a:tcPr/>
                </a:tc>
                <a:tc>
                  <a:txBody>
                    <a:bodyPr/>
                    <a:lstStyle/>
                    <a:p>
                      <a:r>
                        <a:rPr lang="en-US" dirty="0" smtClean="0"/>
                        <a:t>50</a:t>
                      </a:r>
                      <a:endParaRPr lang="en-US" dirty="0"/>
                    </a:p>
                  </a:txBody>
                  <a:tcPr/>
                </a:tc>
                <a:tc>
                  <a:txBody>
                    <a:bodyPr/>
                    <a:lstStyle/>
                    <a:p>
                      <a:r>
                        <a:rPr lang="en-US" dirty="0" smtClean="0"/>
                        <a:t>275</a:t>
                      </a:r>
                      <a:endParaRPr lang="en-US" dirty="0"/>
                    </a:p>
                  </a:txBody>
                  <a:tcPr/>
                </a:tc>
                <a:tc>
                  <a:txBody>
                    <a:bodyPr/>
                    <a:lstStyle/>
                    <a:p>
                      <a:endParaRPr lang="en-US" dirty="0"/>
                    </a:p>
                  </a:txBody>
                  <a:tcPr/>
                </a:tc>
                <a:tc>
                  <a:txBody>
                    <a:bodyPr/>
                    <a:lstStyle/>
                    <a:p>
                      <a:pPr algn="ctr"/>
                      <a:r>
                        <a:rPr lang="en-US" dirty="0" smtClean="0"/>
                        <a:t>= </a:t>
                      </a:r>
                      <a:r>
                        <a:rPr lang="is-IS" dirty="0" smtClean="0"/>
                        <a:t>0.00645</a:t>
                      </a:r>
                      <a:endParaRPr lang="en-US" dirty="0"/>
                    </a:p>
                  </a:txBody>
                  <a:tcPr/>
                </a:tc>
              </a:tr>
              <a:tr h="370840">
                <a:tc>
                  <a:txBody>
                    <a:bodyPr/>
                    <a:lstStyle/>
                    <a:p>
                      <a:r>
                        <a:rPr lang="en-US" dirty="0" smtClean="0"/>
                        <a:t>P2</a:t>
                      </a:r>
                      <a:endParaRPr lang="en-US" dirty="0"/>
                    </a:p>
                  </a:txBody>
                  <a:tcPr/>
                </a:tc>
                <a:tc>
                  <a:txBody>
                    <a:bodyPr/>
                    <a:lstStyle/>
                    <a:p>
                      <a:r>
                        <a:rPr lang="en-US" dirty="0" smtClean="0"/>
                        <a:t>170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P3</a:t>
                      </a:r>
                      <a:endParaRPr lang="en-US" dirty="0"/>
                    </a:p>
                  </a:txBody>
                  <a:tcPr/>
                </a:tc>
                <a:tc>
                  <a:txBody>
                    <a:bodyPr/>
                    <a:lstStyle/>
                    <a:p>
                      <a:r>
                        <a:rPr lang="en-US" dirty="0" smtClean="0"/>
                        <a:t>185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P4</a:t>
                      </a:r>
                      <a:endParaRPr lang="en-US" dirty="0"/>
                    </a:p>
                  </a:txBody>
                  <a:tcPr/>
                </a:tc>
                <a:tc>
                  <a:txBody>
                    <a:bodyPr/>
                    <a:lstStyle/>
                    <a:p>
                      <a:r>
                        <a:rPr lang="en-US" dirty="0" smtClean="0"/>
                        <a:t>335</a:t>
                      </a:r>
                      <a:endParaRPr lang="en-US" dirty="0"/>
                    </a:p>
                  </a:txBody>
                  <a:tcPr/>
                </a:tc>
                <a:tc>
                  <a:txBody>
                    <a:bodyPr/>
                    <a:lstStyle/>
                    <a:p>
                      <a:r>
                        <a:rPr lang="en-US" dirty="0" smtClean="0"/>
                        <a:t>100</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P5</a:t>
                      </a:r>
                      <a:endParaRPr lang="en-US" dirty="0"/>
                    </a:p>
                  </a:txBody>
                  <a:tcPr/>
                </a:tc>
                <a:tc>
                  <a:txBody>
                    <a:bodyPr/>
                    <a:lstStyle/>
                    <a:p>
                      <a:r>
                        <a:rPr lang="en-US" dirty="0" smtClean="0"/>
                        <a:t>345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Sum all of the waiting times/#</a:t>
                      </a:r>
                      <a:r>
                        <a:rPr lang="en-US" baseline="0" dirty="0" smtClean="0"/>
                        <a:t> of processes</a:t>
                      </a:r>
                      <a:r>
                        <a:rPr lang="en-US" dirty="0" smtClean="0"/>
                        <a:t>:</a:t>
                      </a:r>
                      <a:endParaRPr lang="en-US" dirty="0"/>
                    </a:p>
                  </a:txBody>
                  <a:tcPr/>
                </a:tc>
                <a:tc>
                  <a:txBody>
                    <a:bodyPr/>
                    <a:lstStyle/>
                    <a:p>
                      <a:pPr algn="ctr"/>
                      <a:r>
                        <a:rPr lang="en-US" dirty="0" smtClean="0"/>
                        <a:t>1905/5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Overall Average Waiting Time =</a:t>
                      </a:r>
                      <a:r>
                        <a:rPr lang="en-US" baseline="0" dirty="0" smtClean="0"/>
                        <a:t> </a:t>
                      </a:r>
                      <a:endParaRPr lang="en-US" dirty="0"/>
                    </a:p>
                  </a:txBody>
                  <a:tcPr/>
                </a:tc>
                <a:tc>
                  <a:txBody>
                    <a:bodyPr/>
                    <a:lstStyle/>
                    <a:p>
                      <a:pPr algn="ctr"/>
                      <a:r>
                        <a:rPr lang="en-US" dirty="0" smtClean="0"/>
                        <a:t>381</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5" name="TextBox 4"/>
          <p:cNvSpPr txBox="1"/>
          <p:nvPr/>
        </p:nvSpPr>
        <p:spPr>
          <a:xfrm>
            <a:off x="2032000" y="68163"/>
            <a:ext cx="8128000" cy="369332"/>
          </a:xfrm>
          <a:prstGeom prst="rect">
            <a:avLst/>
          </a:prstGeom>
          <a:noFill/>
        </p:spPr>
        <p:txBody>
          <a:bodyPr wrap="square" rtlCol="0">
            <a:spAutoFit/>
          </a:bodyPr>
          <a:lstStyle/>
          <a:p>
            <a:pPr algn="ctr"/>
            <a:r>
              <a:rPr lang="en-US" b="1" dirty="0" smtClean="0"/>
              <a:t>Below is the Waiting times of the Processes</a:t>
            </a:r>
            <a:endParaRPr lang="en-US" b="1" dirty="0"/>
          </a:p>
        </p:txBody>
      </p:sp>
    </p:spTree>
    <p:extLst>
      <p:ext uri="{BB962C8B-B14F-4D97-AF65-F5344CB8AC3E}">
        <p14:creationId xmlns:p14="http://schemas.microsoft.com/office/powerpoint/2010/main" val="1664423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6364" y="193964"/>
            <a:ext cx="5181600" cy="707886"/>
          </a:xfrm>
          <a:prstGeom prst="rect">
            <a:avLst/>
          </a:prstGeom>
          <a:noFill/>
        </p:spPr>
        <p:txBody>
          <a:bodyPr wrap="square" rtlCol="0">
            <a:spAutoFit/>
          </a:bodyPr>
          <a:lstStyle/>
          <a:p>
            <a:r>
              <a:rPr lang="en-US" sz="4000" b="1" dirty="0" smtClean="0"/>
              <a:t>Time Quantum: </a:t>
            </a:r>
            <a:r>
              <a:rPr lang="en-US" sz="4000" b="1" dirty="0" smtClean="0"/>
              <a:t>50</a:t>
            </a:r>
            <a:endParaRPr lang="en-US" sz="4000" b="1" dirty="0"/>
          </a:p>
        </p:txBody>
      </p:sp>
      <p:graphicFrame>
        <p:nvGraphicFramePr>
          <p:cNvPr id="8" name="Table 7"/>
          <p:cNvGraphicFramePr>
            <a:graphicFrameLocks noGrp="1"/>
          </p:cNvGraphicFramePr>
          <p:nvPr>
            <p:extLst>
              <p:ext uri="{D42A27DB-BD31-4B8C-83A1-F6EECF244321}">
                <p14:modId xmlns:p14="http://schemas.microsoft.com/office/powerpoint/2010/main" val="1950622654"/>
              </p:ext>
            </p:extLst>
          </p:nvPr>
        </p:nvGraphicFramePr>
        <p:xfrm>
          <a:off x="97447" y="5185112"/>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t>P0</a:t>
                      </a:r>
                      <a:endParaRPr lang="en-US" dirty="0"/>
                    </a:p>
                  </a:txBody>
                  <a:tcPr/>
                </a:tc>
                <a:tc>
                  <a:txBody>
                    <a:bodyPr/>
                    <a:lstStyle/>
                    <a:p>
                      <a:r>
                        <a:rPr lang="en-US" dirty="0" smtClean="0"/>
                        <a:t>P1</a:t>
                      </a:r>
                      <a:endParaRPr lang="en-US" dirty="0"/>
                    </a:p>
                  </a:txBody>
                  <a:tcPr/>
                </a:tc>
                <a:tc>
                  <a:txBody>
                    <a:bodyPr/>
                    <a:lstStyle/>
                    <a:p>
                      <a:r>
                        <a:rPr lang="en-US" dirty="0" smtClean="0"/>
                        <a:t>P0</a:t>
                      </a:r>
                      <a:endParaRPr lang="en-US" dirty="0"/>
                    </a:p>
                  </a:txBody>
                  <a:tcPr/>
                </a:tc>
                <a:tc>
                  <a:txBody>
                    <a:bodyPr/>
                    <a:lstStyle/>
                    <a:p>
                      <a:r>
                        <a:rPr lang="en-US" dirty="0" smtClean="0"/>
                        <a:t>P1</a:t>
                      </a:r>
                      <a:endParaRPr lang="en-US" dirty="0"/>
                    </a:p>
                  </a:txBody>
                  <a:tcPr/>
                </a:tc>
                <a:tc>
                  <a:txBody>
                    <a:bodyPr/>
                    <a:lstStyle/>
                    <a:p>
                      <a:r>
                        <a:rPr lang="en-US" dirty="0" smtClean="0"/>
                        <a:t>P2</a:t>
                      </a:r>
                      <a:endParaRPr lang="en-US" dirty="0"/>
                    </a:p>
                  </a:txBody>
                  <a:tcPr/>
                </a:tc>
                <a:tc>
                  <a:txBody>
                    <a:bodyPr/>
                    <a:lstStyle/>
                    <a:p>
                      <a:r>
                        <a:rPr lang="en-US" dirty="0" smtClean="0"/>
                        <a:t>P0</a:t>
                      </a:r>
                      <a:endParaRPr lang="en-US" dirty="0"/>
                    </a:p>
                  </a:txBody>
                  <a:tcPr/>
                </a:tc>
                <a:tc>
                  <a:txBody>
                    <a:bodyPr/>
                    <a:lstStyle/>
                    <a:p>
                      <a:r>
                        <a:rPr lang="en-US" dirty="0" smtClean="0"/>
                        <a:t>P3</a:t>
                      </a:r>
                      <a:endParaRPr lang="en-US" dirty="0"/>
                    </a:p>
                  </a:txBody>
                  <a:tcPr/>
                </a:tc>
                <a:tc>
                  <a:txBody>
                    <a:bodyPr/>
                    <a:lstStyle/>
                    <a:p>
                      <a:r>
                        <a:rPr lang="en-US" dirty="0" smtClean="0"/>
                        <a:t>P1</a:t>
                      </a:r>
                      <a:endParaRPr lang="en-US" dirty="0"/>
                    </a:p>
                  </a:txBody>
                  <a:tcPr/>
                </a:tc>
                <a:tc>
                  <a:txBody>
                    <a:bodyPr/>
                    <a:lstStyle/>
                    <a:p>
                      <a:r>
                        <a:rPr lang="en-US" dirty="0" smtClean="0"/>
                        <a:t>P4</a:t>
                      </a:r>
                      <a:endParaRPr lang="en-US" dirty="0"/>
                    </a:p>
                  </a:txBody>
                  <a:tcPr/>
                </a:tc>
                <a:tc>
                  <a:txBody>
                    <a:bodyPr/>
                    <a:lstStyle/>
                    <a:p>
                      <a:r>
                        <a:rPr lang="en-US" dirty="0" smtClean="0"/>
                        <a:t>P2</a:t>
                      </a:r>
                      <a:endParaRPr lang="en-US" dirty="0"/>
                    </a:p>
                  </a:txBody>
                  <a:tcPr/>
                </a:tc>
              </a:tr>
            </a:tbl>
          </a:graphicData>
        </a:graphic>
      </p:graphicFrame>
      <p:sp>
        <p:nvSpPr>
          <p:cNvPr id="9" name="TextBox 8"/>
          <p:cNvSpPr txBox="1"/>
          <p:nvPr/>
        </p:nvSpPr>
        <p:spPr>
          <a:xfrm>
            <a:off x="-63288" y="5618509"/>
            <a:ext cx="8979108" cy="369332"/>
          </a:xfrm>
          <a:prstGeom prst="rect">
            <a:avLst/>
          </a:prstGeom>
          <a:noFill/>
        </p:spPr>
        <p:txBody>
          <a:bodyPr wrap="square" rtlCol="0">
            <a:spAutoFit/>
          </a:bodyPr>
          <a:lstStyle/>
          <a:p>
            <a:r>
              <a:rPr lang="en-US" dirty="0" smtClean="0"/>
              <a:t> 0             50         </a:t>
            </a:r>
            <a:r>
              <a:rPr lang="en-US" dirty="0"/>
              <a:t>1</a:t>
            </a:r>
            <a:r>
              <a:rPr lang="en-US" dirty="0" smtClean="0"/>
              <a:t>00         150         200        250         300          350         400        450         </a:t>
            </a:r>
            <a:endParaRPr lang="en-US" dirty="0"/>
          </a:p>
        </p:txBody>
      </p:sp>
      <p:sp>
        <p:nvSpPr>
          <p:cNvPr id="10" name="TextBox 9"/>
          <p:cNvSpPr txBox="1"/>
          <p:nvPr/>
        </p:nvSpPr>
        <p:spPr>
          <a:xfrm>
            <a:off x="-342273" y="4615267"/>
            <a:ext cx="9230612" cy="600164"/>
          </a:xfrm>
          <a:prstGeom prst="rect">
            <a:avLst/>
          </a:prstGeom>
          <a:noFill/>
        </p:spPr>
        <p:txBody>
          <a:bodyPr wrap="square" rtlCol="0">
            <a:spAutoFit/>
          </a:bodyPr>
          <a:lstStyle/>
          <a:p>
            <a:pPr algn="ctr"/>
            <a:r>
              <a:rPr lang="en-US" sz="3300" b="1" dirty="0" smtClean="0"/>
              <a:t>Gantt Chart</a:t>
            </a:r>
            <a:endParaRPr lang="en-US" sz="3300" b="1" dirty="0"/>
          </a:p>
        </p:txBody>
      </p:sp>
      <p:sp>
        <p:nvSpPr>
          <p:cNvPr id="11" name="TextBox 10"/>
          <p:cNvSpPr txBox="1"/>
          <p:nvPr/>
        </p:nvSpPr>
        <p:spPr>
          <a:xfrm>
            <a:off x="221907" y="1102257"/>
            <a:ext cx="5569527" cy="3693319"/>
          </a:xfrm>
          <a:prstGeom prst="rect">
            <a:avLst/>
          </a:prstGeom>
          <a:noFill/>
        </p:spPr>
        <p:txBody>
          <a:bodyPr wrap="square" rtlCol="0">
            <a:spAutoFit/>
          </a:bodyPr>
          <a:lstStyle/>
          <a:p>
            <a:r>
              <a:rPr lang="en-US" b="1" dirty="0"/>
              <a:t>Process Name	Arrival Time	Execute Time	</a:t>
            </a:r>
          </a:p>
          <a:p>
            <a:r>
              <a:rPr lang="is-IS" dirty="0"/>
              <a:t>P0	</a:t>
            </a:r>
            <a:r>
              <a:rPr lang="is-IS" dirty="0" smtClean="0"/>
              <a:t>	         0</a:t>
            </a:r>
            <a:r>
              <a:rPr lang="is-IS" dirty="0"/>
              <a:t>	</a:t>
            </a:r>
            <a:r>
              <a:rPr lang="is-IS" dirty="0" smtClean="0"/>
              <a:t>                            250</a:t>
            </a:r>
            <a:r>
              <a:rPr lang="is-IS" dirty="0"/>
              <a:t>	</a:t>
            </a:r>
          </a:p>
          <a:p>
            <a:endParaRPr lang="is-IS" dirty="0" smtClean="0"/>
          </a:p>
          <a:p>
            <a:r>
              <a:rPr lang="is-IS" dirty="0" smtClean="0"/>
              <a:t>P1</a:t>
            </a:r>
            <a:r>
              <a:rPr lang="is-IS" dirty="0"/>
              <a:t>	</a:t>
            </a:r>
            <a:r>
              <a:rPr lang="is-IS" dirty="0" smtClean="0"/>
              <a:t>         	        50</a:t>
            </a:r>
            <a:r>
              <a:rPr lang="is-IS" dirty="0"/>
              <a:t>	</a:t>
            </a:r>
            <a:r>
              <a:rPr lang="is-IS" dirty="0" smtClean="0"/>
              <a:t>                            170</a:t>
            </a:r>
            <a:r>
              <a:rPr lang="is-IS" dirty="0"/>
              <a:t>	</a:t>
            </a:r>
          </a:p>
          <a:p>
            <a:endParaRPr lang="is-IS" dirty="0" smtClean="0"/>
          </a:p>
          <a:p>
            <a:r>
              <a:rPr lang="is-IS" dirty="0" smtClean="0"/>
              <a:t>P2</a:t>
            </a:r>
            <a:r>
              <a:rPr lang="is-IS" dirty="0"/>
              <a:t>	</a:t>
            </a:r>
            <a:r>
              <a:rPr lang="is-IS" dirty="0" smtClean="0"/>
              <a:t>	       130</a:t>
            </a:r>
            <a:r>
              <a:rPr lang="is-IS" dirty="0"/>
              <a:t>	</a:t>
            </a:r>
            <a:r>
              <a:rPr lang="is-IS" dirty="0" smtClean="0"/>
              <a:t>	            75</a:t>
            </a:r>
            <a:r>
              <a:rPr lang="is-IS" dirty="0"/>
              <a:t>	</a:t>
            </a:r>
          </a:p>
          <a:p>
            <a:endParaRPr lang="da-DK" dirty="0"/>
          </a:p>
          <a:p>
            <a:r>
              <a:rPr lang="da-DK" dirty="0" smtClean="0"/>
              <a:t>P3</a:t>
            </a:r>
            <a:r>
              <a:rPr lang="da-DK" dirty="0"/>
              <a:t>	</a:t>
            </a:r>
            <a:r>
              <a:rPr lang="da-DK" dirty="0" smtClean="0"/>
              <a:t>	       190</a:t>
            </a:r>
            <a:r>
              <a:rPr lang="da-DK" dirty="0"/>
              <a:t>	</a:t>
            </a:r>
            <a:r>
              <a:rPr lang="da-DK" dirty="0" smtClean="0"/>
              <a:t>	          100</a:t>
            </a:r>
            <a:r>
              <a:rPr lang="da-DK" dirty="0"/>
              <a:t>	</a:t>
            </a:r>
          </a:p>
          <a:p>
            <a:endParaRPr lang="cs-CZ" dirty="0" smtClean="0"/>
          </a:p>
          <a:p>
            <a:r>
              <a:rPr lang="cs-CZ" dirty="0" smtClean="0"/>
              <a:t>P4</a:t>
            </a:r>
            <a:r>
              <a:rPr lang="cs-CZ" dirty="0"/>
              <a:t>	</a:t>
            </a:r>
            <a:r>
              <a:rPr lang="cs-CZ" dirty="0" smtClean="0"/>
              <a:t>	       210</a:t>
            </a:r>
            <a:r>
              <a:rPr lang="cs-CZ" dirty="0"/>
              <a:t>	</a:t>
            </a:r>
            <a:r>
              <a:rPr lang="cs-CZ" dirty="0" smtClean="0"/>
              <a:t>                            130</a:t>
            </a:r>
            <a:r>
              <a:rPr lang="cs-CZ" dirty="0"/>
              <a:t>	</a:t>
            </a:r>
          </a:p>
          <a:p>
            <a:endParaRPr lang="cs-CZ" dirty="0" smtClean="0"/>
          </a:p>
          <a:p>
            <a:r>
              <a:rPr lang="cs-CZ" dirty="0" smtClean="0"/>
              <a:t>P5	                 </a:t>
            </a:r>
            <a:r>
              <a:rPr lang="cs-CZ" dirty="0"/>
              <a:t>	</a:t>
            </a:r>
            <a:r>
              <a:rPr lang="cs-CZ" dirty="0" smtClean="0"/>
              <a:t>       350</a:t>
            </a:r>
            <a:r>
              <a:rPr lang="cs-CZ" dirty="0"/>
              <a:t>	</a:t>
            </a:r>
            <a:r>
              <a:rPr lang="cs-CZ" dirty="0" smtClean="0"/>
              <a:t>	            50</a:t>
            </a:r>
            <a:r>
              <a:rPr lang="cs-CZ" dirty="0"/>
              <a:t>	</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992" t="32004" r="10778" b="7449"/>
          <a:stretch/>
        </p:blipFill>
        <p:spPr>
          <a:xfrm rot="5400000">
            <a:off x="6976184" y="1617358"/>
            <a:ext cx="6833174" cy="3598457"/>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393352512"/>
              </p:ext>
            </p:extLst>
          </p:nvPr>
        </p:nvGraphicFramePr>
        <p:xfrm>
          <a:off x="45820" y="5974857"/>
          <a:ext cx="8128000" cy="3708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370840">
                <a:tc>
                  <a:txBody>
                    <a:bodyPr/>
                    <a:lstStyle/>
                    <a:p>
                      <a:r>
                        <a:rPr lang="en-US" dirty="0" smtClean="0"/>
                        <a:t>P0</a:t>
                      </a:r>
                      <a:endParaRPr lang="en-US" dirty="0"/>
                    </a:p>
                  </a:txBody>
                  <a:tcPr/>
                </a:tc>
                <a:tc>
                  <a:txBody>
                    <a:bodyPr/>
                    <a:lstStyle/>
                    <a:p>
                      <a:r>
                        <a:rPr lang="en-US" dirty="0" smtClean="0"/>
                        <a:t>P3</a:t>
                      </a:r>
                      <a:endParaRPr lang="en-US" dirty="0"/>
                    </a:p>
                  </a:txBody>
                  <a:tcPr/>
                </a:tc>
                <a:tc>
                  <a:txBody>
                    <a:bodyPr/>
                    <a:lstStyle/>
                    <a:p>
                      <a:r>
                        <a:rPr lang="en-US" dirty="0" smtClean="0"/>
                        <a:t>P5</a:t>
                      </a:r>
                      <a:endParaRPr lang="en-US" dirty="0"/>
                    </a:p>
                  </a:txBody>
                  <a:tcPr/>
                </a:tc>
                <a:tc>
                  <a:txBody>
                    <a:bodyPr/>
                    <a:lstStyle/>
                    <a:p>
                      <a:r>
                        <a:rPr lang="en-US" dirty="0" smtClean="0"/>
                        <a:t>P1</a:t>
                      </a:r>
                      <a:endParaRPr lang="en-US" dirty="0"/>
                    </a:p>
                  </a:txBody>
                  <a:tcPr/>
                </a:tc>
                <a:tc>
                  <a:txBody>
                    <a:bodyPr/>
                    <a:lstStyle/>
                    <a:p>
                      <a:r>
                        <a:rPr lang="en-US" dirty="0" smtClean="0"/>
                        <a:t>P4</a:t>
                      </a:r>
                      <a:endParaRPr lang="en-US" dirty="0"/>
                    </a:p>
                  </a:txBody>
                  <a:tcPr/>
                </a:tc>
                <a:tc>
                  <a:txBody>
                    <a:bodyPr/>
                    <a:lstStyle/>
                    <a:p>
                      <a:r>
                        <a:rPr lang="en-US" dirty="0" smtClean="0"/>
                        <a:t>P0</a:t>
                      </a:r>
                      <a:endParaRPr lang="en-US" dirty="0"/>
                    </a:p>
                  </a:txBody>
                  <a:tcPr/>
                </a:tc>
                <a:tc>
                  <a:txBody>
                    <a:bodyPr/>
                    <a:lstStyle/>
                    <a:p>
                      <a:r>
                        <a:rPr lang="en-US" dirty="0" smtClean="0"/>
                        <a:t>P4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4" name="TextBox 13"/>
          <p:cNvSpPr txBox="1"/>
          <p:nvPr/>
        </p:nvSpPr>
        <p:spPr>
          <a:xfrm>
            <a:off x="-90769" y="6325543"/>
            <a:ext cx="8979108" cy="369332"/>
          </a:xfrm>
          <a:prstGeom prst="rect">
            <a:avLst/>
          </a:prstGeom>
          <a:noFill/>
        </p:spPr>
        <p:txBody>
          <a:bodyPr wrap="square" rtlCol="0">
            <a:spAutoFit/>
          </a:bodyPr>
          <a:lstStyle/>
          <a:p>
            <a:r>
              <a:rPr lang="en-US" dirty="0" smtClean="0"/>
              <a:t> 475         525         575         625         645        695         745         775</a:t>
            </a:r>
            <a:endParaRPr lang="en-US" dirty="0"/>
          </a:p>
        </p:txBody>
      </p:sp>
      <p:sp>
        <p:nvSpPr>
          <p:cNvPr id="3" name="TextBox 2"/>
          <p:cNvSpPr txBox="1"/>
          <p:nvPr/>
        </p:nvSpPr>
        <p:spPr>
          <a:xfrm>
            <a:off x="6026046" y="1102257"/>
            <a:ext cx="1169233" cy="646331"/>
          </a:xfrm>
          <a:prstGeom prst="rect">
            <a:avLst/>
          </a:prstGeom>
          <a:noFill/>
        </p:spPr>
        <p:txBody>
          <a:bodyPr wrap="square" rtlCol="0">
            <a:spAutoFit/>
          </a:bodyPr>
          <a:lstStyle/>
          <a:p>
            <a:r>
              <a:rPr lang="en-US" dirty="0" smtClean="0"/>
              <a:t>16 context shifts</a:t>
            </a:r>
            <a:endParaRPr lang="en-US" dirty="0"/>
          </a:p>
        </p:txBody>
      </p:sp>
    </p:spTree>
    <p:extLst>
      <p:ext uri="{BB962C8B-B14F-4D97-AF65-F5344CB8AC3E}">
        <p14:creationId xmlns:p14="http://schemas.microsoft.com/office/powerpoint/2010/main" val="1870464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92" t="29437" r="53380" b="7449"/>
          <a:stretch/>
        </p:blipFill>
        <p:spPr>
          <a:xfrm rot="5400000">
            <a:off x="-451632" y="455275"/>
            <a:ext cx="6854358" cy="5951094"/>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7235" t="32004" r="10778" b="8019"/>
          <a:stretch/>
        </p:blipFill>
        <p:spPr>
          <a:xfrm rot="5400000">
            <a:off x="5644367" y="310369"/>
            <a:ext cx="6854357" cy="6240905"/>
          </a:xfrm>
          <a:prstGeom prst="rect">
            <a:avLst/>
          </a:prstGeom>
        </p:spPr>
      </p:pic>
    </p:spTree>
    <p:extLst>
      <p:ext uri="{BB962C8B-B14F-4D97-AF65-F5344CB8AC3E}">
        <p14:creationId xmlns:p14="http://schemas.microsoft.com/office/powerpoint/2010/main" val="1851422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9277843"/>
              </p:ext>
            </p:extLst>
          </p:nvPr>
        </p:nvGraphicFramePr>
        <p:xfrm>
          <a:off x="209860" y="719666"/>
          <a:ext cx="11842230" cy="4246880"/>
        </p:xfrm>
        <a:graphic>
          <a:graphicData uri="http://schemas.openxmlformats.org/drawingml/2006/table">
            <a:tbl>
              <a:tblPr firstRow="1" bandRow="1">
                <a:tableStyleId>{5C22544A-7EE6-4342-B048-85BDC9FD1C3A}</a:tableStyleId>
              </a:tblPr>
              <a:tblGrid>
                <a:gridCol w="2578310"/>
                <a:gridCol w="805185"/>
                <a:gridCol w="1691747"/>
                <a:gridCol w="1691747"/>
                <a:gridCol w="1691747"/>
                <a:gridCol w="1691747"/>
                <a:gridCol w="1691747"/>
              </a:tblGrid>
              <a:tr h="370840">
                <a:tc>
                  <a:txBody>
                    <a:bodyPr/>
                    <a:lstStyle/>
                    <a:p>
                      <a:r>
                        <a:rPr lang="en-US" dirty="0" smtClean="0"/>
                        <a:t>Processes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ctr"/>
                      <a:r>
                        <a:rPr lang="en-US" dirty="0" smtClean="0"/>
                        <a:t>Throughput</a:t>
                      </a:r>
                      <a:endParaRPr lang="en-US" dirty="0"/>
                    </a:p>
                  </a:txBody>
                  <a:tcPr/>
                </a:tc>
              </a:tr>
              <a:tr h="370840">
                <a:tc>
                  <a:txBody>
                    <a:bodyPr/>
                    <a:lstStyle/>
                    <a:p>
                      <a:r>
                        <a:rPr lang="en-US" dirty="0" smtClean="0"/>
                        <a:t>P0</a:t>
                      </a:r>
                      <a:endParaRPr lang="en-US" dirty="0"/>
                    </a:p>
                  </a:txBody>
                  <a:tcPr/>
                </a:tc>
                <a:tc>
                  <a:txBody>
                    <a:bodyPr/>
                    <a:lstStyle/>
                    <a:p>
                      <a:r>
                        <a:rPr lang="en-US" dirty="0" smtClean="0"/>
                        <a:t>50</a:t>
                      </a:r>
                      <a:endParaRPr lang="en-US" dirty="0"/>
                    </a:p>
                  </a:txBody>
                  <a:tcPr/>
                </a:tc>
                <a:tc>
                  <a:txBody>
                    <a:bodyPr/>
                    <a:lstStyle/>
                    <a:p>
                      <a:r>
                        <a:rPr lang="en-US" dirty="0" smtClean="0"/>
                        <a:t>100</a:t>
                      </a:r>
                      <a:endParaRPr lang="en-US" dirty="0"/>
                    </a:p>
                  </a:txBody>
                  <a:tcPr/>
                </a:tc>
                <a:tc>
                  <a:txBody>
                    <a:bodyPr/>
                    <a:lstStyle/>
                    <a:p>
                      <a:r>
                        <a:rPr lang="en-US" dirty="0" smtClean="0"/>
                        <a:t>175</a:t>
                      </a:r>
                      <a:endParaRPr lang="en-US" dirty="0"/>
                    </a:p>
                  </a:txBody>
                  <a:tcPr/>
                </a:tc>
                <a:tc>
                  <a:txBody>
                    <a:bodyPr/>
                    <a:lstStyle/>
                    <a:p>
                      <a:r>
                        <a:rPr lang="en-US" dirty="0" smtClean="0"/>
                        <a:t>170</a:t>
                      </a:r>
                      <a:endParaRPr lang="en-US" dirty="0"/>
                    </a:p>
                  </a:txBody>
                  <a:tcPr/>
                </a:tc>
                <a:tc>
                  <a:txBody>
                    <a:bodyPr/>
                    <a:lstStyle/>
                    <a:p>
                      <a:endParaRPr lang="en-US" dirty="0"/>
                    </a:p>
                  </a:txBody>
                  <a:tcPr/>
                </a:tc>
                <a:tc>
                  <a:txBody>
                    <a:bodyPr/>
                    <a:lstStyle/>
                    <a:p>
                      <a:pPr algn="ctr"/>
                      <a:r>
                        <a:rPr lang="en-US" dirty="0" smtClean="0"/>
                        <a:t>5/775</a:t>
                      </a:r>
                      <a:endParaRPr lang="en-US" dirty="0"/>
                    </a:p>
                  </a:txBody>
                  <a:tcPr/>
                </a:tc>
              </a:tr>
              <a:tr h="370840">
                <a:tc>
                  <a:txBody>
                    <a:bodyPr/>
                    <a:lstStyle/>
                    <a:p>
                      <a:r>
                        <a:rPr lang="en-US" dirty="0" smtClean="0"/>
                        <a:t>P1</a:t>
                      </a:r>
                      <a:endParaRPr lang="en-US" dirty="0"/>
                    </a:p>
                  </a:txBody>
                  <a:tcPr/>
                </a:tc>
                <a:tc>
                  <a:txBody>
                    <a:bodyPr/>
                    <a:lstStyle/>
                    <a:p>
                      <a:r>
                        <a:rPr lang="en-US" dirty="0" smtClean="0"/>
                        <a:t>50</a:t>
                      </a:r>
                      <a:endParaRPr lang="en-US" dirty="0"/>
                    </a:p>
                  </a:txBody>
                  <a:tcPr/>
                </a:tc>
                <a:tc>
                  <a:txBody>
                    <a:bodyPr/>
                    <a:lstStyle/>
                    <a:p>
                      <a:r>
                        <a:rPr lang="en-US" dirty="0" smtClean="0"/>
                        <a:t>150</a:t>
                      </a:r>
                      <a:endParaRPr lang="en-US" dirty="0"/>
                    </a:p>
                  </a:txBody>
                  <a:tcPr/>
                </a:tc>
                <a:tc>
                  <a:txBody>
                    <a:bodyPr/>
                    <a:lstStyle/>
                    <a:p>
                      <a:r>
                        <a:rPr lang="en-US" dirty="0" smtClean="0"/>
                        <a:t>225</a:t>
                      </a:r>
                      <a:endParaRPr lang="en-US" dirty="0"/>
                    </a:p>
                  </a:txBody>
                  <a:tcPr/>
                </a:tc>
                <a:tc>
                  <a:txBody>
                    <a:bodyPr/>
                    <a:lstStyle/>
                    <a:p>
                      <a:endParaRPr lang="en-US" dirty="0"/>
                    </a:p>
                  </a:txBody>
                  <a:tcPr/>
                </a:tc>
                <a:tc>
                  <a:txBody>
                    <a:bodyPr/>
                    <a:lstStyle/>
                    <a:p>
                      <a:endParaRPr lang="en-US" dirty="0"/>
                    </a:p>
                  </a:txBody>
                  <a:tcPr/>
                </a:tc>
                <a:tc>
                  <a:txBody>
                    <a:bodyPr/>
                    <a:lstStyle/>
                    <a:p>
                      <a:pPr algn="ctr"/>
                      <a:r>
                        <a:rPr lang="en-US" dirty="0" smtClean="0"/>
                        <a:t>= </a:t>
                      </a:r>
                      <a:r>
                        <a:rPr lang="is-IS" dirty="0" smtClean="0"/>
                        <a:t>0.00645</a:t>
                      </a:r>
                      <a:endParaRPr lang="en-US" dirty="0"/>
                    </a:p>
                  </a:txBody>
                  <a:tcPr/>
                </a:tc>
              </a:tr>
              <a:tr h="370840">
                <a:tc>
                  <a:txBody>
                    <a:bodyPr/>
                    <a:lstStyle/>
                    <a:p>
                      <a:r>
                        <a:rPr lang="en-US" dirty="0" smtClean="0"/>
                        <a:t>P2</a:t>
                      </a:r>
                      <a:endParaRPr lang="en-US" dirty="0"/>
                    </a:p>
                  </a:txBody>
                  <a:tcPr/>
                </a:tc>
                <a:tc>
                  <a:txBody>
                    <a:bodyPr/>
                    <a:lstStyle/>
                    <a:p>
                      <a:r>
                        <a:rPr lang="en-US" dirty="0" smtClean="0"/>
                        <a:t>70</a:t>
                      </a:r>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P3</a:t>
                      </a:r>
                      <a:endParaRPr lang="en-US" dirty="0"/>
                    </a:p>
                  </a:txBody>
                  <a:tcPr/>
                </a:tc>
                <a:tc>
                  <a:txBody>
                    <a:bodyPr/>
                    <a:lstStyle/>
                    <a:p>
                      <a:r>
                        <a:rPr lang="en-US" dirty="0" smtClean="0"/>
                        <a:t>110</a:t>
                      </a:r>
                      <a:endParaRPr lang="en-US" dirty="0"/>
                    </a:p>
                  </a:txBody>
                  <a:tcPr/>
                </a:tc>
                <a:tc>
                  <a:txBody>
                    <a:bodyPr/>
                    <a:lstStyle/>
                    <a:p>
                      <a:r>
                        <a:rPr lang="en-US" dirty="0" smtClean="0"/>
                        <a:t>225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P4</a:t>
                      </a:r>
                      <a:endParaRPr lang="en-US" dirty="0"/>
                    </a:p>
                  </a:txBody>
                  <a:tcPr/>
                </a:tc>
                <a:tc>
                  <a:txBody>
                    <a:bodyPr/>
                    <a:lstStyle/>
                    <a:p>
                      <a:r>
                        <a:rPr lang="en-US" dirty="0" smtClean="0"/>
                        <a:t>190</a:t>
                      </a:r>
                      <a:endParaRPr lang="en-US" dirty="0"/>
                    </a:p>
                  </a:txBody>
                  <a:tcPr/>
                </a:tc>
                <a:tc>
                  <a:txBody>
                    <a:bodyPr/>
                    <a:lstStyle/>
                    <a:p>
                      <a:r>
                        <a:rPr lang="en-US" dirty="0" smtClean="0"/>
                        <a:t>195</a:t>
                      </a:r>
                      <a:endParaRPr lang="en-US" dirty="0"/>
                    </a:p>
                  </a:txBody>
                  <a:tcPr/>
                </a:tc>
                <a:tc>
                  <a:txBody>
                    <a:bodyPr/>
                    <a:lstStyle/>
                    <a:p>
                      <a:r>
                        <a:rPr lang="en-US" dirty="0" smtClean="0"/>
                        <a:t>50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P5</a:t>
                      </a:r>
                      <a:endParaRPr lang="en-US" dirty="0"/>
                    </a:p>
                  </a:txBody>
                  <a:tcPr/>
                </a:tc>
                <a:tc>
                  <a:txBody>
                    <a:bodyPr/>
                    <a:lstStyle/>
                    <a:p>
                      <a:r>
                        <a:rPr lang="en-US" dirty="0" smtClean="0"/>
                        <a:t>225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Sum all of the waiting times/#</a:t>
                      </a:r>
                      <a:r>
                        <a:rPr lang="en-US" baseline="0" dirty="0" smtClean="0"/>
                        <a:t> of processes</a:t>
                      </a:r>
                      <a:r>
                        <a:rPr lang="en-US" dirty="0" smtClean="0"/>
                        <a:t>:</a:t>
                      </a:r>
                      <a:endParaRPr lang="en-US" dirty="0"/>
                    </a:p>
                  </a:txBody>
                  <a:tcPr/>
                </a:tc>
                <a:tc>
                  <a:txBody>
                    <a:bodyPr/>
                    <a:lstStyle/>
                    <a:p>
                      <a:pPr algn="ctr"/>
                      <a:r>
                        <a:rPr lang="en-US" dirty="0" smtClean="0"/>
                        <a:t>2135/5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Overall Average Waiting Time =</a:t>
                      </a:r>
                      <a:r>
                        <a:rPr lang="en-US" baseline="0" dirty="0" smtClean="0"/>
                        <a:t> </a:t>
                      </a:r>
                      <a:endParaRPr lang="en-US" dirty="0"/>
                    </a:p>
                  </a:txBody>
                  <a:tcPr/>
                </a:tc>
                <a:tc>
                  <a:txBody>
                    <a:bodyPr/>
                    <a:lstStyle/>
                    <a:p>
                      <a:pPr algn="ctr"/>
                      <a:r>
                        <a:rPr lang="en-US" dirty="0" smtClean="0"/>
                        <a:t>427</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30588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9744"/>
            <a:ext cx="10133351" cy="553998"/>
          </a:xfrm>
          <a:prstGeom prst="rect">
            <a:avLst/>
          </a:prstGeom>
          <a:noFill/>
        </p:spPr>
        <p:txBody>
          <a:bodyPr wrap="square" rtlCol="0">
            <a:spAutoFit/>
          </a:bodyPr>
          <a:lstStyle/>
          <a:p>
            <a:r>
              <a:rPr lang="en-US" sz="3000" dirty="0" smtClean="0"/>
              <a:t>Considering the Time Quantum</a:t>
            </a:r>
          </a:p>
        </p:txBody>
      </p:sp>
      <p:sp>
        <p:nvSpPr>
          <p:cNvPr id="6" name="TextBox 5"/>
          <p:cNvSpPr txBox="1"/>
          <p:nvPr/>
        </p:nvSpPr>
        <p:spPr>
          <a:xfrm>
            <a:off x="314793" y="4987152"/>
            <a:ext cx="11137692" cy="646331"/>
          </a:xfrm>
          <a:prstGeom prst="rect">
            <a:avLst/>
          </a:prstGeom>
          <a:noFill/>
        </p:spPr>
        <p:txBody>
          <a:bodyPr wrap="square" rtlCol="0">
            <a:spAutoFit/>
          </a:bodyPr>
          <a:lstStyle/>
          <a:p>
            <a:r>
              <a:rPr lang="en-US" dirty="0" smtClean="0"/>
              <a:t>We want the time quantum to be large with respect to the context switch</a:t>
            </a:r>
            <a:r>
              <a:rPr lang="is-IS" dirty="0" smtClean="0"/>
              <a:t>…</a:t>
            </a:r>
            <a:r>
              <a:rPr lang="en-US" dirty="0" smtClean="0"/>
              <a:t> though we don’t want it too large.</a:t>
            </a:r>
          </a:p>
          <a:p>
            <a:r>
              <a:rPr lang="en-US" dirty="0" smtClean="0"/>
              <a:t>If the time quantum is too large, RR scheduling turns into a First Come First Serve Scheduling Algorithm.</a:t>
            </a:r>
            <a:endParaRPr lang="en-US" dirty="0"/>
          </a:p>
        </p:txBody>
      </p:sp>
      <p:sp>
        <p:nvSpPr>
          <p:cNvPr id="7" name="TextBox 6"/>
          <p:cNvSpPr txBox="1"/>
          <p:nvPr/>
        </p:nvSpPr>
        <p:spPr>
          <a:xfrm>
            <a:off x="314793" y="6280873"/>
            <a:ext cx="10103371" cy="369332"/>
          </a:xfrm>
          <a:prstGeom prst="rect">
            <a:avLst/>
          </a:prstGeom>
          <a:noFill/>
        </p:spPr>
        <p:txBody>
          <a:bodyPr wrap="square" rtlCol="0">
            <a:spAutoFit/>
          </a:bodyPr>
          <a:lstStyle/>
          <a:p>
            <a:r>
              <a:rPr lang="en-US" dirty="0" smtClean="0"/>
              <a:t>A good rule is to make 80% of the CPU bursts shorter than the time quantum.</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91639518"/>
              </p:ext>
            </p:extLst>
          </p:nvPr>
        </p:nvGraphicFramePr>
        <p:xfrm>
          <a:off x="374756" y="221479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08909576"/>
              </p:ext>
            </p:extLst>
          </p:nvPr>
        </p:nvGraphicFramePr>
        <p:xfrm>
          <a:off x="374756" y="3025811"/>
          <a:ext cx="8128000" cy="370840"/>
        </p:xfrm>
        <a:graphic>
          <a:graphicData uri="http://schemas.openxmlformats.org/drawingml/2006/table">
            <a:tbl>
              <a:tblPr firstRow="1" bandRow="1">
                <a:tableStyleId>{5C22544A-7EE6-4342-B048-85BDC9FD1C3A}</a:tableStyleId>
              </a:tblPr>
              <a:tblGrid>
                <a:gridCol w="5141626"/>
                <a:gridCol w="2986374"/>
              </a:tblGrid>
              <a:tr h="370840">
                <a:tc>
                  <a:txBody>
                    <a:bodyPr/>
                    <a:lstStyle/>
                    <a:p>
                      <a:endParaRPr lang="en-US" dirty="0"/>
                    </a:p>
                  </a:txBody>
                  <a:tcPr/>
                </a:tc>
                <a:tc>
                  <a:txBody>
                    <a:bodyPr/>
                    <a:lstStyle/>
                    <a:p>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61362461"/>
              </p:ext>
            </p:extLst>
          </p:nvPr>
        </p:nvGraphicFramePr>
        <p:xfrm>
          <a:off x="4527036" y="3806850"/>
          <a:ext cx="3975720" cy="370840"/>
        </p:xfrm>
        <a:graphic>
          <a:graphicData uri="http://schemas.openxmlformats.org/drawingml/2006/table">
            <a:tbl>
              <a:tblPr firstRow="1" bandRow="1">
                <a:tableStyleId>{5C22544A-7EE6-4342-B048-85BDC9FD1C3A}</a:tableStyleId>
              </a:tblPr>
              <a:tblGrid>
                <a:gridCol w="397572"/>
                <a:gridCol w="397572"/>
                <a:gridCol w="397572"/>
                <a:gridCol w="397572"/>
                <a:gridCol w="397572"/>
                <a:gridCol w="397572"/>
                <a:gridCol w="397572"/>
                <a:gridCol w="397572"/>
                <a:gridCol w="397572"/>
                <a:gridCol w="397572"/>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9572886"/>
              </p:ext>
            </p:extLst>
          </p:nvPr>
        </p:nvGraphicFramePr>
        <p:xfrm>
          <a:off x="369756" y="3806850"/>
          <a:ext cx="4157280" cy="370840"/>
        </p:xfrm>
        <a:graphic>
          <a:graphicData uri="http://schemas.openxmlformats.org/drawingml/2006/table">
            <a:tbl>
              <a:tblPr firstRow="1" bandRow="1">
                <a:tableStyleId>{5C22544A-7EE6-4342-B048-85BDC9FD1C3A}</a:tableStyleId>
              </a:tblPr>
              <a:tblGrid>
                <a:gridCol w="415728"/>
                <a:gridCol w="415728"/>
                <a:gridCol w="415728"/>
                <a:gridCol w="415728"/>
                <a:gridCol w="415728"/>
                <a:gridCol w="415728"/>
                <a:gridCol w="415728"/>
                <a:gridCol w="415728"/>
                <a:gridCol w="415728"/>
                <a:gridCol w="415728"/>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3" name="TextBox 12"/>
          <p:cNvSpPr txBox="1"/>
          <p:nvPr/>
        </p:nvSpPr>
        <p:spPr>
          <a:xfrm>
            <a:off x="2" y="4302177"/>
            <a:ext cx="8859187" cy="369332"/>
          </a:xfrm>
          <a:prstGeom prst="rect">
            <a:avLst/>
          </a:prstGeom>
          <a:noFill/>
        </p:spPr>
        <p:txBody>
          <a:bodyPr wrap="square" rtlCol="0">
            <a:spAutoFit/>
          </a:bodyPr>
          <a:lstStyle/>
          <a:p>
            <a:r>
              <a:rPr lang="en-US" dirty="0" smtClean="0"/>
              <a:t>     0     0.5   1     1.5   2     2.5    3    3.5    4    4.5    5    5.5   6    6.5   7    7.5   8    8.5   9     9.5  10</a:t>
            </a:r>
            <a:endParaRPr lang="en-US" dirty="0"/>
          </a:p>
        </p:txBody>
      </p:sp>
      <p:sp>
        <p:nvSpPr>
          <p:cNvPr id="14" name="TextBox 13"/>
          <p:cNvSpPr txBox="1"/>
          <p:nvPr/>
        </p:nvSpPr>
        <p:spPr>
          <a:xfrm>
            <a:off x="119924" y="3396651"/>
            <a:ext cx="9009088" cy="369332"/>
          </a:xfrm>
          <a:prstGeom prst="rect">
            <a:avLst/>
          </a:prstGeom>
          <a:noFill/>
        </p:spPr>
        <p:txBody>
          <a:bodyPr wrap="square" rtlCol="0">
            <a:spAutoFit/>
          </a:bodyPr>
          <a:lstStyle/>
          <a:p>
            <a:r>
              <a:rPr lang="en-US" smtClean="0"/>
              <a:t>   0                                                                                                7                                                     10</a:t>
            </a:r>
            <a:endParaRPr lang="en-US" dirty="0"/>
          </a:p>
        </p:txBody>
      </p:sp>
      <p:sp>
        <p:nvSpPr>
          <p:cNvPr id="15" name="TextBox 14"/>
          <p:cNvSpPr txBox="1"/>
          <p:nvPr/>
        </p:nvSpPr>
        <p:spPr>
          <a:xfrm>
            <a:off x="119924" y="2585632"/>
            <a:ext cx="8949127" cy="369332"/>
          </a:xfrm>
          <a:prstGeom prst="rect">
            <a:avLst/>
          </a:prstGeom>
          <a:noFill/>
        </p:spPr>
        <p:txBody>
          <a:bodyPr wrap="square" rtlCol="0">
            <a:spAutoFit/>
          </a:bodyPr>
          <a:lstStyle/>
          <a:p>
            <a:r>
              <a:rPr lang="en-US" dirty="0" smtClean="0"/>
              <a:t>   0                                                                                                                                                       10</a:t>
            </a:r>
            <a:endParaRPr lang="en-US" dirty="0"/>
          </a:p>
        </p:txBody>
      </p:sp>
      <p:sp>
        <p:nvSpPr>
          <p:cNvPr id="16" name="TextBox 15"/>
          <p:cNvSpPr txBox="1"/>
          <p:nvPr/>
        </p:nvSpPr>
        <p:spPr>
          <a:xfrm>
            <a:off x="8701790" y="707012"/>
            <a:ext cx="3432748" cy="3416320"/>
          </a:xfrm>
          <a:prstGeom prst="rect">
            <a:avLst/>
          </a:prstGeom>
          <a:noFill/>
        </p:spPr>
        <p:txBody>
          <a:bodyPr wrap="square" rtlCol="0">
            <a:spAutoFit/>
          </a:bodyPr>
          <a:lstStyle/>
          <a:p>
            <a:r>
              <a:rPr lang="en-US" dirty="0" smtClean="0"/>
              <a:t>Time quantum      context switches</a:t>
            </a:r>
          </a:p>
          <a:p>
            <a:endParaRPr lang="en-US" dirty="0"/>
          </a:p>
          <a:p>
            <a:endParaRPr lang="en-US" dirty="0" smtClean="0"/>
          </a:p>
          <a:p>
            <a:endParaRPr lang="en-US" dirty="0"/>
          </a:p>
          <a:p>
            <a:endParaRPr lang="en-US" dirty="0" smtClean="0"/>
          </a:p>
          <a:p>
            <a:endParaRPr lang="en-US" dirty="0"/>
          </a:p>
          <a:p>
            <a:r>
              <a:rPr lang="en-US" dirty="0"/>
              <a:t> </a:t>
            </a:r>
            <a:r>
              <a:rPr lang="en-US" dirty="0" smtClean="0"/>
              <a:t>        11                               0</a:t>
            </a:r>
          </a:p>
          <a:p>
            <a:endParaRPr lang="en-US" dirty="0"/>
          </a:p>
          <a:p>
            <a:r>
              <a:rPr lang="en-US" dirty="0" smtClean="0"/>
              <a:t>         </a:t>
            </a:r>
          </a:p>
          <a:p>
            <a:r>
              <a:rPr lang="en-US" dirty="0"/>
              <a:t> </a:t>
            </a:r>
            <a:r>
              <a:rPr lang="en-US" dirty="0" smtClean="0"/>
              <a:t>         7                                 1</a:t>
            </a:r>
          </a:p>
          <a:p>
            <a:endParaRPr lang="en-US" dirty="0"/>
          </a:p>
          <a:p>
            <a:r>
              <a:rPr lang="en-US" dirty="0"/>
              <a:t> </a:t>
            </a:r>
            <a:r>
              <a:rPr lang="en-US" dirty="0" smtClean="0"/>
              <a:t>        0.5                              20</a:t>
            </a:r>
          </a:p>
        </p:txBody>
      </p:sp>
      <p:sp>
        <p:nvSpPr>
          <p:cNvPr id="17" name="TextBox 16"/>
          <p:cNvSpPr txBox="1"/>
          <p:nvPr/>
        </p:nvSpPr>
        <p:spPr>
          <a:xfrm>
            <a:off x="369756" y="5633483"/>
            <a:ext cx="9703634" cy="369332"/>
          </a:xfrm>
          <a:prstGeom prst="rect">
            <a:avLst/>
          </a:prstGeom>
          <a:noFill/>
        </p:spPr>
        <p:txBody>
          <a:bodyPr wrap="square" rtlCol="0">
            <a:spAutoFit/>
          </a:bodyPr>
          <a:lstStyle/>
          <a:p>
            <a:r>
              <a:rPr lang="en-US" dirty="0" smtClean="0"/>
              <a:t>If the time quantum is too small, there will be too many context switches which can be costly.</a:t>
            </a:r>
            <a:endParaRPr lang="en-US" dirty="0"/>
          </a:p>
        </p:txBody>
      </p:sp>
    </p:spTree>
    <p:extLst>
      <p:ext uri="{BB962C8B-B14F-4D97-AF65-F5344CB8AC3E}">
        <p14:creationId xmlns:p14="http://schemas.microsoft.com/office/powerpoint/2010/main" val="1806119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603</Words>
  <Application>Microsoft Macintosh PowerPoint</Application>
  <PresentationFormat>Widescreen</PresentationFormat>
  <Paragraphs>162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PowerPoint Presentation</vt:lpstr>
      <vt:lpstr>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Coty Embry</dc:creator>
  <cp:lastModifiedBy>Coty Embry</cp:lastModifiedBy>
  <cp:revision>39</cp:revision>
  <dcterms:created xsi:type="dcterms:W3CDTF">2015-11-13T00:59:25Z</dcterms:created>
  <dcterms:modified xsi:type="dcterms:W3CDTF">2015-11-19T04:48:20Z</dcterms:modified>
</cp:coreProperties>
</file>