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71" r:id="rId9"/>
    <p:sldId id="267" r:id="rId10"/>
    <p:sldId id="268" r:id="rId11"/>
    <p:sldId id="269" r:id="rId12"/>
    <p:sldId id="270" r:id="rId13"/>
    <p:sldId id="265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8"/>
    <p:restoredTop sz="94694"/>
  </p:normalViewPr>
  <p:slideViewPr>
    <p:cSldViewPr snapToGrid="0">
      <p:cViewPr varScale="1">
        <p:scale>
          <a:sx n="53" d="100"/>
          <a:sy n="53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92F3-7B18-7514-120C-84EEDA512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AF7E-B958-F5D0-42EE-BD3FE828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F4C8-39C0-76B5-FD0B-9FCFA491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AE54-FF4E-C007-A94D-013B91F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DC8E-472D-1B64-59F4-5E293EF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098-6CC5-D9D0-52B1-B29760EF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9CD7-C45A-F27F-5E53-3FD2522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748-2758-66C8-FDCE-0847119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5A20-4CFA-E72A-9F51-4F651E8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BC1A-6483-F362-56BA-C933F6F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C67F-34F2-8FE4-BCB0-A0579DD2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3D97-CB2F-8FFF-D0ED-5F06281A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33F7-8CAD-93D9-3799-D8AAE8F9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A86-06A6-633A-6213-39B2C460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25EB-BCB2-1B18-2AE1-B12DE1AE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773-18CD-D71E-94FB-4F1F587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355A-D056-4B27-9A0C-44BA0085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A7B7-CF60-C753-BDCE-958675B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32C8-EE07-1B88-83BC-80DE0562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1AB9-2E17-644D-8200-2D83091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09B3-B3B2-63C0-A646-7194DB8E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5416-5DD0-0ABA-6EE9-23D065FF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857A-4042-D052-6451-50A5839E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1B40-2F5A-3957-FC2E-BBBBF22D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A1E8-3629-1DFC-0C45-33284C6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461-984C-70DC-41F1-8D60501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7CA6-2695-BE2C-436E-9E97A35B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FFAB-ABD1-E680-6796-DDD0E667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E068-7C90-2CDB-0741-8CE4D16D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970F-745B-985F-93F4-BEC1736F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F193-0426-3227-07C5-C073F69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95ED-A3BE-E8DA-CD7C-0CBFAD0C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B572-8C32-9379-1F68-5D7C29DE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366-118C-230F-E4B4-34C04663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288A3-899A-1256-23B7-07C2082C7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34326-0A8B-9506-1AE3-2B19F86A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F6B2A-6594-CB46-B83D-DF5FED3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2C92C-AA96-3A27-CC66-651682C2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5A41-CA6E-949E-0E88-6646043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3DB1-1A7B-C9BF-19A3-40C61BD0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3FF89-E11A-2204-B339-B8391FD9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33AF-0B37-9BCB-0AB9-A11EAA82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9445-2DF8-764E-8F98-0F8F3D73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E17C1-2B1E-9FEA-50AB-210C0FB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086E0-2847-78FA-A738-6B32782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3D1E-39DC-A518-42DE-140DC69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6740-D919-9F4D-981D-F58FC0E1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61C6-2E57-0300-DB40-FF33173A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0E27-15C9-0E33-2D33-F21A4A02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3532-AE6F-ABBE-0C66-AED2E0F8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F5D26-D231-2542-6245-2FB509F1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1BA2-B3AC-94E2-CFD1-0EC34164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DA9E-5C5E-784A-A753-3F6B20C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D4798-5950-3331-07A3-DBCE9310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8B48-553B-DD4D-5ECF-BD474384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D5F76-CFF3-38BC-5790-F56C9FC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9E92-626A-5EB0-4297-1E3E1990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2223-B6F3-F4E2-6C1E-5BD01BCB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B007-F640-6341-C98E-075351ED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4342-332D-4021-39CE-CAA64126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F1CF-E730-2BFE-0B43-693D1A20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C32EC-DA84-6B45-B173-EB4B31E0BC7A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A9A9-D653-B0E2-9FBE-D335E60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15C7-02D4-14A3-95E0-79A109357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30850-8BDC-D590-4339-3B293E9B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2654"/>
            <a:ext cx="6797043" cy="2387600"/>
          </a:xfrm>
        </p:spPr>
        <p:txBody>
          <a:bodyPr/>
          <a:lstStyle/>
          <a:p>
            <a:r>
              <a:rPr lang="en-US" dirty="0"/>
              <a:t>Hospital Cafeteria Optimization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F721D-6EF2-D503-4F8F-6525D845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" y="3822414"/>
            <a:ext cx="6842762" cy="447448"/>
          </a:xfrm>
        </p:spPr>
        <p:txBody>
          <a:bodyPr>
            <a:normAutofit/>
          </a:bodyPr>
          <a:lstStyle/>
          <a:p>
            <a:r>
              <a:rPr lang="en-US" i="1" dirty="0"/>
              <a:t>Prepared by Candice Filar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4B552-C6B1-4A2A-7DAE-F4EF91992FDA}"/>
              </a:ext>
            </a:extLst>
          </p:cNvPr>
          <p:cNvGrpSpPr/>
          <p:nvPr/>
        </p:nvGrpSpPr>
        <p:grpSpPr>
          <a:xfrm>
            <a:off x="6849290" y="-152160"/>
            <a:ext cx="5342710" cy="7010160"/>
            <a:chOff x="-431075" y="-152160"/>
            <a:chExt cx="5342710" cy="7010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523CDB-6EDE-BA8C-FD54-962E808FA60E}"/>
                </a:ext>
              </a:extLst>
            </p:cNvPr>
            <p:cNvSpPr/>
            <p:nvPr/>
          </p:nvSpPr>
          <p:spPr>
            <a:xfrm>
              <a:off x="-431075" y="0"/>
              <a:ext cx="4702629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group of people in a cafeteria&#10;&#10;Description automatically generated">
              <a:extLst>
                <a:ext uri="{FF2B5EF4-FFF2-40B4-BE49-F238E27FC236}">
                  <a16:creationId xmlns:a16="http://schemas.microsoft.com/office/drawing/2014/main" id="{9F1A252F-07B4-72D6-9781-C0E1A9B7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36" t="23455" r="33914"/>
            <a:stretch/>
          </p:blipFill>
          <p:spPr>
            <a:xfrm>
              <a:off x="-431074" y="1608578"/>
              <a:ext cx="4297680" cy="52494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AE0CB-428F-3873-F77D-BF7725C24E43}"/>
                </a:ext>
              </a:extLst>
            </p:cNvPr>
            <p:cNvSpPr/>
            <p:nvPr/>
          </p:nvSpPr>
          <p:spPr>
            <a:xfrm>
              <a:off x="3866606" y="1608576"/>
              <a:ext cx="45719" cy="5249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DA65813F-2C01-5601-3999-20D23A40B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" r="-522"/>
            <a:stretch/>
          </p:blipFill>
          <p:spPr>
            <a:xfrm>
              <a:off x="-300445" y="-152160"/>
              <a:ext cx="5212080" cy="16301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AB268-43EA-179B-3624-CB74083FE845}"/>
              </a:ext>
            </a:extLst>
          </p:cNvPr>
          <p:cNvSpPr/>
          <p:nvPr/>
        </p:nvSpPr>
        <p:spPr>
          <a:xfrm rot="16200000">
            <a:off x="8998130" y="-585985"/>
            <a:ext cx="45719" cy="4343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7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81864-7B61-A6FA-4843-522ABBF71667}"/>
              </a:ext>
            </a:extLst>
          </p:cNvPr>
          <p:cNvGrpSpPr/>
          <p:nvPr/>
        </p:nvGrpSpPr>
        <p:grpSpPr>
          <a:xfrm>
            <a:off x="3824217" y="2070848"/>
            <a:ext cx="4543566" cy="5056794"/>
            <a:chOff x="3824217" y="2070848"/>
            <a:chExt cx="4543566" cy="5056794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AB3EABA-CA92-C5C3-EC69-57A090C45A72}"/>
                </a:ext>
              </a:extLst>
            </p:cNvPr>
            <p:cNvSpPr/>
            <p:nvPr/>
          </p:nvSpPr>
          <p:spPr>
            <a:xfrm>
              <a:off x="382421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10">
              <a:extLst>
                <a:ext uri="{FF2B5EF4-FFF2-40B4-BE49-F238E27FC236}">
                  <a16:creationId xmlns:a16="http://schemas.microsoft.com/office/drawing/2014/main" id="{36E256FE-DBCD-4DE6-F3EE-6E246823C49D}"/>
                </a:ext>
              </a:extLst>
            </p:cNvPr>
            <p:cNvSpPr txBox="1">
              <a:spLocks/>
            </p:cNvSpPr>
            <p:nvPr/>
          </p:nvSpPr>
          <p:spPr>
            <a:xfrm>
              <a:off x="3824218" y="2291842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Pricing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31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81864-7B61-A6FA-4843-522ABBF71667}"/>
              </a:ext>
            </a:extLst>
          </p:cNvPr>
          <p:cNvGrpSpPr/>
          <p:nvPr/>
        </p:nvGrpSpPr>
        <p:grpSpPr>
          <a:xfrm>
            <a:off x="3824217" y="2070848"/>
            <a:ext cx="4543566" cy="5056794"/>
            <a:chOff x="3824217" y="2070848"/>
            <a:chExt cx="4543566" cy="5056794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AB3EABA-CA92-C5C3-EC69-57A090C45A72}"/>
                </a:ext>
              </a:extLst>
            </p:cNvPr>
            <p:cNvSpPr/>
            <p:nvPr/>
          </p:nvSpPr>
          <p:spPr>
            <a:xfrm>
              <a:off x="382421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10">
              <a:extLst>
                <a:ext uri="{FF2B5EF4-FFF2-40B4-BE49-F238E27FC236}">
                  <a16:creationId xmlns:a16="http://schemas.microsoft.com/office/drawing/2014/main" id="{36E256FE-DBCD-4DE6-F3EE-6E246823C49D}"/>
                </a:ext>
              </a:extLst>
            </p:cNvPr>
            <p:cNvSpPr txBox="1">
              <a:spLocks/>
            </p:cNvSpPr>
            <p:nvPr/>
          </p:nvSpPr>
          <p:spPr>
            <a:xfrm>
              <a:off x="3824218" y="2291842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Pricing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ADE5E1-CB1C-75F5-50D5-FC2FE351A5E2}"/>
              </a:ext>
            </a:extLst>
          </p:cNvPr>
          <p:cNvGrpSpPr/>
          <p:nvPr/>
        </p:nvGrpSpPr>
        <p:grpSpPr>
          <a:xfrm>
            <a:off x="7368986" y="2070848"/>
            <a:ext cx="4543568" cy="5056794"/>
            <a:chOff x="7368986" y="2070848"/>
            <a:chExt cx="4543568" cy="5056794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E46126C8-0CBE-5588-4ACF-1FA137678E61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10">
              <a:extLst>
                <a:ext uri="{FF2B5EF4-FFF2-40B4-BE49-F238E27FC236}">
                  <a16:creationId xmlns:a16="http://schemas.microsoft.com/office/drawing/2014/main" id="{878E73A2-7995-F85A-445F-8DB6AE625C00}"/>
                </a:ext>
              </a:extLst>
            </p:cNvPr>
            <p:cNvSpPr txBox="1">
              <a:spLocks/>
            </p:cNvSpPr>
            <p:nvPr/>
          </p:nvSpPr>
          <p:spPr>
            <a:xfrm>
              <a:off x="7608303" y="2181345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Operational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83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E5A21B-FFE5-4480-1619-8115F7A38B49}"/>
              </a:ext>
            </a:extLst>
          </p:cNvPr>
          <p:cNvSpPr txBox="1">
            <a:spLocks/>
          </p:cNvSpPr>
          <p:nvPr/>
        </p:nvSpPr>
        <p:spPr>
          <a:xfrm>
            <a:off x="279449" y="161436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3AA740A4-386A-CF4D-279C-C3E575E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7" t="64200" r="-4453" b="13189"/>
          <a:stretch/>
        </p:blipFill>
        <p:spPr>
          <a:xfrm>
            <a:off x="-361547" y="-63946"/>
            <a:ext cx="1539519" cy="10130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5B465C-7DDA-111F-B9D0-EF57E69F30BE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EA3AA755-4A88-B65D-952A-FA80A5AEBE9B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tent Placeholder 10">
              <a:extLst>
                <a:ext uri="{FF2B5EF4-FFF2-40B4-BE49-F238E27FC236}">
                  <a16:creationId xmlns:a16="http://schemas.microsoft.com/office/drawing/2014/main" id="{D1B738BB-38E4-0D6F-8AED-BB2EEA55CFAB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1B385-C059-5721-7292-EA40E6DE86C8}"/>
              </a:ext>
            </a:extLst>
          </p:cNvPr>
          <p:cNvGrpSpPr/>
          <p:nvPr/>
        </p:nvGrpSpPr>
        <p:grpSpPr>
          <a:xfrm>
            <a:off x="7368986" y="2070848"/>
            <a:ext cx="4543569" cy="5056794"/>
            <a:chOff x="7368986" y="2070848"/>
            <a:chExt cx="4543569" cy="5056794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3DF037D-519B-B72C-BBCC-6741EB2B2453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 Placeholder 10">
              <a:extLst>
                <a:ext uri="{FF2B5EF4-FFF2-40B4-BE49-F238E27FC236}">
                  <a16:creationId xmlns:a16="http://schemas.microsoft.com/office/drawing/2014/main" id="{ADA158F4-0F0D-734F-E930-ABEE114215D4}"/>
                </a:ext>
              </a:extLst>
            </p:cNvPr>
            <p:cNvSpPr txBox="1">
              <a:spLocks/>
            </p:cNvSpPr>
            <p:nvPr/>
          </p:nvSpPr>
          <p:spPr>
            <a:xfrm>
              <a:off x="7368987" y="2181345"/>
              <a:ext cx="454356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6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9" y="199459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83F010E-49B0-650C-1E6E-572B3724286D}"/>
              </a:ext>
            </a:extLst>
          </p:cNvPr>
          <p:cNvSpPr txBox="1">
            <a:spLocks/>
          </p:cNvSpPr>
          <p:nvPr/>
        </p:nvSpPr>
        <p:spPr>
          <a:xfrm>
            <a:off x="7887749" y="231717"/>
            <a:ext cx="4304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Profile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Site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Assortment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Data review</a:t>
            </a:r>
          </a:p>
          <a:p>
            <a:pPr lvl="1"/>
            <a:r>
              <a:rPr lang="en-US" dirty="0"/>
              <a:t>Modeling Details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04318" y="1605294"/>
            <a:ext cx="1350318" cy="1263660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4003F112-69F8-7D0E-31B7-21422CAEE275}"/>
              </a:ext>
            </a:extLst>
          </p:cNvPr>
          <p:cNvSpPr txBox="1">
            <a:spLocks/>
          </p:cNvSpPr>
          <p:nvPr/>
        </p:nvSpPr>
        <p:spPr>
          <a:xfrm>
            <a:off x="377505" y="3326194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   Profile</a:t>
            </a:r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00B92D1E-B03C-3DBD-D669-BF2851C63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48713" r="64038" b="30560"/>
          <a:stretch/>
        </p:blipFill>
        <p:spPr>
          <a:xfrm>
            <a:off x="104318" y="2868954"/>
            <a:ext cx="1593109" cy="1263660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73A69D4-0F13-B549-725F-0A6E0E9CB712}"/>
              </a:ext>
            </a:extLst>
          </p:cNvPr>
          <p:cNvSpPr txBox="1">
            <a:spLocks/>
          </p:cNvSpPr>
          <p:nvPr/>
        </p:nvSpPr>
        <p:spPr>
          <a:xfrm>
            <a:off x="377505" y="4712973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Recommendation</a:t>
            </a:r>
          </a:p>
        </p:txBody>
      </p:sp>
      <p:pic>
        <p:nvPicPr>
          <p:cNvPr id="2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A6352B5-F704-6D25-E3FD-D656BF4FC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212966" y="4010759"/>
            <a:ext cx="1484461" cy="1296425"/>
          </a:xfrm>
          <a:prstGeom prst="rect">
            <a:avLst/>
          </a:pr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C67DA9BD-3C42-F838-49E2-337AB3D7E81A}"/>
              </a:ext>
            </a:extLst>
          </p:cNvPr>
          <p:cNvSpPr txBox="1">
            <a:spLocks/>
          </p:cNvSpPr>
          <p:nvPr/>
        </p:nvSpPr>
        <p:spPr>
          <a:xfrm>
            <a:off x="377504" y="6076594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   Appendix</a:t>
            </a:r>
          </a:p>
        </p:txBody>
      </p:sp>
      <p:pic>
        <p:nvPicPr>
          <p:cNvPr id="2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851FD0C-EB32-C38F-D144-6FE2D46C1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17" r="70389" b="61507"/>
          <a:stretch/>
        </p:blipFill>
        <p:spPr>
          <a:xfrm>
            <a:off x="46463" y="5378833"/>
            <a:ext cx="1650964" cy="1441837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E2C8F945-2927-D844-11A7-D0E80742BA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76" t="35872" r="39338" b="41517"/>
          <a:stretch/>
        </p:blipFill>
        <p:spPr>
          <a:xfrm rot="10800000" flipV="1">
            <a:off x="6096000" y="3033975"/>
            <a:ext cx="1484461" cy="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7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AC764FD-9479-74C7-7190-91CE2D0AA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65" b="79050"/>
          <a:stretch/>
        </p:blipFill>
        <p:spPr>
          <a:xfrm>
            <a:off x="3907829" y="1177448"/>
            <a:ext cx="1217793" cy="1217153"/>
          </a:xfrm>
          <a:prstGeom prst="rect">
            <a:avLst/>
          </a:prstGeom>
        </p:spPr>
      </p:pic>
      <p:pic>
        <p:nvPicPr>
          <p:cNvPr id="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FA65EB7-7B22-7707-C8F9-A200A3FE3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7" r="70389" b="61507"/>
          <a:stretch/>
        </p:blipFill>
        <p:spPr>
          <a:xfrm>
            <a:off x="2740116" y="3021106"/>
            <a:ext cx="944378" cy="824754"/>
          </a:xfrm>
          <a:prstGeom prst="rect">
            <a:avLst/>
          </a:prstGeom>
        </p:spPr>
      </p:pic>
      <p:pic>
        <p:nvPicPr>
          <p:cNvPr id="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FC6ED1B-8BD4-8787-8111-705695689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50" t="20037" r="34039" b="59987"/>
          <a:stretch/>
        </p:blipFill>
        <p:spPr>
          <a:xfrm>
            <a:off x="3300245" y="4096871"/>
            <a:ext cx="944378" cy="824754"/>
          </a:xfrm>
          <a:prstGeom prst="rect">
            <a:avLst/>
          </a:prstGeom>
        </p:spPr>
      </p:pic>
      <p:pic>
        <p:nvPicPr>
          <p:cNvPr id="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1DF12B8-7800-A2E5-616F-FB26BCA48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47" t="23107" r="18952" b="56917"/>
          <a:stretch/>
        </p:blipFill>
        <p:spPr>
          <a:xfrm>
            <a:off x="4500282" y="3016623"/>
            <a:ext cx="542200" cy="824754"/>
          </a:xfrm>
          <a:prstGeom prst="rect">
            <a:avLst/>
          </a:prstGeom>
        </p:spPr>
      </p:pic>
      <p:pic>
        <p:nvPicPr>
          <p:cNvPr id="9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52B3A22-2EB5-33AF-16C5-8D1A88DA8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95" t="-777" r="3704" b="80801"/>
          <a:stretch/>
        </p:blipFill>
        <p:spPr>
          <a:xfrm>
            <a:off x="3907829" y="3101788"/>
            <a:ext cx="542200" cy="824754"/>
          </a:xfrm>
          <a:prstGeom prst="rect">
            <a:avLst/>
          </a:prstGeom>
        </p:spPr>
      </p:pic>
      <p:pic>
        <p:nvPicPr>
          <p:cNvPr id="1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303A05A-0607-0123-682A-65A2664C8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73" t="19199" r="1726" b="60825"/>
          <a:stretch/>
        </p:blipFill>
        <p:spPr>
          <a:xfrm>
            <a:off x="4769818" y="4007223"/>
            <a:ext cx="542200" cy="824754"/>
          </a:xfrm>
          <a:prstGeom prst="rect">
            <a:avLst/>
          </a:prstGeom>
        </p:spPr>
      </p:pic>
      <p:pic>
        <p:nvPicPr>
          <p:cNvPr id="11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3AC55B7-54C5-FDF6-2370-C83F8D36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6" t="69790" r="8937" b="5457"/>
          <a:stretch/>
        </p:blipFill>
        <p:spPr>
          <a:xfrm>
            <a:off x="5535870" y="4007222"/>
            <a:ext cx="757353" cy="1021977"/>
          </a:xfrm>
          <a:prstGeom prst="rect">
            <a:avLst/>
          </a:prstGeom>
        </p:spPr>
      </p:pic>
      <p:pic>
        <p:nvPicPr>
          <p:cNvPr id="1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790E5DF-B305-74CE-7672-CC22F8D3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6" t="70007" r="33547" b="5240"/>
          <a:stretch/>
        </p:blipFill>
        <p:spPr>
          <a:xfrm>
            <a:off x="4662241" y="5029199"/>
            <a:ext cx="757353" cy="1021977"/>
          </a:xfrm>
          <a:prstGeom prst="rect">
            <a:avLst/>
          </a:prstGeom>
        </p:spPr>
      </p:pic>
      <p:pic>
        <p:nvPicPr>
          <p:cNvPr id="13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198FFED-B003-CD62-3933-A4C6E5C5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1" t="71854" r="57972" b="8386"/>
          <a:stretch/>
        </p:blipFill>
        <p:spPr>
          <a:xfrm>
            <a:off x="5643446" y="5029199"/>
            <a:ext cx="757353" cy="815789"/>
          </a:xfrm>
          <a:prstGeom prst="rect">
            <a:avLst/>
          </a:prstGeom>
        </p:spPr>
      </p:pic>
      <p:pic>
        <p:nvPicPr>
          <p:cNvPr id="14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FCA7B1-17C9-2474-830B-3AC0CCD87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9" t="57957" r="58584" b="28146"/>
          <a:stretch/>
        </p:blipFill>
        <p:spPr>
          <a:xfrm>
            <a:off x="6710841" y="5029200"/>
            <a:ext cx="757353" cy="573742"/>
          </a:xfrm>
          <a:prstGeom prst="rect">
            <a:avLst/>
          </a:prstGeom>
        </p:spPr>
      </p:pic>
      <p:pic>
        <p:nvPicPr>
          <p:cNvPr id="1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6EA38BA-1090-1B1E-CF3B-DBD98BDC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0" t="55697" r="24003" b="30406"/>
          <a:stretch/>
        </p:blipFill>
        <p:spPr>
          <a:xfrm>
            <a:off x="8461117" y="4831977"/>
            <a:ext cx="757353" cy="573742"/>
          </a:xfrm>
          <a:prstGeom prst="rect">
            <a:avLst/>
          </a:prstGeom>
        </p:spPr>
      </p:pic>
      <p:pic>
        <p:nvPicPr>
          <p:cNvPr id="1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9DA263A-D3BF-1603-03E3-9A75490E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0" t="41148" r="3656" b="44955"/>
          <a:stretch/>
        </p:blipFill>
        <p:spPr>
          <a:xfrm>
            <a:off x="7584470" y="4724766"/>
            <a:ext cx="782450" cy="1021976"/>
          </a:xfrm>
          <a:prstGeom prst="rect">
            <a:avLst/>
          </a:prstGeom>
        </p:spPr>
      </p:pic>
      <p:pic>
        <p:nvPicPr>
          <p:cNvPr id="1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1324945-AB12-425C-FF81-585E6EE0C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60" t="41041" r="44708" b="44392"/>
          <a:stretch/>
        </p:blipFill>
        <p:spPr>
          <a:xfrm>
            <a:off x="10623505" y="2770094"/>
            <a:ext cx="1120884" cy="1071283"/>
          </a:xfrm>
          <a:prstGeom prst="rect">
            <a:avLst/>
          </a:prstGeom>
        </p:spPr>
      </p:pic>
      <p:pic>
        <p:nvPicPr>
          <p:cNvPr id="1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BD6FE0FF-3F03-51BA-B901-73225CE4A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" t="40004" r="72528" b="43417"/>
          <a:stretch/>
        </p:blipFill>
        <p:spPr>
          <a:xfrm>
            <a:off x="9901196" y="4096872"/>
            <a:ext cx="1250740" cy="1219200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E3CBF2AD-19BA-D009-2231-6EBA492A7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6" t="664" r="44399" b="78386"/>
          <a:stretch/>
        </p:blipFill>
        <p:spPr>
          <a:xfrm>
            <a:off x="5547587" y="845428"/>
            <a:ext cx="1217793" cy="1217153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201C3C33-EB63-0B65-6620-C2F36DD3C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36" t="264" r="17829" b="78786"/>
          <a:stretch/>
        </p:blipFill>
        <p:spPr>
          <a:xfrm>
            <a:off x="5092735" y="2139618"/>
            <a:ext cx="1217793" cy="1217153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1E79A946-E131-FDD0-E6A6-8F3B25BC9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t="21542" r="71949" b="57508"/>
          <a:stretch/>
        </p:blipFill>
        <p:spPr>
          <a:xfrm>
            <a:off x="7232169" y="981944"/>
            <a:ext cx="1217793" cy="1217153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64F7245F-4422-89E3-B8C8-3CBC91F1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9406" r="70781" b="29644"/>
          <a:stretch/>
        </p:blipFill>
        <p:spPr>
          <a:xfrm>
            <a:off x="6595639" y="2905588"/>
            <a:ext cx="1217793" cy="1217153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89A472AE-69FF-5518-4F4D-E59EA50BC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0" t="70065" r="55731" b="771"/>
          <a:stretch/>
        </p:blipFill>
        <p:spPr>
          <a:xfrm>
            <a:off x="8683403" y="1918447"/>
            <a:ext cx="2038385" cy="1694329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8DDD3985-2253-72EE-113B-E160E61C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1" r="75822" b="78100"/>
          <a:stretch/>
        </p:blipFill>
        <p:spPr>
          <a:xfrm>
            <a:off x="418455" y="346149"/>
            <a:ext cx="454506" cy="635795"/>
          </a:xfrm>
          <a:prstGeom prst="rect">
            <a:avLst/>
          </a:prstGeom>
        </p:spPr>
      </p:pic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F9BE9278-02E2-8D4C-0EF8-00615A414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3229" r="50869" b="74871"/>
          <a:stretch/>
        </p:blipFill>
        <p:spPr>
          <a:xfrm>
            <a:off x="1583867" y="330965"/>
            <a:ext cx="454506" cy="635795"/>
          </a:xfrm>
          <a:prstGeom prst="rect">
            <a:avLst/>
          </a:prstGeom>
        </p:spPr>
      </p:pic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A6D9C5CA-E1B3-D3E7-3570-60919E38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53" t="3278" r="4644" b="74822"/>
          <a:stretch/>
        </p:blipFill>
        <p:spPr>
          <a:xfrm>
            <a:off x="418454" y="1272622"/>
            <a:ext cx="926251" cy="635795"/>
          </a:xfrm>
          <a:prstGeom prst="rect">
            <a:avLst/>
          </a:prstGeom>
        </p:spPr>
      </p:pic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C39BD162-4FBC-AB43-C795-38AD24428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48" t="28313" r="3027" b="57778"/>
          <a:stretch/>
        </p:blipFill>
        <p:spPr>
          <a:xfrm>
            <a:off x="2330824" y="1272623"/>
            <a:ext cx="758568" cy="403777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CC57EDF0-AA9A-9729-8766-76F49CDE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77" t="47966" r="35698" b="31307"/>
          <a:stretch/>
        </p:blipFill>
        <p:spPr>
          <a:xfrm>
            <a:off x="1488415" y="1918447"/>
            <a:ext cx="758568" cy="601699"/>
          </a:xfrm>
          <a:prstGeom prst="rect">
            <a:avLst/>
          </a:prstGeom>
        </p:spPr>
      </p:pic>
      <p:pic>
        <p:nvPicPr>
          <p:cNvPr id="31" name="Picture 30" descr="A screenshot of a phone&#10;&#10;Description automatically generated">
            <a:extLst>
              <a:ext uri="{FF2B5EF4-FFF2-40B4-BE49-F238E27FC236}">
                <a16:creationId xmlns:a16="http://schemas.microsoft.com/office/drawing/2014/main" id="{17E46DC4-447F-3670-7A91-9E302B469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776386" y="2518384"/>
            <a:ext cx="758568" cy="601699"/>
          </a:xfrm>
          <a:prstGeom prst="rect">
            <a:avLst/>
          </a:prstGeom>
        </p:spPr>
      </p:pic>
      <p:pic>
        <p:nvPicPr>
          <p:cNvPr id="32" name="Picture 31" descr="A screenshot of a phone&#10;&#10;Description automatically generated">
            <a:extLst>
              <a:ext uri="{FF2B5EF4-FFF2-40B4-BE49-F238E27FC236}">
                <a16:creationId xmlns:a16="http://schemas.microsoft.com/office/drawing/2014/main" id="{1EE292F3-FFB6-DF54-C672-7374CB94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 t="73424" r="62427" b="5849"/>
          <a:stretch/>
        </p:blipFill>
        <p:spPr>
          <a:xfrm>
            <a:off x="2723174" y="2099276"/>
            <a:ext cx="758568" cy="601699"/>
          </a:xfrm>
          <a:prstGeom prst="rect">
            <a:avLst/>
          </a:prstGeom>
        </p:spPr>
      </p:pic>
      <p:pic>
        <p:nvPicPr>
          <p:cNvPr id="33" name="Picture 32" descr="A screenshot of a phone&#10;&#10;Description automatically generated">
            <a:extLst>
              <a:ext uri="{FF2B5EF4-FFF2-40B4-BE49-F238E27FC236}">
                <a16:creationId xmlns:a16="http://schemas.microsoft.com/office/drawing/2014/main" id="{326F8F5E-62E1-AED1-F2FA-2042F37484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12" t="74097" r="2063" b="5176"/>
          <a:stretch/>
        </p:blipFill>
        <p:spPr>
          <a:xfrm>
            <a:off x="3340089" y="790390"/>
            <a:ext cx="758568" cy="601699"/>
          </a:xfrm>
          <a:prstGeom prst="rect">
            <a:avLst/>
          </a:prstGeom>
        </p:spPr>
      </p:pic>
      <p:pic>
        <p:nvPicPr>
          <p:cNvPr id="34" name="Picture 33" descr="A screenshot of a phone&#10;&#10;Description automatically generated">
            <a:extLst>
              <a:ext uri="{FF2B5EF4-FFF2-40B4-BE49-F238E27FC236}">
                <a16:creationId xmlns:a16="http://schemas.microsoft.com/office/drawing/2014/main" id="{3B8D385A-8666-1755-D37C-70D51F3BD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87" t="47798" r="1688" b="31475"/>
          <a:stretch/>
        </p:blipFill>
        <p:spPr>
          <a:xfrm>
            <a:off x="3132073" y="1460882"/>
            <a:ext cx="758568" cy="601699"/>
          </a:xfrm>
          <a:prstGeom prst="rect">
            <a:avLst/>
          </a:prstGeom>
        </p:spPr>
      </p:pic>
      <p:pic>
        <p:nvPicPr>
          <p:cNvPr id="35" name="Picture 34" descr="A screenshot of a phone&#10;&#10;Description automatically generated">
            <a:extLst>
              <a:ext uri="{FF2B5EF4-FFF2-40B4-BE49-F238E27FC236}">
                <a16:creationId xmlns:a16="http://schemas.microsoft.com/office/drawing/2014/main" id="{4ADFFDEE-3EF7-DAF8-5DF9-847B8380E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7" t="24007" r="66362" b="55266"/>
          <a:stretch/>
        </p:blipFill>
        <p:spPr>
          <a:xfrm>
            <a:off x="1717515" y="3029705"/>
            <a:ext cx="758568" cy="601699"/>
          </a:xfrm>
          <a:prstGeom prst="rect">
            <a:avLst/>
          </a:prstGeom>
        </p:spPr>
      </p:pic>
      <p:pic>
        <p:nvPicPr>
          <p:cNvPr id="39" name="Picture 38" descr="A screen shot of a phone&#10;&#10;Description automatically generated">
            <a:extLst>
              <a:ext uri="{FF2B5EF4-FFF2-40B4-BE49-F238E27FC236}">
                <a16:creationId xmlns:a16="http://schemas.microsoft.com/office/drawing/2014/main" id="{C5255410-9ABF-7C94-6631-6E9971AC6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" r="73861" b="81574"/>
          <a:stretch/>
        </p:blipFill>
        <p:spPr>
          <a:xfrm>
            <a:off x="530681" y="3568317"/>
            <a:ext cx="1350318" cy="1263660"/>
          </a:xfrm>
          <a:prstGeom prst="rect">
            <a:avLst/>
          </a:prstGeom>
        </p:spPr>
      </p:pic>
      <p:pic>
        <p:nvPicPr>
          <p:cNvPr id="40" name="Picture 39" descr="A screen shot of a phone&#10;&#10;Description automatically generated">
            <a:extLst>
              <a:ext uri="{FF2B5EF4-FFF2-40B4-BE49-F238E27FC236}">
                <a16:creationId xmlns:a16="http://schemas.microsoft.com/office/drawing/2014/main" id="{DF50D2DC-53E5-D54D-C7DE-D3EF3BDCA8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05" t="1233" r="2305" b="80341"/>
          <a:stretch/>
        </p:blipFill>
        <p:spPr>
          <a:xfrm>
            <a:off x="1545809" y="5029199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98BF4-1765-E386-0B11-5134992FD7BD}"/>
              </a:ext>
            </a:extLst>
          </p:cNvPr>
          <p:cNvSpPr txBox="1"/>
          <p:nvPr/>
        </p:nvSpPr>
        <p:spPr>
          <a:xfrm>
            <a:off x="566319" y="4920609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Site; Customer</a:t>
            </a:r>
          </a:p>
        </p:txBody>
      </p:sp>
    </p:spTree>
    <p:extLst>
      <p:ext uri="{BB962C8B-B14F-4D97-AF65-F5344CB8AC3E}">
        <p14:creationId xmlns:p14="http://schemas.microsoft.com/office/powerpoint/2010/main" val="397991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9334736-701C-D626-CB74-2958582A1E70}"/>
              </a:ext>
            </a:extLst>
          </p:cNvPr>
          <p:cNvSpPr txBox="1">
            <a:spLocks/>
          </p:cNvSpPr>
          <p:nvPr/>
        </p:nvSpPr>
        <p:spPr>
          <a:xfrm>
            <a:off x="6571285" y="237917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451A7E5-C1DC-7BE9-8832-FFDD21042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6096000" y="1749794"/>
            <a:ext cx="1484461" cy="129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7B608-3686-557F-0E55-CFAB0DC59378}"/>
              </a:ext>
            </a:extLst>
          </p:cNvPr>
          <p:cNvSpPr txBox="1"/>
          <p:nvPr/>
        </p:nvSpPr>
        <p:spPr>
          <a:xfrm>
            <a:off x="6571284" y="3046219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Assortment; Pricing; Operations</a:t>
            </a:r>
          </a:p>
        </p:txBody>
      </p:sp>
    </p:spTree>
    <p:extLst>
      <p:ext uri="{BB962C8B-B14F-4D97-AF65-F5344CB8AC3E}">
        <p14:creationId xmlns:p14="http://schemas.microsoft.com/office/powerpoint/2010/main" val="6163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9334736-701C-D626-CB74-2958582A1E70}"/>
              </a:ext>
            </a:extLst>
          </p:cNvPr>
          <p:cNvSpPr txBox="1">
            <a:spLocks/>
          </p:cNvSpPr>
          <p:nvPr/>
        </p:nvSpPr>
        <p:spPr>
          <a:xfrm>
            <a:off x="6571285" y="237917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451A7E5-C1DC-7BE9-8832-FFDD21042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6096000" y="1749794"/>
            <a:ext cx="1484461" cy="1296425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1B70DC75-1BCB-4B16-E913-957C3BD0DE71}"/>
              </a:ext>
            </a:extLst>
          </p:cNvPr>
          <p:cNvSpPr txBox="1">
            <a:spLocks/>
          </p:cNvSpPr>
          <p:nvPr/>
        </p:nvSpPr>
        <p:spPr>
          <a:xfrm>
            <a:off x="6571284" y="4339411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4761FF25-AD02-B865-F7ED-ED3CBC655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7" t="64200" r="-4453" b="13189"/>
          <a:stretch/>
        </p:blipFill>
        <p:spPr>
          <a:xfrm>
            <a:off x="5620717" y="3811782"/>
            <a:ext cx="1970233" cy="129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F883B-93F1-0700-17F2-613A6BF818A0}"/>
              </a:ext>
            </a:extLst>
          </p:cNvPr>
          <p:cNvSpPr txBox="1"/>
          <p:nvPr/>
        </p:nvSpPr>
        <p:spPr>
          <a:xfrm>
            <a:off x="6571284" y="4925091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Data; Modeling</a:t>
            </a:r>
          </a:p>
        </p:txBody>
      </p:sp>
    </p:spTree>
    <p:extLst>
      <p:ext uri="{BB962C8B-B14F-4D97-AF65-F5344CB8AC3E}">
        <p14:creationId xmlns:p14="http://schemas.microsoft.com/office/powerpoint/2010/main" val="18040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50A898-81C0-D121-C440-4AB293BE84BA}"/>
              </a:ext>
            </a:extLst>
          </p:cNvPr>
          <p:cNvSpPr/>
          <p:nvPr/>
        </p:nvSpPr>
        <p:spPr>
          <a:xfrm>
            <a:off x="-1" y="2072079"/>
            <a:ext cx="12192000" cy="2457974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92B4A-7644-3CFD-4D8B-8D7035A50A5A}"/>
              </a:ext>
            </a:extLst>
          </p:cNvPr>
          <p:cNvSpPr/>
          <p:nvPr/>
        </p:nvSpPr>
        <p:spPr>
          <a:xfrm>
            <a:off x="0" y="2290194"/>
            <a:ext cx="12192000" cy="20217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A94AED3C-21BA-0178-40D4-44FBE4ACE8F8}"/>
              </a:ext>
            </a:extLst>
          </p:cNvPr>
          <p:cNvSpPr txBox="1">
            <a:spLocks/>
          </p:cNvSpPr>
          <p:nvPr/>
        </p:nvSpPr>
        <p:spPr>
          <a:xfrm>
            <a:off x="408213" y="425161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>
                <a:solidFill>
                  <a:schemeClr val="tx2"/>
                </a:solidFill>
              </a:rPr>
              <a:t>Problem Statement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3FC313E9-47FA-6BD3-C166-560162CD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0" y="0"/>
            <a:ext cx="1350318" cy="1263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50FF7-258B-29CA-D5FC-E30C63917B51}"/>
              </a:ext>
            </a:extLst>
          </p:cNvPr>
          <p:cNvSpPr txBox="1"/>
          <p:nvPr/>
        </p:nvSpPr>
        <p:spPr>
          <a:xfrm>
            <a:off x="408213" y="2977900"/>
            <a:ext cx="1104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Using the last 6 months of Hospital POS data, identify key trends &amp; data insights to provide a holistic business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637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4BFDEC-BA84-DC30-08F7-3D6D8F0EA806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CD48024-3591-CF14-DE37-42B6070DB15D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ntent Placeholder 10">
              <a:extLst>
                <a:ext uri="{FF2B5EF4-FFF2-40B4-BE49-F238E27FC236}">
                  <a16:creationId xmlns:a16="http://schemas.microsoft.com/office/drawing/2014/main" id="{3D445EE8-A8F5-1404-87A1-9DBFB2ACE1D5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2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4BFDEC-BA84-DC30-08F7-3D6D8F0EA806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CD48024-3591-CF14-DE37-42B6070DB15D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ntent Placeholder 10">
              <a:extLst>
                <a:ext uri="{FF2B5EF4-FFF2-40B4-BE49-F238E27FC236}">
                  <a16:creationId xmlns:a16="http://schemas.microsoft.com/office/drawing/2014/main" id="{3D445EE8-A8F5-1404-87A1-9DBFB2ACE1D5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00EE75-6748-ABA8-AD8F-58A05F15AEB1}"/>
              </a:ext>
            </a:extLst>
          </p:cNvPr>
          <p:cNvGrpSpPr/>
          <p:nvPr/>
        </p:nvGrpSpPr>
        <p:grpSpPr>
          <a:xfrm>
            <a:off x="7368986" y="2070848"/>
            <a:ext cx="4543569" cy="5056794"/>
            <a:chOff x="7368986" y="2070848"/>
            <a:chExt cx="4543569" cy="5056794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11846DED-FC30-C03E-9B33-ACC0F7BBB380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10">
              <a:extLst>
                <a:ext uri="{FF2B5EF4-FFF2-40B4-BE49-F238E27FC236}">
                  <a16:creationId xmlns:a16="http://schemas.microsoft.com/office/drawing/2014/main" id="{E7EB33C8-955E-96CB-5FCB-651387652A51}"/>
                </a:ext>
              </a:extLst>
            </p:cNvPr>
            <p:cNvSpPr txBox="1">
              <a:spLocks/>
            </p:cNvSpPr>
            <p:nvPr/>
          </p:nvSpPr>
          <p:spPr>
            <a:xfrm>
              <a:off x="7368987" y="2181345"/>
              <a:ext cx="454356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106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Hospital Cafeteria Optimization</vt:lpstr>
      <vt:lpstr>Outline</vt:lpstr>
      <vt:lpstr>Outline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Cafeteria Optimization</dc:title>
  <dc:creator>candice sessa</dc:creator>
  <cp:lastModifiedBy>candice sessa</cp:lastModifiedBy>
  <cp:revision>1</cp:revision>
  <dcterms:created xsi:type="dcterms:W3CDTF">2025-07-09T21:36:16Z</dcterms:created>
  <dcterms:modified xsi:type="dcterms:W3CDTF">2025-07-10T01:47:06Z</dcterms:modified>
</cp:coreProperties>
</file>