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1" r:id="rId4"/>
    <p:sldId id="262" r:id="rId5"/>
    <p:sldId id="263" r:id="rId6"/>
    <p:sldId id="264" r:id="rId7"/>
    <p:sldId id="266" r:id="rId8"/>
    <p:sldId id="271" r:id="rId9"/>
    <p:sldId id="267" r:id="rId10"/>
    <p:sldId id="268" r:id="rId11"/>
    <p:sldId id="269" r:id="rId12"/>
    <p:sldId id="270" r:id="rId13"/>
    <p:sldId id="265" r:id="rId14"/>
    <p:sldId id="260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0"/>
    <p:restoredTop sz="94694"/>
  </p:normalViewPr>
  <p:slideViewPr>
    <p:cSldViewPr snapToGrid="0">
      <p:cViewPr>
        <p:scale>
          <a:sx n="128" d="100"/>
          <a:sy n="128" d="100"/>
        </p:scale>
        <p:origin x="304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6487A-5F92-2047-9ED7-03A6F0A9071D}" type="datetimeFigureOut">
              <a:rPr lang="en-US" smtClean="0"/>
              <a:t>7/10/25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06BA9-24EE-3949-955C-A54589BA3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24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06BA9-24EE-3949-955C-A54589BA39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0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92F3-7B18-7514-120C-84EEDA512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AAF7E-B958-F5D0-42EE-BD3FE8285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AF4C8-39C0-76B5-FD0B-9FCFA491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2AE54-FF4E-C007-A94D-013B91FD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FDC8E-472D-1B64-59F4-5E293EF0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2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7098-6CC5-D9D0-52B1-B29760EF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C9CD7-C45A-F27F-5E53-3FD252221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3B748-2758-66C8-FDCE-0847119D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75A20-4CFA-E72A-9F51-4F651E8F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BC1A-6483-F362-56BA-C933F6FF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6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BC67F-34F2-8FE4-BCB0-A0579DD2C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13D97-CB2F-8FFF-D0ED-5F06281A7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833F7-8CAD-93D9-3799-D8AAE8F9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85A86-06A6-633A-6213-39B2C460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425EB-BCB2-1B18-2AE1-B12DE1AE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4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C773-18CD-D71E-94FB-4F1F5871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355A-D056-4B27-9A0C-44BA00854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FA7B7-CF60-C753-BDCE-958675BF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B32C8-EE07-1B88-83BC-80DE0562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F1AB9-2E17-644D-8200-2D83091A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8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09B3-B3B2-63C0-A646-7194DB8E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C5416-5DD0-0ABA-6EE9-23D065FFD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5857A-4042-D052-6451-50A5839E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D1B40-2F5A-3957-FC2E-BBBBF22D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7A1E8-3629-1DFC-0C45-33284C6D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3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4461-984C-70DC-41F1-8D60501A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07CA6-2695-BE2C-436E-9E97A35B7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6FFAB-ABD1-E680-6796-DDD0E667A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8E068-7C90-2CDB-0741-8CE4D16D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7970F-745B-985F-93F4-BEC1736F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9F193-0426-3227-07C5-C073F698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2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D95ED-A3BE-E8DA-CD7C-0CBFAD0C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AB572-8C32-9379-1F68-5D7C29DEB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4F366-118C-230F-E4B4-34C046633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288A3-899A-1256-23B7-07C2082C7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34326-0A8B-9506-1AE3-2B19F86A4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F6B2A-6594-CB46-B83D-DF5FED3C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2C92C-AA96-3A27-CC66-651682C2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25A41-CA6E-949E-0E88-6646043D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2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3DB1-1A7B-C9BF-19A3-40C61BD0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3FF89-E11A-2204-B339-B8391FD9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433AF-0B37-9BCB-0AB9-A11EAA82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E9445-2DF8-764E-8F98-0F8F3D73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5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E17C1-2B1E-9FEA-50AB-210C0FB0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086E0-2847-78FA-A738-6B327824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E3D1E-39DC-A518-42DE-140DC69E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6740-D919-9F4D-981D-F58FC0E1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861C6-2E57-0300-DB40-FF33173A0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E0E27-15C9-0E33-2D33-F21A4A02B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43532-AE6F-ABBE-0C66-AED2E0F8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F5D26-D231-2542-6245-2FB509F1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E1BA2-B3AC-94E2-CFD1-0EC34164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5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DA9E-5C5E-784A-A753-3F6B20C9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D4798-5950-3331-07A3-DBCE93108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18B48-553B-DD4D-5ECF-BD4743843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D5F76-CFF3-38BC-5790-F56C9FCA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32EC-DA84-6B45-B173-EB4B31E0BC7A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29E92-626A-5EB0-4297-1E3E1990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92223-B6F3-F4E2-6C1E-5BD01BCB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7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AB007-F640-6341-C98E-075351ED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54342-332D-4021-39CE-CAA641268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9F1CF-E730-2BFE-0B43-693D1A20B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5C32EC-DA84-6B45-B173-EB4B31E0BC7A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2A9A9-D653-B0E2-9FBE-D335E6029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F15C7-02D4-14A3-95E0-79A109357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C1F033-D057-D048-B9BE-7085A9A5E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4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130850-8BDC-D590-4339-3B293E9B6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82654"/>
            <a:ext cx="6797043" cy="2387600"/>
          </a:xfrm>
        </p:spPr>
        <p:txBody>
          <a:bodyPr/>
          <a:lstStyle/>
          <a:p>
            <a:r>
              <a:rPr lang="en-US" dirty="0"/>
              <a:t>Hospital Cafeteria Optimization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FCF721D-6EF2-D503-4F8F-6525D8459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9" y="3822414"/>
            <a:ext cx="6842762" cy="447448"/>
          </a:xfrm>
        </p:spPr>
        <p:txBody>
          <a:bodyPr>
            <a:normAutofit/>
          </a:bodyPr>
          <a:lstStyle/>
          <a:p>
            <a:r>
              <a:rPr lang="en-US" i="1" dirty="0"/>
              <a:t>Prepared by Candice Filar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94B552-C6B1-4A2A-7DAE-F4EF91992FDA}"/>
              </a:ext>
            </a:extLst>
          </p:cNvPr>
          <p:cNvGrpSpPr/>
          <p:nvPr/>
        </p:nvGrpSpPr>
        <p:grpSpPr>
          <a:xfrm>
            <a:off x="6849290" y="-152160"/>
            <a:ext cx="5342710" cy="7010160"/>
            <a:chOff x="-431075" y="-152160"/>
            <a:chExt cx="5342710" cy="70101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523CDB-6EDE-BA8C-FD54-962E808FA60E}"/>
                </a:ext>
              </a:extLst>
            </p:cNvPr>
            <p:cNvSpPr/>
            <p:nvPr/>
          </p:nvSpPr>
          <p:spPr>
            <a:xfrm>
              <a:off x="-431075" y="0"/>
              <a:ext cx="4702629" cy="68580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 descr="A group of people in a cafeteria&#10;&#10;Description automatically generated">
              <a:extLst>
                <a:ext uri="{FF2B5EF4-FFF2-40B4-BE49-F238E27FC236}">
                  <a16:creationId xmlns:a16="http://schemas.microsoft.com/office/drawing/2014/main" id="{9F1A252F-07B4-72D6-9781-C0E1A9B70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936" t="23455" r="33914"/>
            <a:stretch/>
          </p:blipFill>
          <p:spPr>
            <a:xfrm>
              <a:off x="-431074" y="1608578"/>
              <a:ext cx="4297680" cy="524942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FAE0CB-428F-3873-F77D-BF7725C24E43}"/>
                </a:ext>
              </a:extLst>
            </p:cNvPr>
            <p:cNvSpPr/>
            <p:nvPr/>
          </p:nvSpPr>
          <p:spPr>
            <a:xfrm>
              <a:off x="3866606" y="1608576"/>
              <a:ext cx="45719" cy="524942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DA65813F-2C01-5601-3999-20D23A40B3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" r="-522"/>
            <a:stretch/>
          </p:blipFill>
          <p:spPr>
            <a:xfrm>
              <a:off x="-300445" y="-152160"/>
              <a:ext cx="5212080" cy="1630111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C2AB268-43EA-179B-3624-CB74083FE845}"/>
              </a:ext>
            </a:extLst>
          </p:cNvPr>
          <p:cNvSpPr/>
          <p:nvPr/>
        </p:nvSpPr>
        <p:spPr>
          <a:xfrm rot="16200000">
            <a:off x="8998130" y="-585985"/>
            <a:ext cx="45719" cy="434340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06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B71F9FD2-3133-C616-D4EE-31AF4B16A9F3}"/>
              </a:ext>
            </a:extLst>
          </p:cNvPr>
          <p:cNvSpPr txBox="1">
            <a:spLocks/>
          </p:cNvSpPr>
          <p:nvPr/>
        </p:nvSpPr>
        <p:spPr>
          <a:xfrm>
            <a:off x="279448" y="362118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        Recommendation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147B0987-84CC-39F5-F2E6-CC9811007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50" t="20037" r="34039" b="59987"/>
          <a:stretch/>
        </p:blipFill>
        <p:spPr>
          <a:xfrm>
            <a:off x="109118" y="51226"/>
            <a:ext cx="1009176" cy="88134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0AA94D6-CBE5-C820-7DC2-590AFB45EAC2}"/>
              </a:ext>
            </a:extLst>
          </p:cNvPr>
          <p:cNvGrpSpPr/>
          <p:nvPr/>
        </p:nvGrpSpPr>
        <p:grpSpPr>
          <a:xfrm>
            <a:off x="279447" y="2070848"/>
            <a:ext cx="4543566" cy="5056794"/>
            <a:chOff x="279447" y="2070848"/>
            <a:chExt cx="4543566" cy="5056794"/>
          </a:xfrm>
        </p:grpSpPr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9883A156-4584-FA3B-78EB-BA63EA174CD1}"/>
                </a:ext>
              </a:extLst>
            </p:cNvPr>
            <p:cNvSpPr/>
            <p:nvPr/>
          </p:nvSpPr>
          <p:spPr>
            <a:xfrm>
              <a:off x="279447" y="2070848"/>
              <a:ext cx="4543566" cy="5056794"/>
            </a:xfrm>
            <a:custGeom>
              <a:avLst/>
              <a:gdLst>
                <a:gd name="connsiteX0" fmla="*/ 0 w 4534601"/>
                <a:gd name="connsiteY0" fmla="*/ 1077920 h 4787153"/>
                <a:gd name="connsiteX1" fmla="*/ 1077920 w 4534601"/>
                <a:gd name="connsiteY1" fmla="*/ 0 h 4787153"/>
                <a:gd name="connsiteX2" fmla="*/ 3456681 w 4534601"/>
                <a:gd name="connsiteY2" fmla="*/ 0 h 4787153"/>
                <a:gd name="connsiteX3" fmla="*/ 4534601 w 4534601"/>
                <a:gd name="connsiteY3" fmla="*/ 1077920 h 4787153"/>
                <a:gd name="connsiteX4" fmla="*/ 4534601 w 4534601"/>
                <a:gd name="connsiteY4" fmla="*/ 3709233 h 4787153"/>
                <a:gd name="connsiteX5" fmla="*/ 3456681 w 4534601"/>
                <a:gd name="connsiteY5" fmla="*/ 4787153 h 4787153"/>
                <a:gd name="connsiteX6" fmla="*/ 1077920 w 4534601"/>
                <a:gd name="connsiteY6" fmla="*/ 4787153 h 4787153"/>
                <a:gd name="connsiteX7" fmla="*/ 0 w 4534601"/>
                <a:gd name="connsiteY7" fmla="*/ 3709233 h 4787153"/>
                <a:gd name="connsiteX8" fmla="*/ 0 w 4534601"/>
                <a:gd name="connsiteY8" fmla="*/ 1077920 h 4787153"/>
                <a:gd name="connsiteX0" fmla="*/ 0 w 4534601"/>
                <a:gd name="connsiteY0" fmla="*/ 1077920 h 5030437"/>
                <a:gd name="connsiteX1" fmla="*/ 1077920 w 4534601"/>
                <a:gd name="connsiteY1" fmla="*/ 0 h 5030437"/>
                <a:gd name="connsiteX2" fmla="*/ 3456681 w 4534601"/>
                <a:gd name="connsiteY2" fmla="*/ 0 h 5030437"/>
                <a:gd name="connsiteX3" fmla="*/ 4534601 w 4534601"/>
                <a:gd name="connsiteY3" fmla="*/ 1077920 h 5030437"/>
                <a:gd name="connsiteX4" fmla="*/ 4534601 w 4534601"/>
                <a:gd name="connsiteY4" fmla="*/ 3709233 h 5030437"/>
                <a:gd name="connsiteX5" fmla="*/ 3456681 w 4534601"/>
                <a:gd name="connsiteY5" fmla="*/ 4787153 h 5030437"/>
                <a:gd name="connsiteX6" fmla="*/ 1077920 w 4534601"/>
                <a:gd name="connsiteY6" fmla="*/ 4787153 h 5030437"/>
                <a:gd name="connsiteX7" fmla="*/ 17930 w 4534601"/>
                <a:gd name="connsiteY7" fmla="*/ 4758104 h 5030437"/>
                <a:gd name="connsiteX8" fmla="*/ 0 w 4534601"/>
                <a:gd name="connsiteY8" fmla="*/ 1077920 h 5030437"/>
                <a:gd name="connsiteX0" fmla="*/ 0 w 4543566"/>
                <a:gd name="connsiteY0" fmla="*/ 1077920 h 5056794"/>
                <a:gd name="connsiteX1" fmla="*/ 1077920 w 4543566"/>
                <a:gd name="connsiteY1" fmla="*/ 0 h 5056794"/>
                <a:gd name="connsiteX2" fmla="*/ 3456681 w 4543566"/>
                <a:gd name="connsiteY2" fmla="*/ 0 h 5056794"/>
                <a:gd name="connsiteX3" fmla="*/ 4534601 w 4543566"/>
                <a:gd name="connsiteY3" fmla="*/ 1077920 h 5056794"/>
                <a:gd name="connsiteX4" fmla="*/ 4543566 w 4543566"/>
                <a:gd name="connsiteY4" fmla="*/ 4793962 h 5056794"/>
                <a:gd name="connsiteX5" fmla="*/ 3456681 w 4543566"/>
                <a:gd name="connsiteY5" fmla="*/ 4787153 h 5056794"/>
                <a:gd name="connsiteX6" fmla="*/ 1077920 w 4543566"/>
                <a:gd name="connsiteY6" fmla="*/ 4787153 h 5056794"/>
                <a:gd name="connsiteX7" fmla="*/ 17930 w 4543566"/>
                <a:gd name="connsiteY7" fmla="*/ 4758104 h 5056794"/>
                <a:gd name="connsiteX8" fmla="*/ 0 w 4543566"/>
                <a:gd name="connsiteY8" fmla="*/ 1077920 h 505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566" h="5056794">
                  <a:moveTo>
                    <a:pt x="0" y="1077920"/>
                  </a:moveTo>
                  <a:cubicBezTo>
                    <a:pt x="0" y="482601"/>
                    <a:pt x="482601" y="0"/>
                    <a:pt x="1077920" y="0"/>
                  </a:cubicBezTo>
                  <a:lnTo>
                    <a:pt x="3456681" y="0"/>
                  </a:lnTo>
                  <a:cubicBezTo>
                    <a:pt x="4052000" y="0"/>
                    <a:pt x="4534601" y="482601"/>
                    <a:pt x="4534601" y="1077920"/>
                  </a:cubicBezTo>
                  <a:cubicBezTo>
                    <a:pt x="4537589" y="2316601"/>
                    <a:pt x="4540578" y="3555281"/>
                    <a:pt x="4543566" y="4793962"/>
                  </a:cubicBezTo>
                  <a:cubicBezTo>
                    <a:pt x="4543566" y="5389281"/>
                    <a:pt x="4052000" y="4787153"/>
                    <a:pt x="3456681" y="4787153"/>
                  </a:cubicBezTo>
                  <a:lnTo>
                    <a:pt x="1077920" y="4787153"/>
                  </a:lnTo>
                  <a:cubicBezTo>
                    <a:pt x="482601" y="4787153"/>
                    <a:pt x="17930" y="5353423"/>
                    <a:pt x="17930" y="4758104"/>
                  </a:cubicBezTo>
                  <a:cubicBezTo>
                    <a:pt x="17930" y="3881000"/>
                    <a:pt x="0" y="1955024"/>
                    <a:pt x="0" y="107792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/>
                  </a:solidFill>
                </a:rPr>
                <a:t>Top 7 Categories make 80% total Rev</a:t>
              </a:r>
            </a:p>
            <a:p>
              <a:pPr marL="285750" indent="-285750"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/>
                  </a:solidFill>
                </a:rPr>
                <a:t>Reduce low-seller assortment</a:t>
              </a:r>
            </a:p>
            <a:p>
              <a:pPr marL="742950" lvl="1" indent="-285750"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/>
                  </a:solidFill>
                </a:rPr>
                <a:t>Less than 10 different sales days in 2 different months</a:t>
              </a:r>
            </a:p>
            <a:p>
              <a:pPr marL="742950" lvl="1" indent="-285750"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/>
                  </a:solidFill>
                </a:rPr>
                <a:t>161 items removed</a:t>
              </a:r>
            </a:p>
            <a:p>
              <a:pPr marL="285750" indent="-285750"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/>
                  </a:solidFill>
                </a:rPr>
                <a:t>Results</a:t>
              </a:r>
            </a:p>
            <a:p>
              <a:pPr marL="742950" lvl="1" indent="-285750"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/>
                  </a:solidFill>
                </a:rPr>
                <a:t>13.40% decrease in items </a:t>
              </a:r>
            </a:p>
            <a:p>
              <a:pPr marL="742950" lvl="1" indent="-285750"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/>
                  </a:solidFill>
                </a:rPr>
                <a:t>2.23% decrease in sales</a:t>
              </a:r>
            </a:p>
            <a:p>
              <a:pPr marL="742950" lvl="1" indent="-285750"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/>
                  </a:solidFill>
                </a:rPr>
                <a:t>Similar impact in both sites</a:t>
              </a:r>
            </a:p>
            <a:p>
              <a:pPr marL="742950" lvl="1" indent="-285750"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tx2"/>
                  </a:solidFill>
                </a:rPr>
                <a:t>Not captured ops cost (food/labor)</a:t>
              </a:r>
            </a:p>
          </p:txBody>
        </p:sp>
        <p:sp>
          <p:nvSpPr>
            <p:cNvPr id="8" name="Content Placeholder 10">
              <a:extLst>
                <a:ext uri="{FF2B5EF4-FFF2-40B4-BE49-F238E27FC236}">
                  <a16:creationId xmlns:a16="http://schemas.microsoft.com/office/drawing/2014/main" id="{88608652-2D14-F906-D2E9-5BBF2B266BAE}"/>
                </a:ext>
              </a:extLst>
            </p:cNvPr>
            <p:cNvSpPr txBox="1">
              <a:spLocks/>
            </p:cNvSpPr>
            <p:nvPr/>
          </p:nvSpPr>
          <p:spPr>
            <a:xfrm>
              <a:off x="279448" y="2181345"/>
              <a:ext cx="4304252" cy="570452"/>
            </a:xfrm>
            <a:prstGeom prst="round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tx2"/>
                  </a:solidFill>
                </a:rPr>
                <a:t>Assortment</a:t>
              </a:r>
            </a:p>
          </p:txBody>
        </p:sp>
      </p:grpSp>
      <p:pic>
        <p:nvPicPr>
          <p:cNvPr id="4" name="Picture 3" descr="A graph of a number of checks&#10;&#10;Description automatically generated with medium confidence">
            <a:extLst>
              <a:ext uri="{FF2B5EF4-FFF2-40B4-BE49-F238E27FC236}">
                <a16:creationId xmlns:a16="http://schemas.microsoft.com/office/drawing/2014/main" id="{83F27B30-0E06-C77B-0EBC-1BC635BA8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343" y="853228"/>
            <a:ext cx="5004729" cy="467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5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B71F9FD2-3133-C616-D4EE-31AF4B16A9F3}"/>
              </a:ext>
            </a:extLst>
          </p:cNvPr>
          <p:cNvSpPr txBox="1">
            <a:spLocks/>
          </p:cNvSpPr>
          <p:nvPr/>
        </p:nvSpPr>
        <p:spPr>
          <a:xfrm>
            <a:off x="279448" y="362118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        Recommendation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147B0987-84CC-39F5-F2E6-CC9811007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50" t="20037" r="34039" b="59987"/>
          <a:stretch/>
        </p:blipFill>
        <p:spPr>
          <a:xfrm>
            <a:off x="109118" y="51226"/>
            <a:ext cx="1009176" cy="88134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0AA94D6-CBE5-C820-7DC2-590AFB45EAC2}"/>
              </a:ext>
            </a:extLst>
          </p:cNvPr>
          <p:cNvGrpSpPr/>
          <p:nvPr/>
        </p:nvGrpSpPr>
        <p:grpSpPr>
          <a:xfrm>
            <a:off x="279447" y="2070848"/>
            <a:ext cx="4543566" cy="5056794"/>
            <a:chOff x="279447" y="2070848"/>
            <a:chExt cx="4543566" cy="5056794"/>
          </a:xfrm>
        </p:grpSpPr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9883A156-4584-FA3B-78EB-BA63EA174CD1}"/>
                </a:ext>
              </a:extLst>
            </p:cNvPr>
            <p:cNvSpPr/>
            <p:nvPr/>
          </p:nvSpPr>
          <p:spPr>
            <a:xfrm>
              <a:off x="279447" y="2070848"/>
              <a:ext cx="4543566" cy="5056794"/>
            </a:xfrm>
            <a:custGeom>
              <a:avLst/>
              <a:gdLst>
                <a:gd name="connsiteX0" fmla="*/ 0 w 4534601"/>
                <a:gd name="connsiteY0" fmla="*/ 1077920 h 4787153"/>
                <a:gd name="connsiteX1" fmla="*/ 1077920 w 4534601"/>
                <a:gd name="connsiteY1" fmla="*/ 0 h 4787153"/>
                <a:gd name="connsiteX2" fmla="*/ 3456681 w 4534601"/>
                <a:gd name="connsiteY2" fmla="*/ 0 h 4787153"/>
                <a:gd name="connsiteX3" fmla="*/ 4534601 w 4534601"/>
                <a:gd name="connsiteY3" fmla="*/ 1077920 h 4787153"/>
                <a:gd name="connsiteX4" fmla="*/ 4534601 w 4534601"/>
                <a:gd name="connsiteY4" fmla="*/ 3709233 h 4787153"/>
                <a:gd name="connsiteX5" fmla="*/ 3456681 w 4534601"/>
                <a:gd name="connsiteY5" fmla="*/ 4787153 h 4787153"/>
                <a:gd name="connsiteX6" fmla="*/ 1077920 w 4534601"/>
                <a:gd name="connsiteY6" fmla="*/ 4787153 h 4787153"/>
                <a:gd name="connsiteX7" fmla="*/ 0 w 4534601"/>
                <a:gd name="connsiteY7" fmla="*/ 3709233 h 4787153"/>
                <a:gd name="connsiteX8" fmla="*/ 0 w 4534601"/>
                <a:gd name="connsiteY8" fmla="*/ 1077920 h 4787153"/>
                <a:gd name="connsiteX0" fmla="*/ 0 w 4534601"/>
                <a:gd name="connsiteY0" fmla="*/ 1077920 h 5030437"/>
                <a:gd name="connsiteX1" fmla="*/ 1077920 w 4534601"/>
                <a:gd name="connsiteY1" fmla="*/ 0 h 5030437"/>
                <a:gd name="connsiteX2" fmla="*/ 3456681 w 4534601"/>
                <a:gd name="connsiteY2" fmla="*/ 0 h 5030437"/>
                <a:gd name="connsiteX3" fmla="*/ 4534601 w 4534601"/>
                <a:gd name="connsiteY3" fmla="*/ 1077920 h 5030437"/>
                <a:gd name="connsiteX4" fmla="*/ 4534601 w 4534601"/>
                <a:gd name="connsiteY4" fmla="*/ 3709233 h 5030437"/>
                <a:gd name="connsiteX5" fmla="*/ 3456681 w 4534601"/>
                <a:gd name="connsiteY5" fmla="*/ 4787153 h 5030437"/>
                <a:gd name="connsiteX6" fmla="*/ 1077920 w 4534601"/>
                <a:gd name="connsiteY6" fmla="*/ 4787153 h 5030437"/>
                <a:gd name="connsiteX7" fmla="*/ 17930 w 4534601"/>
                <a:gd name="connsiteY7" fmla="*/ 4758104 h 5030437"/>
                <a:gd name="connsiteX8" fmla="*/ 0 w 4534601"/>
                <a:gd name="connsiteY8" fmla="*/ 1077920 h 5030437"/>
                <a:gd name="connsiteX0" fmla="*/ 0 w 4543566"/>
                <a:gd name="connsiteY0" fmla="*/ 1077920 h 5056794"/>
                <a:gd name="connsiteX1" fmla="*/ 1077920 w 4543566"/>
                <a:gd name="connsiteY1" fmla="*/ 0 h 5056794"/>
                <a:gd name="connsiteX2" fmla="*/ 3456681 w 4543566"/>
                <a:gd name="connsiteY2" fmla="*/ 0 h 5056794"/>
                <a:gd name="connsiteX3" fmla="*/ 4534601 w 4543566"/>
                <a:gd name="connsiteY3" fmla="*/ 1077920 h 5056794"/>
                <a:gd name="connsiteX4" fmla="*/ 4543566 w 4543566"/>
                <a:gd name="connsiteY4" fmla="*/ 4793962 h 5056794"/>
                <a:gd name="connsiteX5" fmla="*/ 3456681 w 4543566"/>
                <a:gd name="connsiteY5" fmla="*/ 4787153 h 5056794"/>
                <a:gd name="connsiteX6" fmla="*/ 1077920 w 4543566"/>
                <a:gd name="connsiteY6" fmla="*/ 4787153 h 5056794"/>
                <a:gd name="connsiteX7" fmla="*/ 17930 w 4543566"/>
                <a:gd name="connsiteY7" fmla="*/ 4758104 h 5056794"/>
                <a:gd name="connsiteX8" fmla="*/ 0 w 4543566"/>
                <a:gd name="connsiteY8" fmla="*/ 1077920 h 505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566" h="5056794">
                  <a:moveTo>
                    <a:pt x="0" y="1077920"/>
                  </a:moveTo>
                  <a:cubicBezTo>
                    <a:pt x="0" y="482601"/>
                    <a:pt x="482601" y="0"/>
                    <a:pt x="1077920" y="0"/>
                  </a:cubicBezTo>
                  <a:lnTo>
                    <a:pt x="3456681" y="0"/>
                  </a:lnTo>
                  <a:cubicBezTo>
                    <a:pt x="4052000" y="0"/>
                    <a:pt x="4534601" y="482601"/>
                    <a:pt x="4534601" y="1077920"/>
                  </a:cubicBezTo>
                  <a:cubicBezTo>
                    <a:pt x="4537589" y="2316601"/>
                    <a:pt x="4540578" y="3555281"/>
                    <a:pt x="4543566" y="4793962"/>
                  </a:cubicBezTo>
                  <a:cubicBezTo>
                    <a:pt x="4543566" y="5389281"/>
                    <a:pt x="4052000" y="4787153"/>
                    <a:pt x="3456681" y="4787153"/>
                  </a:cubicBezTo>
                  <a:lnTo>
                    <a:pt x="1077920" y="4787153"/>
                  </a:lnTo>
                  <a:cubicBezTo>
                    <a:pt x="482601" y="4787153"/>
                    <a:pt x="17930" y="5353423"/>
                    <a:pt x="17930" y="4758104"/>
                  </a:cubicBezTo>
                  <a:cubicBezTo>
                    <a:pt x="17930" y="3881000"/>
                    <a:pt x="0" y="1955024"/>
                    <a:pt x="0" y="107792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Content Placeholder 10">
              <a:extLst>
                <a:ext uri="{FF2B5EF4-FFF2-40B4-BE49-F238E27FC236}">
                  <a16:creationId xmlns:a16="http://schemas.microsoft.com/office/drawing/2014/main" id="{88608652-2D14-F906-D2E9-5BBF2B266BAE}"/>
                </a:ext>
              </a:extLst>
            </p:cNvPr>
            <p:cNvSpPr txBox="1">
              <a:spLocks/>
            </p:cNvSpPr>
            <p:nvPr/>
          </p:nvSpPr>
          <p:spPr>
            <a:xfrm>
              <a:off x="279448" y="2181345"/>
              <a:ext cx="4304252" cy="570452"/>
            </a:xfrm>
            <a:prstGeom prst="round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tx2"/>
                  </a:solidFill>
                </a:rPr>
                <a:t>Assortment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181864-7B61-A6FA-4843-522ABBF71667}"/>
              </a:ext>
            </a:extLst>
          </p:cNvPr>
          <p:cNvGrpSpPr/>
          <p:nvPr/>
        </p:nvGrpSpPr>
        <p:grpSpPr>
          <a:xfrm>
            <a:off x="3824217" y="2070848"/>
            <a:ext cx="4543566" cy="5056794"/>
            <a:chOff x="3824217" y="2070848"/>
            <a:chExt cx="4543566" cy="5056794"/>
          </a:xfrm>
        </p:grpSpPr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AAB3EABA-CA92-C5C3-EC69-57A090C45A72}"/>
                </a:ext>
              </a:extLst>
            </p:cNvPr>
            <p:cNvSpPr/>
            <p:nvPr/>
          </p:nvSpPr>
          <p:spPr>
            <a:xfrm>
              <a:off x="3824217" y="2070848"/>
              <a:ext cx="4543566" cy="5056794"/>
            </a:xfrm>
            <a:custGeom>
              <a:avLst/>
              <a:gdLst>
                <a:gd name="connsiteX0" fmla="*/ 0 w 4534601"/>
                <a:gd name="connsiteY0" fmla="*/ 1077920 h 4787153"/>
                <a:gd name="connsiteX1" fmla="*/ 1077920 w 4534601"/>
                <a:gd name="connsiteY1" fmla="*/ 0 h 4787153"/>
                <a:gd name="connsiteX2" fmla="*/ 3456681 w 4534601"/>
                <a:gd name="connsiteY2" fmla="*/ 0 h 4787153"/>
                <a:gd name="connsiteX3" fmla="*/ 4534601 w 4534601"/>
                <a:gd name="connsiteY3" fmla="*/ 1077920 h 4787153"/>
                <a:gd name="connsiteX4" fmla="*/ 4534601 w 4534601"/>
                <a:gd name="connsiteY4" fmla="*/ 3709233 h 4787153"/>
                <a:gd name="connsiteX5" fmla="*/ 3456681 w 4534601"/>
                <a:gd name="connsiteY5" fmla="*/ 4787153 h 4787153"/>
                <a:gd name="connsiteX6" fmla="*/ 1077920 w 4534601"/>
                <a:gd name="connsiteY6" fmla="*/ 4787153 h 4787153"/>
                <a:gd name="connsiteX7" fmla="*/ 0 w 4534601"/>
                <a:gd name="connsiteY7" fmla="*/ 3709233 h 4787153"/>
                <a:gd name="connsiteX8" fmla="*/ 0 w 4534601"/>
                <a:gd name="connsiteY8" fmla="*/ 1077920 h 4787153"/>
                <a:gd name="connsiteX0" fmla="*/ 0 w 4534601"/>
                <a:gd name="connsiteY0" fmla="*/ 1077920 h 5030437"/>
                <a:gd name="connsiteX1" fmla="*/ 1077920 w 4534601"/>
                <a:gd name="connsiteY1" fmla="*/ 0 h 5030437"/>
                <a:gd name="connsiteX2" fmla="*/ 3456681 w 4534601"/>
                <a:gd name="connsiteY2" fmla="*/ 0 h 5030437"/>
                <a:gd name="connsiteX3" fmla="*/ 4534601 w 4534601"/>
                <a:gd name="connsiteY3" fmla="*/ 1077920 h 5030437"/>
                <a:gd name="connsiteX4" fmla="*/ 4534601 w 4534601"/>
                <a:gd name="connsiteY4" fmla="*/ 3709233 h 5030437"/>
                <a:gd name="connsiteX5" fmla="*/ 3456681 w 4534601"/>
                <a:gd name="connsiteY5" fmla="*/ 4787153 h 5030437"/>
                <a:gd name="connsiteX6" fmla="*/ 1077920 w 4534601"/>
                <a:gd name="connsiteY6" fmla="*/ 4787153 h 5030437"/>
                <a:gd name="connsiteX7" fmla="*/ 17930 w 4534601"/>
                <a:gd name="connsiteY7" fmla="*/ 4758104 h 5030437"/>
                <a:gd name="connsiteX8" fmla="*/ 0 w 4534601"/>
                <a:gd name="connsiteY8" fmla="*/ 1077920 h 5030437"/>
                <a:gd name="connsiteX0" fmla="*/ 0 w 4543566"/>
                <a:gd name="connsiteY0" fmla="*/ 1077920 h 5056794"/>
                <a:gd name="connsiteX1" fmla="*/ 1077920 w 4543566"/>
                <a:gd name="connsiteY1" fmla="*/ 0 h 5056794"/>
                <a:gd name="connsiteX2" fmla="*/ 3456681 w 4543566"/>
                <a:gd name="connsiteY2" fmla="*/ 0 h 5056794"/>
                <a:gd name="connsiteX3" fmla="*/ 4534601 w 4543566"/>
                <a:gd name="connsiteY3" fmla="*/ 1077920 h 5056794"/>
                <a:gd name="connsiteX4" fmla="*/ 4543566 w 4543566"/>
                <a:gd name="connsiteY4" fmla="*/ 4793962 h 5056794"/>
                <a:gd name="connsiteX5" fmla="*/ 3456681 w 4543566"/>
                <a:gd name="connsiteY5" fmla="*/ 4787153 h 5056794"/>
                <a:gd name="connsiteX6" fmla="*/ 1077920 w 4543566"/>
                <a:gd name="connsiteY6" fmla="*/ 4787153 h 5056794"/>
                <a:gd name="connsiteX7" fmla="*/ 17930 w 4543566"/>
                <a:gd name="connsiteY7" fmla="*/ 4758104 h 5056794"/>
                <a:gd name="connsiteX8" fmla="*/ 0 w 4543566"/>
                <a:gd name="connsiteY8" fmla="*/ 1077920 h 505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566" h="5056794">
                  <a:moveTo>
                    <a:pt x="0" y="1077920"/>
                  </a:moveTo>
                  <a:cubicBezTo>
                    <a:pt x="0" y="482601"/>
                    <a:pt x="482601" y="0"/>
                    <a:pt x="1077920" y="0"/>
                  </a:cubicBezTo>
                  <a:lnTo>
                    <a:pt x="3456681" y="0"/>
                  </a:lnTo>
                  <a:cubicBezTo>
                    <a:pt x="4052000" y="0"/>
                    <a:pt x="4534601" y="482601"/>
                    <a:pt x="4534601" y="1077920"/>
                  </a:cubicBezTo>
                  <a:cubicBezTo>
                    <a:pt x="4537589" y="2316601"/>
                    <a:pt x="4540578" y="3555281"/>
                    <a:pt x="4543566" y="4793962"/>
                  </a:cubicBezTo>
                  <a:cubicBezTo>
                    <a:pt x="4543566" y="5389281"/>
                    <a:pt x="4052000" y="4787153"/>
                    <a:pt x="3456681" y="4787153"/>
                  </a:cubicBezTo>
                  <a:lnTo>
                    <a:pt x="1077920" y="4787153"/>
                  </a:lnTo>
                  <a:cubicBezTo>
                    <a:pt x="482601" y="4787153"/>
                    <a:pt x="17930" y="5353423"/>
                    <a:pt x="17930" y="4758104"/>
                  </a:cubicBezTo>
                  <a:cubicBezTo>
                    <a:pt x="17930" y="3881000"/>
                    <a:pt x="0" y="1955024"/>
                    <a:pt x="0" y="1077920"/>
                  </a:cubicBez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/>
                  </a:solidFill>
                </a:rPr>
                <a:t>Healthier items priced XX% more than unhealthy items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" name="Content Placeholder 10">
              <a:extLst>
                <a:ext uri="{FF2B5EF4-FFF2-40B4-BE49-F238E27FC236}">
                  <a16:creationId xmlns:a16="http://schemas.microsoft.com/office/drawing/2014/main" id="{36E256FE-DBCD-4DE6-F3EE-6E246823C49D}"/>
                </a:ext>
              </a:extLst>
            </p:cNvPr>
            <p:cNvSpPr txBox="1">
              <a:spLocks/>
            </p:cNvSpPr>
            <p:nvPr/>
          </p:nvSpPr>
          <p:spPr>
            <a:xfrm>
              <a:off x="3824218" y="2291842"/>
              <a:ext cx="4304251" cy="570452"/>
            </a:xfrm>
            <a:prstGeom prst="round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tx2">
                      <a:lumMod val="10000"/>
                      <a:lumOff val="90000"/>
                    </a:schemeClr>
                  </a:solidFill>
                </a:rPr>
                <a:t>Pricing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310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B71F9FD2-3133-C616-D4EE-31AF4B16A9F3}"/>
              </a:ext>
            </a:extLst>
          </p:cNvPr>
          <p:cNvSpPr txBox="1">
            <a:spLocks/>
          </p:cNvSpPr>
          <p:nvPr/>
        </p:nvSpPr>
        <p:spPr>
          <a:xfrm>
            <a:off x="279448" y="362118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        Recommendation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147B0987-84CC-39F5-F2E6-CC9811007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50" t="20037" r="34039" b="59987"/>
          <a:stretch/>
        </p:blipFill>
        <p:spPr>
          <a:xfrm>
            <a:off x="109118" y="51226"/>
            <a:ext cx="1009176" cy="88134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0AA94D6-CBE5-C820-7DC2-590AFB45EAC2}"/>
              </a:ext>
            </a:extLst>
          </p:cNvPr>
          <p:cNvGrpSpPr/>
          <p:nvPr/>
        </p:nvGrpSpPr>
        <p:grpSpPr>
          <a:xfrm>
            <a:off x="279447" y="2070848"/>
            <a:ext cx="4543566" cy="5056794"/>
            <a:chOff x="279447" y="2070848"/>
            <a:chExt cx="4543566" cy="5056794"/>
          </a:xfrm>
        </p:grpSpPr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9883A156-4584-FA3B-78EB-BA63EA174CD1}"/>
                </a:ext>
              </a:extLst>
            </p:cNvPr>
            <p:cNvSpPr/>
            <p:nvPr/>
          </p:nvSpPr>
          <p:spPr>
            <a:xfrm>
              <a:off x="279447" y="2070848"/>
              <a:ext cx="4543566" cy="5056794"/>
            </a:xfrm>
            <a:custGeom>
              <a:avLst/>
              <a:gdLst>
                <a:gd name="connsiteX0" fmla="*/ 0 w 4534601"/>
                <a:gd name="connsiteY0" fmla="*/ 1077920 h 4787153"/>
                <a:gd name="connsiteX1" fmla="*/ 1077920 w 4534601"/>
                <a:gd name="connsiteY1" fmla="*/ 0 h 4787153"/>
                <a:gd name="connsiteX2" fmla="*/ 3456681 w 4534601"/>
                <a:gd name="connsiteY2" fmla="*/ 0 h 4787153"/>
                <a:gd name="connsiteX3" fmla="*/ 4534601 w 4534601"/>
                <a:gd name="connsiteY3" fmla="*/ 1077920 h 4787153"/>
                <a:gd name="connsiteX4" fmla="*/ 4534601 w 4534601"/>
                <a:gd name="connsiteY4" fmla="*/ 3709233 h 4787153"/>
                <a:gd name="connsiteX5" fmla="*/ 3456681 w 4534601"/>
                <a:gd name="connsiteY5" fmla="*/ 4787153 h 4787153"/>
                <a:gd name="connsiteX6" fmla="*/ 1077920 w 4534601"/>
                <a:gd name="connsiteY6" fmla="*/ 4787153 h 4787153"/>
                <a:gd name="connsiteX7" fmla="*/ 0 w 4534601"/>
                <a:gd name="connsiteY7" fmla="*/ 3709233 h 4787153"/>
                <a:gd name="connsiteX8" fmla="*/ 0 w 4534601"/>
                <a:gd name="connsiteY8" fmla="*/ 1077920 h 4787153"/>
                <a:gd name="connsiteX0" fmla="*/ 0 w 4534601"/>
                <a:gd name="connsiteY0" fmla="*/ 1077920 h 5030437"/>
                <a:gd name="connsiteX1" fmla="*/ 1077920 w 4534601"/>
                <a:gd name="connsiteY1" fmla="*/ 0 h 5030437"/>
                <a:gd name="connsiteX2" fmla="*/ 3456681 w 4534601"/>
                <a:gd name="connsiteY2" fmla="*/ 0 h 5030437"/>
                <a:gd name="connsiteX3" fmla="*/ 4534601 w 4534601"/>
                <a:gd name="connsiteY3" fmla="*/ 1077920 h 5030437"/>
                <a:gd name="connsiteX4" fmla="*/ 4534601 w 4534601"/>
                <a:gd name="connsiteY4" fmla="*/ 3709233 h 5030437"/>
                <a:gd name="connsiteX5" fmla="*/ 3456681 w 4534601"/>
                <a:gd name="connsiteY5" fmla="*/ 4787153 h 5030437"/>
                <a:gd name="connsiteX6" fmla="*/ 1077920 w 4534601"/>
                <a:gd name="connsiteY6" fmla="*/ 4787153 h 5030437"/>
                <a:gd name="connsiteX7" fmla="*/ 17930 w 4534601"/>
                <a:gd name="connsiteY7" fmla="*/ 4758104 h 5030437"/>
                <a:gd name="connsiteX8" fmla="*/ 0 w 4534601"/>
                <a:gd name="connsiteY8" fmla="*/ 1077920 h 5030437"/>
                <a:gd name="connsiteX0" fmla="*/ 0 w 4543566"/>
                <a:gd name="connsiteY0" fmla="*/ 1077920 h 5056794"/>
                <a:gd name="connsiteX1" fmla="*/ 1077920 w 4543566"/>
                <a:gd name="connsiteY1" fmla="*/ 0 h 5056794"/>
                <a:gd name="connsiteX2" fmla="*/ 3456681 w 4543566"/>
                <a:gd name="connsiteY2" fmla="*/ 0 h 5056794"/>
                <a:gd name="connsiteX3" fmla="*/ 4534601 w 4543566"/>
                <a:gd name="connsiteY3" fmla="*/ 1077920 h 5056794"/>
                <a:gd name="connsiteX4" fmla="*/ 4543566 w 4543566"/>
                <a:gd name="connsiteY4" fmla="*/ 4793962 h 5056794"/>
                <a:gd name="connsiteX5" fmla="*/ 3456681 w 4543566"/>
                <a:gd name="connsiteY5" fmla="*/ 4787153 h 5056794"/>
                <a:gd name="connsiteX6" fmla="*/ 1077920 w 4543566"/>
                <a:gd name="connsiteY6" fmla="*/ 4787153 h 5056794"/>
                <a:gd name="connsiteX7" fmla="*/ 17930 w 4543566"/>
                <a:gd name="connsiteY7" fmla="*/ 4758104 h 5056794"/>
                <a:gd name="connsiteX8" fmla="*/ 0 w 4543566"/>
                <a:gd name="connsiteY8" fmla="*/ 1077920 h 505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566" h="5056794">
                  <a:moveTo>
                    <a:pt x="0" y="1077920"/>
                  </a:moveTo>
                  <a:cubicBezTo>
                    <a:pt x="0" y="482601"/>
                    <a:pt x="482601" y="0"/>
                    <a:pt x="1077920" y="0"/>
                  </a:cubicBezTo>
                  <a:lnTo>
                    <a:pt x="3456681" y="0"/>
                  </a:lnTo>
                  <a:cubicBezTo>
                    <a:pt x="4052000" y="0"/>
                    <a:pt x="4534601" y="482601"/>
                    <a:pt x="4534601" y="1077920"/>
                  </a:cubicBezTo>
                  <a:cubicBezTo>
                    <a:pt x="4537589" y="2316601"/>
                    <a:pt x="4540578" y="3555281"/>
                    <a:pt x="4543566" y="4793962"/>
                  </a:cubicBezTo>
                  <a:cubicBezTo>
                    <a:pt x="4543566" y="5389281"/>
                    <a:pt x="4052000" y="4787153"/>
                    <a:pt x="3456681" y="4787153"/>
                  </a:cubicBezTo>
                  <a:lnTo>
                    <a:pt x="1077920" y="4787153"/>
                  </a:lnTo>
                  <a:cubicBezTo>
                    <a:pt x="482601" y="4787153"/>
                    <a:pt x="17930" y="5353423"/>
                    <a:pt x="17930" y="4758104"/>
                  </a:cubicBezTo>
                  <a:cubicBezTo>
                    <a:pt x="17930" y="3881000"/>
                    <a:pt x="0" y="1955024"/>
                    <a:pt x="0" y="107792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ontent Placeholder 10">
              <a:extLst>
                <a:ext uri="{FF2B5EF4-FFF2-40B4-BE49-F238E27FC236}">
                  <a16:creationId xmlns:a16="http://schemas.microsoft.com/office/drawing/2014/main" id="{88608652-2D14-F906-D2E9-5BBF2B266BAE}"/>
                </a:ext>
              </a:extLst>
            </p:cNvPr>
            <p:cNvSpPr txBox="1">
              <a:spLocks/>
            </p:cNvSpPr>
            <p:nvPr/>
          </p:nvSpPr>
          <p:spPr>
            <a:xfrm>
              <a:off x="279448" y="2181345"/>
              <a:ext cx="4304252" cy="570452"/>
            </a:xfrm>
            <a:prstGeom prst="round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tx2"/>
                  </a:solidFill>
                </a:rPr>
                <a:t>Assortment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181864-7B61-A6FA-4843-522ABBF71667}"/>
              </a:ext>
            </a:extLst>
          </p:cNvPr>
          <p:cNvGrpSpPr/>
          <p:nvPr/>
        </p:nvGrpSpPr>
        <p:grpSpPr>
          <a:xfrm>
            <a:off x="3824217" y="2070848"/>
            <a:ext cx="4543566" cy="5056794"/>
            <a:chOff x="3824217" y="2070848"/>
            <a:chExt cx="4543566" cy="5056794"/>
          </a:xfrm>
        </p:grpSpPr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AAB3EABA-CA92-C5C3-EC69-57A090C45A72}"/>
                </a:ext>
              </a:extLst>
            </p:cNvPr>
            <p:cNvSpPr/>
            <p:nvPr/>
          </p:nvSpPr>
          <p:spPr>
            <a:xfrm>
              <a:off x="3824217" y="2070848"/>
              <a:ext cx="4543566" cy="5056794"/>
            </a:xfrm>
            <a:custGeom>
              <a:avLst/>
              <a:gdLst>
                <a:gd name="connsiteX0" fmla="*/ 0 w 4534601"/>
                <a:gd name="connsiteY0" fmla="*/ 1077920 h 4787153"/>
                <a:gd name="connsiteX1" fmla="*/ 1077920 w 4534601"/>
                <a:gd name="connsiteY1" fmla="*/ 0 h 4787153"/>
                <a:gd name="connsiteX2" fmla="*/ 3456681 w 4534601"/>
                <a:gd name="connsiteY2" fmla="*/ 0 h 4787153"/>
                <a:gd name="connsiteX3" fmla="*/ 4534601 w 4534601"/>
                <a:gd name="connsiteY3" fmla="*/ 1077920 h 4787153"/>
                <a:gd name="connsiteX4" fmla="*/ 4534601 w 4534601"/>
                <a:gd name="connsiteY4" fmla="*/ 3709233 h 4787153"/>
                <a:gd name="connsiteX5" fmla="*/ 3456681 w 4534601"/>
                <a:gd name="connsiteY5" fmla="*/ 4787153 h 4787153"/>
                <a:gd name="connsiteX6" fmla="*/ 1077920 w 4534601"/>
                <a:gd name="connsiteY6" fmla="*/ 4787153 h 4787153"/>
                <a:gd name="connsiteX7" fmla="*/ 0 w 4534601"/>
                <a:gd name="connsiteY7" fmla="*/ 3709233 h 4787153"/>
                <a:gd name="connsiteX8" fmla="*/ 0 w 4534601"/>
                <a:gd name="connsiteY8" fmla="*/ 1077920 h 4787153"/>
                <a:gd name="connsiteX0" fmla="*/ 0 w 4534601"/>
                <a:gd name="connsiteY0" fmla="*/ 1077920 h 5030437"/>
                <a:gd name="connsiteX1" fmla="*/ 1077920 w 4534601"/>
                <a:gd name="connsiteY1" fmla="*/ 0 h 5030437"/>
                <a:gd name="connsiteX2" fmla="*/ 3456681 w 4534601"/>
                <a:gd name="connsiteY2" fmla="*/ 0 h 5030437"/>
                <a:gd name="connsiteX3" fmla="*/ 4534601 w 4534601"/>
                <a:gd name="connsiteY3" fmla="*/ 1077920 h 5030437"/>
                <a:gd name="connsiteX4" fmla="*/ 4534601 w 4534601"/>
                <a:gd name="connsiteY4" fmla="*/ 3709233 h 5030437"/>
                <a:gd name="connsiteX5" fmla="*/ 3456681 w 4534601"/>
                <a:gd name="connsiteY5" fmla="*/ 4787153 h 5030437"/>
                <a:gd name="connsiteX6" fmla="*/ 1077920 w 4534601"/>
                <a:gd name="connsiteY6" fmla="*/ 4787153 h 5030437"/>
                <a:gd name="connsiteX7" fmla="*/ 17930 w 4534601"/>
                <a:gd name="connsiteY7" fmla="*/ 4758104 h 5030437"/>
                <a:gd name="connsiteX8" fmla="*/ 0 w 4534601"/>
                <a:gd name="connsiteY8" fmla="*/ 1077920 h 5030437"/>
                <a:gd name="connsiteX0" fmla="*/ 0 w 4543566"/>
                <a:gd name="connsiteY0" fmla="*/ 1077920 h 5056794"/>
                <a:gd name="connsiteX1" fmla="*/ 1077920 w 4543566"/>
                <a:gd name="connsiteY1" fmla="*/ 0 h 5056794"/>
                <a:gd name="connsiteX2" fmla="*/ 3456681 w 4543566"/>
                <a:gd name="connsiteY2" fmla="*/ 0 h 5056794"/>
                <a:gd name="connsiteX3" fmla="*/ 4534601 w 4543566"/>
                <a:gd name="connsiteY3" fmla="*/ 1077920 h 5056794"/>
                <a:gd name="connsiteX4" fmla="*/ 4543566 w 4543566"/>
                <a:gd name="connsiteY4" fmla="*/ 4793962 h 5056794"/>
                <a:gd name="connsiteX5" fmla="*/ 3456681 w 4543566"/>
                <a:gd name="connsiteY5" fmla="*/ 4787153 h 5056794"/>
                <a:gd name="connsiteX6" fmla="*/ 1077920 w 4543566"/>
                <a:gd name="connsiteY6" fmla="*/ 4787153 h 5056794"/>
                <a:gd name="connsiteX7" fmla="*/ 17930 w 4543566"/>
                <a:gd name="connsiteY7" fmla="*/ 4758104 h 5056794"/>
                <a:gd name="connsiteX8" fmla="*/ 0 w 4543566"/>
                <a:gd name="connsiteY8" fmla="*/ 1077920 h 505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566" h="5056794">
                  <a:moveTo>
                    <a:pt x="0" y="1077920"/>
                  </a:moveTo>
                  <a:cubicBezTo>
                    <a:pt x="0" y="482601"/>
                    <a:pt x="482601" y="0"/>
                    <a:pt x="1077920" y="0"/>
                  </a:cubicBezTo>
                  <a:lnTo>
                    <a:pt x="3456681" y="0"/>
                  </a:lnTo>
                  <a:cubicBezTo>
                    <a:pt x="4052000" y="0"/>
                    <a:pt x="4534601" y="482601"/>
                    <a:pt x="4534601" y="1077920"/>
                  </a:cubicBezTo>
                  <a:cubicBezTo>
                    <a:pt x="4537589" y="2316601"/>
                    <a:pt x="4540578" y="3555281"/>
                    <a:pt x="4543566" y="4793962"/>
                  </a:cubicBezTo>
                  <a:cubicBezTo>
                    <a:pt x="4543566" y="5389281"/>
                    <a:pt x="4052000" y="4787153"/>
                    <a:pt x="3456681" y="4787153"/>
                  </a:cubicBezTo>
                  <a:lnTo>
                    <a:pt x="1077920" y="4787153"/>
                  </a:lnTo>
                  <a:cubicBezTo>
                    <a:pt x="482601" y="4787153"/>
                    <a:pt x="17930" y="5353423"/>
                    <a:pt x="17930" y="4758104"/>
                  </a:cubicBezTo>
                  <a:cubicBezTo>
                    <a:pt x="17930" y="3881000"/>
                    <a:pt x="0" y="1955024"/>
                    <a:pt x="0" y="1077920"/>
                  </a:cubicBez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ontent Placeholder 10">
              <a:extLst>
                <a:ext uri="{FF2B5EF4-FFF2-40B4-BE49-F238E27FC236}">
                  <a16:creationId xmlns:a16="http://schemas.microsoft.com/office/drawing/2014/main" id="{36E256FE-DBCD-4DE6-F3EE-6E246823C49D}"/>
                </a:ext>
              </a:extLst>
            </p:cNvPr>
            <p:cNvSpPr txBox="1">
              <a:spLocks/>
            </p:cNvSpPr>
            <p:nvPr/>
          </p:nvSpPr>
          <p:spPr>
            <a:xfrm>
              <a:off x="3824218" y="2291842"/>
              <a:ext cx="4304251" cy="570452"/>
            </a:xfrm>
            <a:prstGeom prst="round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tx2">
                      <a:lumMod val="10000"/>
                      <a:lumOff val="90000"/>
                    </a:schemeClr>
                  </a:solidFill>
                </a:rPr>
                <a:t>Pricing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ADE5E1-CB1C-75F5-50D5-FC2FE351A5E2}"/>
              </a:ext>
            </a:extLst>
          </p:cNvPr>
          <p:cNvGrpSpPr/>
          <p:nvPr/>
        </p:nvGrpSpPr>
        <p:grpSpPr>
          <a:xfrm>
            <a:off x="7368986" y="2070848"/>
            <a:ext cx="4543568" cy="5056794"/>
            <a:chOff x="7368986" y="2070848"/>
            <a:chExt cx="4543568" cy="5056794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E46126C8-0CBE-5588-4ACF-1FA137678E61}"/>
                </a:ext>
              </a:extLst>
            </p:cNvPr>
            <p:cNvSpPr/>
            <p:nvPr/>
          </p:nvSpPr>
          <p:spPr>
            <a:xfrm>
              <a:off x="7368986" y="2070848"/>
              <a:ext cx="4543566" cy="5056794"/>
            </a:xfrm>
            <a:custGeom>
              <a:avLst/>
              <a:gdLst>
                <a:gd name="connsiteX0" fmla="*/ 0 w 4534601"/>
                <a:gd name="connsiteY0" fmla="*/ 1077920 h 4787153"/>
                <a:gd name="connsiteX1" fmla="*/ 1077920 w 4534601"/>
                <a:gd name="connsiteY1" fmla="*/ 0 h 4787153"/>
                <a:gd name="connsiteX2" fmla="*/ 3456681 w 4534601"/>
                <a:gd name="connsiteY2" fmla="*/ 0 h 4787153"/>
                <a:gd name="connsiteX3" fmla="*/ 4534601 w 4534601"/>
                <a:gd name="connsiteY3" fmla="*/ 1077920 h 4787153"/>
                <a:gd name="connsiteX4" fmla="*/ 4534601 w 4534601"/>
                <a:gd name="connsiteY4" fmla="*/ 3709233 h 4787153"/>
                <a:gd name="connsiteX5" fmla="*/ 3456681 w 4534601"/>
                <a:gd name="connsiteY5" fmla="*/ 4787153 h 4787153"/>
                <a:gd name="connsiteX6" fmla="*/ 1077920 w 4534601"/>
                <a:gd name="connsiteY6" fmla="*/ 4787153 h 4787153"/>
                <a:gd name="connsiteX7" fmla="*/ 0 w 4534601"/>
                <a:gd name="connsiteY7" fmla="*/ 3709233 h 4787153"/>
                <a:gd name="connsiteX8" fmla="*/ 0 w 4534601"/>
                <a:gd name="connsiteY8" fmla="*/ 1077920 h 4787153"/>
                <a:gd name="connsiteX0" fmla="*/ 0 w 4534601"/>
                <a:gd name="connsiteY0" fmla="*/ 1077920 h 5030437"/>
                <a:gd name="connsiteX1" fmla="*/ 1077920 w 4534601"/>
                <a:gd name="connsiteY1" fmla="*/ 0 h 5030437"/>
                <a:gd name="connsiteX2" fmla="*/ 3456681 w 4534601"/>
                <a:gd name="connsiteY2" fmla="*/ 0 h 5030437"/>
                <a:gd name="connsiteX3" fmla="*/ 4534601 w 4534601"/>
                <a:gd name="connsiteY3" fmla="*/ 1077920 h 5030437"/>
                <a:gd name="connsiteX4" fmla="*/ 4534601 w 4534601"/>
                <a:gd name="connsiteY4" fmla="*/ 3709233 h 5030437"/>
                <a:gd name="connsiteX5" fmla="*/ 3456681 w 4534601"/>
                <a:gd name="connsiteY5" fmla="*/ 4787153 h 5030437"/>
                <a:gd name="connsiteX6" fmla="*/ 1077920 w 4534601"/>
                <a:gd name="connsiteY6" fmla="*/ 4787153 h 5030437"/>
                <a:gd name="connsiteX7" fmla="*/ 17930 w 4534601"/>
                <a:gd name="connsiteY7" fmla="*/ 4758104 h 5030437"/>
                <a:gd name="connsiteX8" fmla="*/ 0 w 4534601"/>
                <a:gd name="connsiteY8" fmla="*/ 1077920 h 5030437"/>
                <a:gd name="connsiteX0" fmla="*/ 0 w 4543566"/>
                <a:gd name="connsiteY0" fmla="*/ 1077920 h 5056794"/>
                <a:gd name="connsiteX1" fmla="*/ 1077920 w 4543566"/>
                <a:gd name="connsiteY1" fmla="*/ 0 h 5056794"/>
                <a:gd name="connsiteX2" fmla="*/ 3456681 w 4543566"/>
                <a:gd name="connsiteY2" fmla="*/ 0 h 5056794"/>
                <a:gd name="connsiteX3" fmla="*/ 4534601 w 4543566"/>
                <a:gd name="connsiteY3" fmla="*/ 1077920 h 5056794"/>
                <a:gd name="connsiteX4" fmla="*/ 4543566 w 4543566"/>
                <a:gd name="connsiteY4" fmla="*/ 4793962 h 5056794"/>
                <a:gd name="connsiteX5" fmla="*/ 3456681 w 4543566"/>
                <a:gd name="connsiteY5" fmla="*/ 4787153 h 5056794"/>
                <a:gd name="connsiteX6" fmla="*/ 1077920 w 4543566"/>
                <a:gd name="connsiteY6" fmla="*/ 4787153 h 5056794"/>
                <a:gd name="connsiteX7" fmla="*/ 17930 w 4543566"/>
                <a:gd name="connsiteY7" fmla="*/ 4758104 h 5056794"/>
                <a:gd name="connsiteX8" fmla="*/ 0 w 4543566"/>
                <a:gd name="connsiteY8" fmla="*/ 1077920 h 505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566" h="5056794">
                  <a:moveTo>
                    <a:pt x="0" y="1077920"/>
                  </a:moveTo>
                  <a:cubicBezTo>
                    <a:pt x="0" y="482601"/>
                    <a:pt x="482601" y="0"/>
                    <a:pt x="1077920" y="0"/>
                  </a:cubicBezTo>
                  <a:lnTo>
                    <a:pt x="3456681" y="0"/>
                  </a:lnTo>
                  <a:cubicBezTo>
                    <a:pt x="4052000" y="0"/>
                    <a:pt x="4534601" y="482601"/>
                    <a:pt x="4534601" y="1077920"/>
                  </a:cubicBezTo>
                  <a:cubicBezTo>
                    <a:pt x="4537589" y="2316601"/>
                    <a:pt x="4540578" y="3555281"/>
                    <a:pt x="4543566" y="4793962"/>
                  </a:cubicBezTo>
                  <a:cubicBezTo>
                    <a:pt x="4543566" y="5389281"/>
                    <a:pt x="4052000" y="4787153"/>
                    <a:pt x="3456681" y="4787153"/>
                  </a:cubicBezTo>
                  <a:lnTo>
                    <a:pt x="1077920" y="4787153"/>
                  </a:lnTo>
                  <a:cubicBezTo>
                    <a:pt x="482601" y="4787153"/>
                    <a:pt x="17930" y="5353423"/>
                    <a:pt x="17930" y="4758104"/>
                  </a:cubicBezTo>
                  <a:cubicBezTo>
                    <a:pt x="17930" y="3881000"/>
                    <a:pt x="0" y="1955024"/>
                    <a:pt x="0" y="10779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>
                      <a:lumMod val="10000"/>
                      <a:lumOff val="90000"/>
                    </a:schemeClr>
                  </a:solidFill>
                </a:rPr>
                <a:t>Investigate Free/Dept charge meals for Hospital 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>
                      <a:lumMod val="10000"/>
                      <a:lumOff val="90000"/>
                    </a:schemeClr>
                  </a:solidFill>
                </a:rPr>
                <a:t>Validate staffing correctly for hours/DOW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2">
                    <a:lumMod val="10000"/>
                    <a:lumOff val="9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2">
                    <a:lumMod val="10000"/>
                    <a:lumOff val="90000"/>
                  </a:schemeClr>
                </a:solidFill>
              </a:endParaRPr>
            </a:p>
          </p:txBody>
        </p:sp>
        <p:sp>
          <p:nvSpPr>
            <p:cNvPr id="11" name="Content Placeholder 10">
              <a:extLst>
                <a:ext uri="{FF2B5EF4-FFF2-40B4-BE49-F238E27FC236}">
                  <a16:creationId xmlns:a16="http://schemas.microsoft.com/office/drawing/2014/main" id="{878E73A2-7995-F85A-445F-8DB6AE625C00}"/>
                </a:ext>
              </a:extLst>
            </p:cNvPr>
            <p:cNvSpPr txBox="1">
              <a:spLocks/>
            </p:cNvSpPr>
            <p:nvPr/>
          </p:nvSpPr>
          <p:spPr>
            <a:xfrm>
              <a:off x="7608303" y="2181345"/>
              <a:ext cx="4304251" cy="570452"/>
            </a:xfrm>
            <a:prstGeom prst="round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tx2">
                      <a:lumMod val="10000"/>
                      <a:lumOff val="90000"/>
                    </a:schemeClr>
                  </a:solidFill>
                </a:rPr>
                <a:t>Operational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838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2E5A21B-FFE5-4480-1619-8115F7A38B49}"/>
              </a:ext>
            </a:extLst>
          </p:cNvPr>
          <p:cNvSpPr txBox="1">
            <a:spLocks/>
          </p:cNvSpPr>
          <p:nvPr/>
        </p:nvSpPr>
        <p:spPr>
          <a:xfrm>
            <a:off x="279449" y="161436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      Appendix</a:t>
            </a:r>
          </a:p>
        </p:txBody>
      </p:sp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3AA740A4-386A-CF4D-279C-C3E575E935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67" t="64200" r="-4453" b="13189"/>
          <a:stretch/>
        </p:blipFill>
        <p:spPr>
          <a:xfrm>
            <a:off x="-361547" y="-63946"/>
            <a:ext cx="1539519" cy="101301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F5B465C-7DDA-111F-B9D0-EF57E69F30BE}"/>
              </a:ext>
            </a:extLst>
          </p:cNvPr>
          <p:cNvGrpSpPr/>
          <p:nvPr/>
        </p:nvGrpSpPr>
        <p:grpSpPr>
          <a:xfrm>
            <a:off x="279447" y="2070848"/>
            <a:ext cx="4543566" cy="5056794"/>
            <a:chOff x="279447" y="2070848"/>
            <a:chExt cx="4543566" cy="5056794"/>
          </a:xfrm>
        </p:grpSpPr>
        <p:sp>
          <p:nvSpPr>
            <p:cNvPr id="14" name="Rounded Rectangle 4">
              <a:extLst>
                <a:ext uri="{FF2B5EF4-FFF2-40B4-BE49-F238E27FC236}">
                  <a16:creationId xmlns:a16="http://schemas.microsoft.com/office/drawing/2014/main" id="{EA3AA755-4A88-B65D-952A-FA80A5AEBE9B}"/>
                </a:ext>
              </a:extLst>
            </p:cNvPr>
            <p:cNvSpPr/>
            <p:nvPr/>
          </p:nvSpPr>
          <p:spPr>
            <a:xfrm>
              <a:off x="279447" y="2070848"/>
              <a:ext cx="4543566" cy="5056794"/>
            </a:xfrm>
            <a:custGeom>
              <a:avLst/>
              <a:gdLst>
                <a:gd name="connsiteX0" fmla="*/ 0 w 4534601"/>
                <a:gd name="connsiteY0" fmla="*/ 1077920 h 4787153"/>
                <a:gd name="connsiteX1" fmla="*/ 1077920 w 4534601"/>
                <a:gd name="connsiteY1" fmla="*/ 0 h 4787153"/>
                <a:gd name="connsiteX2" fmla="*/ 3456681 w 4534601"/>
                <a:gd name="connsiteY2" fmla="*/ 0 h 4787153"/>
                <a:gd name="connsiteX3" fmla="*/ 4534601 w 4534601"/>
                <a:gd name="connsiteY3" fmla="*/ 1077920 h 4787153"/>
                <a:gd name="connsiteX4" fmla="*/ 4534601 w 4534601"/>
                <a:gd name="connsiteY4" fmla="*/ 3709233 h 4787153"/>
                <a:gd name="connsiteX5" fmla="*/ 3456681 w 4534601"/>
                <a:gd name="connsiteY5" fmla="*/ 4787153 h 4787153"/>
                <a:gd name="connsiteX6" fmla="*/ 1077920 w 4534601"/>
                <a:gd name="connsiteY6" fmla="*/ 4787153 h 4787153"/>
                <a:gd name="connsiteX7" fmla="*/ 0 w 4534601"/>
                <a:gd name="connsiteY7" fmla="*/ 3709233 h 4787153"/>
                <a:gd name="connsiteX8" fmla="*/ 0 w 4534601"/>
                <a:gd name="connsiteY8" fmla="*/ 1077920 h 4787153"/>
                <a:gd name="connsiteX0" fmla="*/ 0 w 4534601"/>
                <a:gd name="connsiteY0" fmla="*/ 1077920 h 5030437"/>
                <a:gd name="connsiteX1" fmla="*/ 1077920 w 4534601"/>
                <a:gd name="connsiteY1" fmla="*/ 0 h 5030437"/>
                <a:gd name="connsiteX2" fmla="*/ 3456681 w 4534601"/>
                <a:gd name="connsiteY2" fmla="*/ 0 h 5030437"/>
                <a:gd name="connsiteX3" fmla="*/ 4534601 w 4534601"/>
                <a:gd name="connsiteY3" fmla="*/ 1077920 h 5030437"/>
                <a:gd name="connsiteX4" fmla="*/ 4534601 w 4534601"/>
                <a:gd name="connsiteY4" fmla="*/ 3709233 h 5030437"/>
                <a:gd name="connsiteX5" fmla="*/ 3456681 w 4534601"/>
                <a:gd name="connsiteY5" fmla="*/ 4787153 h 5030437"/>
                <a:gd name="connsiteX6" fmla="*/ 1077920 w 4534601"/>
                <a:gd name="connsiteY6" fmla="*/ 4787153 h 5030437"/>
                <a:gd name="connsiteX7" fmla="*/ 17930 w 4534601"/>
                <a:gd name="connsiteY7" fmla="*/ 4758104 h 5030437"/>
                <a:gd name="connsiteX8" fmla="*/ 0 w 4534601"/>
                <a:gd name="connsiteY8" fmla="*/ 1077920 h 5030437"/>
                <a:gd name="connsiteX0" fmla="*/ 0 w 4543566"/>
                <a:gd name="connsiteY0" fmla="*/ 1077920 h 5056794"/>
                <a:gd name="connsiteX1" fmla="*/ 1077920 w 4543566"/>
                <a:gd name="connsiteY1" fmla="*/ 0 h 5056794"/>
                <a:gd name="connsiteX2" fmla="*/ 3456681 w 4543566"/>
                <a:gd name="connsiteY2" fmla="*/ 0 h 5056794"/>
                <a:gd name="connsiteX3" fmla="*/ 4534601 w 4543566"/>
                <a:gd name="connsiteY3" fmla="*/ 1077920 h 5056794"/>
                <a:gd name="connsiteX4" fmla="*/ 4543566 w 4543566"/>
                <a:gd name="connsiteY4" fmla="*/ 4793962 h 5056794"/>
                <a:gd name="connsiteX5" fmla="*/ 3456681 w 4543566"/>
                <a:gd name="connsiteY5" fmla="*/ 4787153 h 5056794"/>
                <a:gd name="connsiteX6" fmla="*/ 1077920 w 4543566"/>
                <a:gd name="connsiteY6" fmla="*/ 4787153 h 5056794"/>
                <a:gd name="connsiteX7" fmla="*/ 17930 w 4543566"/>
                <a:gd name="connsiteY7" fmla="*/ 4758104 h 5056794"/>
                <a:gd name="connsiteX8" fmla="*/ 0 w 4543566"/>
                <a:gd name="connsiteY8" fmla="*/ 1077920 h 505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566" h="5056794">
                  <a:moveTo>
                    <a:pt x="0" y="1077920"/>
                  </a:moveTo>
                  <a:cubicBezTo>
                    <a:pt x="0" y="482601"/>
                    <a:pt x="482601" y="0"/>
                    <a:pt x="1077920" y="0"/>
                  </a:cubicBezTo>
                  <a:lnTo>
                    <a:pt x="3456681" y="0"/>
                  </a:lnTo>
                  <a:cubicBezTo>
                    <a:pt x="4052000" y="0"/>
                    <a:pt x="4534601" y="482601"/>
                    <a:pt x="4534601" y="1077920"/>
                  </a:cubicBezTo>
                  <a:cubicBezTo>
                    <a:pt x="4537589" y="2316601"/>
                    <a:pt x="4540578" y="3555281"/>
                    <a:pt x="4543566" y="4793962"/>
                  </a:cubicBezTo>
                  <a:cubicBezTo>
                    <a:pt x="4543566" y="5389281"/>
                    <a:pt x="4052000" y="4787153"/>
                    <a:pt x="3456681" y="4787153"/>
                  </a:cubicBezTo>
                  <a:lnTo>
                    <a:pt x="1077920" y="4787153"/>
                  </a:lnTo>
                  <a:cubicBezTo>
                    <a:pt x="482601" y="4787153"/>
                    <a:pt x="17930" y="5353423"/>
                    <a:pt x="17930" y="4758104"/>
                  </a:cubicBezTo>
                  <a:cubicBezTo>
                    <a:pt x="17930" y="3881000"/>
                    <a:pt x="0" y="1955024"/>
                    <a:pt x="0" y="107792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/>
                  </a:solidFill>
                </a:rPr>
                <a:t>Need </a:t>
              </a:r>
              <a:r>
                <a:rPr lang="en-US" dirty="0" err="1">
                  <a:solidFill>
                    <a:schemeClr val="tx2"/>
                  </a:solidFill>
                </a:rPr>
                <a:t>add’l</a:t>
              </a:r>
              <a:r>
                <a:rPr lang="en-US" dirty="0">
                  <a:solidFill>
                    <a:schemeClr val="tx2"/>
                  </a:solidFill>
                </a:rPr>
                <a:t> data for monthly/annual seasonality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5" name="Content Placeholder 10">
              <a:extLst>
                <a:ext uri="{FF2B5EF4-FFF2-40B4-BE49-F238E27FC236}">
                  <a16:creationId xmlns:a16="http://schemas.microsoft.com/office/drawing/2014/main" id="{D1B738BB-38E4-0D6F-8AED-BB2EEA55CFAB}"/>
                </a:ext>
              </a:extLst>
            </p:cNvPr>
            <p:cNvSpPr txBox="1">
              <a:spLocks/>
            </p:cNvSpPr>
            <p:nvPr/>
          </p:nvSpPr>
          <p:spPr>
            <a:xfrm>
              <a:off x="279448" y="2181345"/>
              <a:ext cx="4304252" cy="570452"/>
            </a:xfrm>
            <a:prstGeom prst="round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tx2"/>
                  </a:solidFill>
                </a:rPr>
                <a:t>Data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E1B385-C059-5721-7292-EA40E6DE86C8}"/>
              </a:ext>
            </a:extLst>
          </p:cNvPr>
          <p:cNvGrpSpPr/>
          <p:nvPr/>
        </p:nvGrpSpPr>
        <p:grpSpPr>
          <a:xfrm>
            <a:off x="7368986" y="2070848"/>
            <a:ext cx="4543569" cy="5056794"/>
            <a:chOff x="7368986" y="2070848"/>
            <a:chExt cx="4543569" cy="5056794"/>
          </a:xfrm>
        </p:grpSpPr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83DF037D-519B-B72C-BBCC-6741EB2B2453}"/>
                </a:ext>
              </a:extLst>
            </p:cNvPr>
            <p:cNvSpPr/>
            <p:nvPr/>
          </p:nvSpPr>
          <p:spPr>
            <a:xfrm>
              <a:off x="7368986" y="2070848"/>
              <a:ext cx="4543566" cy="5056794"/>
            </a:xfrm>
            <a:custGeom>
              <a:avLst/>
              <a:gdLst>
                <a:gd name="connsiteX0" fmla="*/ 0 w 4534601"/>
                <a:gd name="connsiteY0" fmla="*/ 1077920 h 4787153"/>
                <a:gd name="connsiteX1" fmla="*/ 1077920 w 4534601"/>
                <a:gd name="connsiteY1" fmla="*/ 0 h 4787153"/>
                <a:gd name="connsiteX2" fmla="*/ 3456681 w 4534601"/>
                <a:gd name="connsiteY2" fmla="*/ 0 h 4787153"/>
                <a:gd name="connsiteX3" fmla="*/ 4534601 w 4534601"/>
                <a:gd name="connsiteY3" fmla="*/ 1077920 h 4787153"/>
                <a:gd name="connsiteX4" fmla="*/ 4534601 w 4534601"/>
                <a:gd name="connsiteY4" fmla="*/ 3709233 h 4787153"/>
                <a:gd name="connsiteX5" fmla="*/ 3456681 w 4534601"/>
                <a:gd name="connsiteY5" fmla="*/ 4787153 h 4787153"/>
                <a:gd name="connsiteX6" fmla="*/ 1077920 w 4534601"/>
                <a:gd name="connsiteY6" fmla="*/ 4787153 h 4787153"/>
                <a:gd name="connsiteX7" fmla="*/ 0 w 4534601"/>
                <a:gd name="connsiteY7" fmla="*/ 3709233 h 4787153"/>
                <a:gd name="connsiteX8" fmla="*/ 0 w 4534601"/>
                <a:gd name="connsiteY8" fmla="*/ 1077920 h 4787153"/>
                <a:gd name="connsiteX0" fmla="*/ 0 w 4534601"/>
                <a:gd name="connsiteY0" fmla="*/ 1077920 h 5030437"/>
                <a:gd name="connsiteX1" fmla="*/ 1077920 w 4534601"/>
                <a:gd name="connsiteY1" fmla="*/ 0 h 5030437"/>
                <a:gd name="connsiteX2" fmla="*/ 3456681 w 4534601"/>
                <a:gd name="connsiteY2" fmla="*/ 0 h 5030437"/>
                <a:gd name="connsiteX3" fmla="*/ 4534601 w 4534601"/>
                <a:gd name="connsiteY3" fmla="*/ 1077920 h 5030437"/>
                <a:gd name="connsiteX4" fmla="*/ 4534601 w 4534601"/>
                <a:gd name="connsiteY4" fmla="*/ 3709233 h 5030437"/>
                <a:gd name="connsiteX5" fmla="*/ 3456681 w 4534601"/>
                <a:gd name="connsiteY5" fmla="*/ 4787153 h 5030437"/>
                <a:gd name="connsiteX6" fmla="*/ 1077920 w 4534601"/>
                <a:gd name="connsiteY6" fmla="*/ 4787153 h 5030437"/>
                <a:gd name="connsiteX7" fmla="*/ 17930 w 4534601"/>
                <a:gd name="connsiteY7" fmla="*/ 4758104 h 5030437"/>
                <a:gd name="connsiteX8" fmla="*/ 0 w 4534601"/>
                <a:gd name="connsiteY8" fmla="*/ 1077920 h 5030437"/>
                <a:gd name="connsiteX0" fmla="*/ 0 w 4543566"/>
                <a:gd name="connsiteY0" fmla="*/ 1077920 h 5056794"/>
                <a:gd name="connsiteX1" fmla="*/ 1077920 w 4543566"/>
                <a:gd name="connsiteY1" fmla="*/ 0 h 5056794"/>
                <a:gd name="connsiteX2" fmla="*/ 3456681 w 4543566"/>
                <a:gd name="connsiteY2" fmla="*/ 0 h 5056794"/>
                <a:gd name="connsiteX3" fmla="*/ 4534601 w 4543566"/>
                <a:gd name="connsiteY3" fmla="*/ 1077920 h 5056794"/>
                <a:gd name="connsiteX4" fmla="*/ 4543566 w 4543566"/>
                <a:gd name="connsiteY4" fmla="*/ 4793962 h 5056794"/>
                <a:gd name="connsiteX5" fmla="*/ 3456681 w 4543566"/>
                <a:gd name="connsiteY5" fmla="*/ 4787153 h 5056794"/>
                <a:gd name="connsiteX6" fmla="*/ 1077920 w 4543566"/>
                <a:gd name="connsiteY6" fmla="*/ 4787153 h 5056794"/>
                <a:gd name="connsiteX7" fmla="*/ 17930 w 4543566"/>
                <a:gd name="connsiteY7" fmla="*/ 4758104 h 5056794"/>
                <a:gd name="connsiteX8" fmla="*/ 0 w 4543566"/>
                <a:gd name="connsiteY8" fmla="*/ 1077920 h 505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566" h="5056794">
                  <a:moveTo>
                    <a:pt x="0" y="1077920"/>
                  </a:moveTo>
                  <a:cubicBezTo>
                    <a:pt x="0" y="482601"/>
                    <a:pt x="482601" y="0"/>
                    <a:pt x="1077920" y="0"/>
                  </a:cubicBezTo>
                  <a:lnTo>
                    <a:pt x="3456681" y="0"/>
                  </a:lnTo>
                  <a:cubicBezTo>
                    <a:pt x="4052000" y="0"/>
                    <a:pt x="4534601" y="482601"/>
                    <a:pt x="4534601" y="1077920"/>
                  </a:cubicBezTo>
                  <a:cubicBezTo>
                    <a:pt x="4537589" y="2316601"/>
                    <a:pt x="4540578" y="3555281"/>
                    <a:pt x="4543566" y="4793962"/>
                  </a:cubicBezTo>
                  <a:cubicBezTo>
                    <a:pt x="4543566" y="5389281"/>
                    <a:pt x="4052000" y="4787153"/>
                    <a:pt x="3456681" y="4787153"/>
                  </a:cubicBezTo>
                  <a:lnTo>
                    <a:pt x="1077920" y="4787153"/>
                  </a:lnTo>
                  <a:cubicBezTo>
                    <a:pt x="482601" y="4787153"/>
                    <a:pt x="17930" y="5353423"/>
                    <a:pt x="17930" y="4758104"/>
                  </a:cubicBezTo>
                  <a:cubicBezTo>
                    <a:pt x="17930" y="3881000"/>
                    <a:pt x="0" y="1955024"/>
                    <a:pt x="0" y="10779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ontent Placeholder 10">
              <a:extLst>
                <a:ext uri="{FF2B5EF4-FFF2-40B4-BE49-F238E27FC236}">
                  <a16:creationId xmlns:a16="http://schemas.microsoft.com/office/drawing/2014/main" id="{ADA158F4-0F0D-734F-E930-ABEE114215D4}"/>
                </a:ext>
              </a:extLst>
            </p:cNvPr>
            <p:cNvSpPr txBox="1">
              <a:spLocks/>
            </p:cNvSpPr>
            <p:nvPr/>
          </p:nvSpPr>
          <p:spPr>
            <a:xfrm>
              <a:off x="7368987" y="2181345"/>
              <a:ext cx="4543568" cy="570452"/>
            </a:xfrm>
            <a:prstGeom prst="round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tx2">
                      <a:lumMod val="10000"/>
                      <a:lumOff val="90000"/>
                    </a:schemeClr>
                  </a:solidFill>
                </a:rPr>
                <a:t>Modeling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2695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7742-4ED3-CFA4-2CF7-38514D88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4" y="365125"/>
            <a:ext cx="10976296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415784-3F0F-95FF-4536-7FA353C4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19" y="1994595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en-US" b="1" dirty="0">
                <a:solidFill>
                  <a:schemeClr val="tx2"/>
                </a:solidFill>
              </a:rPr>
              <a:t>Problem Statement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883F010E-49B0-650C-1E6E-572B3724286D}"/>
              </a:ext>
            </a:extLst>
          </p:cNvPr>
          <p:cNvSpPr txBox="1">
            <a:spLocks/>
          </p:cNvSpPr>
          <p:nvPr/>
        </p:nvSpPr>
        <p:spPr>
          <a:xfrm>
            <a:off x="7887749" y="231717"/>
            <a:ext cx="43042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en-US" dirty="0"/>
              <a:t>Profile</a:t>
            </a:r>
          </a:p>
          <a:p>
            <a:pPr lvl="1"/>
            <a:r>
              <a:rPr lang="en-US" dirty="0"/>
              <a:t>Customer</a:t>
            </a:r>
          </a:p>
          <a:p>
            <a:pPr lvl="1"/>
            <a:r>
              <a:rPr lang="en-US" dirty="0"/>
              <a:t>Site</a:t>
            </a:r>
          </a:p>
          <a:p>
            <a:r>
              <a:rPr lang="en-US" dirty="0"/>
              <a:t>Recommendations</a:t>
            </a:r>
          </a:p>
          <a:p>
            <a:pPr lvl="1"/>
            <a:r>
              <a:rPr lang="en-US" dirty="0"/>
              <a:t>Assortment</a:t>
            </a:r>
          </a:p>
          <a:p>
            <a:pPr lvl="1"/>
            <a:r>
              <a:rPr lang="en-US" dirty="0"/>
              <a:t>Pricing</a:t>
            </a:r>
          </a:p>
          <a:p>
            <a:pPr lvl="1"/>
            <a:r>
              <a:rPr lang="en-US" dirty="0"/>
              <a:t>Operations</a:t>
            </a:r>
          </a:p>
          <a:p>
            <a:r>
              <a:rPr lang="en-US" dirty="0"/>
              <a:t>Appendix</a:t>
            </a:r>
          </a:p>
          <a:p>
            <a:pPr lvl="1"/>
            <a:r>
              <a:rPr lang="en-US" dirty="0"/>
              <a:t>Data review</a:t>
            </a:r>
          </a:p>
          <a:p>
            <a:pPr lvl="1"/>
            <a:r>
              <a:rPr lang="en-US" dirty="0"/>
              <a:t>Modeling Details</a:t>
            </a:r>
          </a:p>
        </p:txBody>
      </p:sp>
      <p:pic>
        <p:nvPicPr>
          <p:cNvPr id="15" name="Picture 14" descr="A screen shot of a phone&#10;&#10;Description automatically generated">
            <a:extLst>
              <a:ext uri="{FF2B5EF4-FFF2-40B4-BE49-F238E27FC236}">
                <a16:creationId xmlns:a16="http://schemas.microsoft.com/office/drawing/2014/main" id="{3A0366C2-D9EF-7DE4-7E5D-3249E1652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" r="73861" b="81574"/>
          <a:stretch/>
        </p:blipFill>
        <p:spPr>
          <a:xfrm>
            <a:off x="104318" y="1605294"/>
            <a:ext cx="1350318" cy="1263660"/>
          </a:xfrm>
          <a:prstGeom prst="rect">
            <a:avLst/>
          </a:prstGeom>
        </p:spPr>
      </p:pic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4003F112-69F8-7D0E-31B7-21422CAEE275}"/>
              </a:ext>
            </a:extLst>
          </p:cNvPr>
          <p:cNvSpPr txBox="1">
            <a:spLocks/>
          </p:cNvSpPr>
          <p:nvPr/>
        </p:nvSpPr>
        <p:spPr>
          <a:xfrm>
            <a:off x="377505" y="3326194"/>
            <a:ext cx="4446165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               Profile</a:t>
            </a:r>
          </a:p>
        </p:txBody>
      </p:sp>
      <p:pic>
        <p:nvPicPr>
          <p:cNvPr id="18" name="Picture 17" descr="A screenshot of a phone&#10;&#10;Description automatically generated">
            <a:extLst>
              <a:ext uri="{FF2B5EF4-FFF2-40B4-BE49-F238E27FC236}">
                <a16:creationId xmlns:a16="http://schemas.microsoft.com/office/drawing/2014/main" id="{00B92D1E-B03C-3DBD-D669-BF2851C63C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7" t="48713" r="64038" b="30560"/>
          <a:stretch/>
        </p:blipFill>
        <p:spPr>
          <a:xfrm>
            <a:off x="104318" y="2868954"/>
            <a:ext cx="1593109" cy="1263660"/>
          </a:xfrm>
          <a:prstGeom prst="rect">
            <a:avLst/>
          </a:prstGeom>
        </p:spPr>
      </p:pic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C73A69D4-0F13-B549-725F-0A6E0E9CB712}"/>
              </a:ext>
            </a:extLst>
          </p:cNvPr>
          <p:cNvSpPr txBox="1">
            <a:spLocks/>
          </p:cNvSpPr>
          <p:nvPr/>
        </p:nvSpPr>
        <p:spPr>
          <a:xfrm>
            <a:off x="377505" y="4712973"/>
            <a:ext cx="4446165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            Recommendation</a:t>
            </a:r>
          </a:p>
        </p:txBody>
      </p:sp>
      <p:pic>
        <p:nvPicPr>
          <p:cNvPr id="20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1A6352B5-F704-6D25-E3FD-D656BF4FC9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50" t="20037" r="34039" b="59987"/>
          <a:stretch/>
        </p:blipFill>
        <p:spPr>
          <a:xfrm>
            <a:off x="212966" y="4010759"/>
            <a:ext cx="1484461" cy="1296425"/>
          </a:xfrm>
          <a:prstGeom prst="rect">
            <a:avLst/>
          </a:prstGeom>
        </p:spPr>
      </p:pic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C67DA9BD-3C42-F838-49E2-337AB3D7E81A}"/>
              </a:ext>
            </a:extLst>
          </p:cNvPr>
          <p:cNvSpPr txBox="1">
            <a:spLocks/>
          </p:cNvSpPr>
          <p:nvPr/>
        </p:nvSpPr>
        <p:spPr>
          <a:xfrm>
            <a:off x="377504" y="6076594"/>
            <a:ext cx="4446165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               Appendix</a:t>
            </a:r>
          </a:p>
        </p:txBody>
      </p:sp>
      <p:pic>
        <p:nvPicPr>
          <p:cNvPr id="22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A851FD0C-EB32-C38F-D144-6FE2D46C1C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517" r="70389" b="61507"/>
          <a:stretch/>
        </p:blipFill>
        <p:spPr>
          <a:xfrm>
            <a:off x="46463" y="5378833"/>
            <a:ext cx="1650964" cy="1441837"/>
          </a:xfrm>
          <a:prstGeom prst="rect">
            <a:avLst/>
          </a:prstGeom>
        </p:spPr>
      </p:pic>
      <p:pic>
        <p:nvPicPr>
          <p:cNvPr id="24" name="Picture 23" descr="A screenshot of a phone&#10;&#10;Description automatically generated">
            <a:extLst>
              <a:ext uri="{FF2B5EF4-FFF2-40B4-BE49-F238E27FC236}">
                <a16:creationId xmlns:a16="http://schemas.microsoft.com/office/drawing/2014/main" id="{E2C8F945-2927-D844-11A7-D0E80742BA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176" t="35872" r="39338" b="41517"/>
          <a:stretch/>
        </p:blipFill>
        <p:spPr>
          <a:xfrm rot="10800000" flipV="1">
            <a:off x="6096000" y="3033975"/>
            <a:ext cx="1484461" cy="9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70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AAC764FD-9479-74C7-7190-91CE2D0AA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865" b="79050"/>
          <a:stretch/>
        </p:blipFill>
        <p:spPr>
          <a:xfrm>
            <a:off x="3907829" y="1177448"/>
            <a:ext cx="1217793" cy="1217153"/>
          </a:xfrm>
          <a:prstGeom prst="rect">
            <a:avLst/>
          </a:prstGeom>
        </p:spPr>
      </p:pic>
      <p:pic>
        <p:nvPicPr>
          <p:cNvPr id="6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EFA65EB7-7B22-7707-C8F9-A200A3FE38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517" r="70389" b="61507"/>
          <a:stretch/>
        </p:blipFill>
        <p:spPr>
          <a:xfrm>
            <a:off x="2740116" y="3021106"/>
            <a:ext cx="944378" cy="824754"/>
          </a:xfrm>
          <a:prstGeom prst="rect">
            <a:avLst/>
          </a:prstGeom>
        </p:spPr>
      </p:pic>
      <p:pic>
        <p:nvPicPr>
          <p:cNvPr id="7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FFC6ED1B-8BD4-8787-8111-705695689E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50" t="20037" r="34039" b="59987"/>
          <a:stretch/>
        </p:blipFill>
        <p:spPr>
          <a:xfrm>
            <a:off x="3300245" y="4096871"/>
            <a:ext cx="944378" cy="824754"/>
          </a:xfrm>
          <a:prstGeom prst="rect">
            <a:avLst/>
          </a:prstGeom>
        </p:spPr>
      </p:pic>
      <p:pic>
        <p:nvPicPr>
          <p:cNvPr id="8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21DF12B8-7800-A2E5-616F-FB26BCA485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047" t="23107" r="18952" b="56917"/>
          <a:stretch/>
        </p:blipFill>
        <p:spPr>
          <a:xfrm>
            <a:off x="4500282" y="3016623"/>
            <a:ext cx="542200" cy="824754"/>
          </a:xfrm>
          <a:prstGeom prst="rect">
            <a:avLst/>
          </a:prstGeom>
        </p:spPr>
      </p:pic>
      <p:pic>
        <p:nvPicPr>
          <p:cNvPr id="9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852B3A22-2EB5-33AF-16C5-8D1A88DA80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295" t="-777" r="3704" b="80801"/>
          <a:stretch/>
        </p:blipFill>
        <p:spPr>
          <a:xfrm>
            <a:off x="3907829" y="3101788"/>
            <a:ext cx="542200" cy="824754"/>
          </a:xfrm>
          <a:prstGeom prst="rect">
            <a:avLst/>
          </a:prstGeom>
        </p:spPr>
      </p:pic>
      <p:pic>
        <p:nvPicPr>
          <p:cNvPr id="10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A303A05A-0607-0123-682A-65A2664C88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273" t="19199" r="1726" b="60825"/>
          <a:stretch/>
        </p:blipFill>
        <p:spPr>
          <a:xfrm>
            <a:off x="4769818" y="4007223"/>
            <a:ext cx="542200" cy="824754"/>
          </a:xfrm>
          <a:prstGeom prst="rect">
            <a:avLst/>
          </a:prstGeom>
        </p:spPr>
      </p:pic>
      <p:pic>
        <p:nvPicPr>
          <p:cNvPr id="11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C3AC55B7-54C5-FDF6-2370-C83F8D36A7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316" t="69790" r="8937" b="5457"/>
          <a:stretch/>
        </p:blipFill>
        <p:spPr>
          <a:xfrm>
            <a:off x="5535870" y="4007222"/>
            <a:ext cx="757353" cy="1021977"/>
          </a:xfrm>
          <a:prstGeom prst="rect">
            <a:avLst/>
          </a:prstGeom>
        </p:spPr>
      </p:pic>
      <p:pic>
        <p:nvPicPr>
          <p:cNvPr id="12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9790E5DF-B305-74CE-7672-CC22F8D3CC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06" t="70007" r="33547" b="5240"/>
          <a:stretch/>
        </p:blipFill>
        <p:spPr>
          <a:xfrm>
            <a:off x="4662241" y="5029199"/>
            <a:ext cx="757353" cy="1021977"/>
          </a:xfrm>
          <a:prstGeom prst="rect">
            <a:avLst/>
          </a:prstGeom>
        </p:spPr>
      </p:pic>
      <p:pic>
        <p:nvPicPr>
          <p:cNvPr id="13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E198FFED-B003-CD62-3933-A4C6E5C59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81" t="71854" r="57972" b="8386"/>
          <a:stretch/>
        </p:blipFill>
        <p:spPr>
          <a:xfrm>
            <a:off x="5643446" y="5029199"/>
            <a:ext cx="757353" cy="815789"/>
          </a:xfrm>
          <a:prstGeom prst="rect">
            <a:avLst/>
          </a:prstGeom>
        </p:spPr>
      </p:pic>
      <p:pic>
        <p:nvPicPr>
          <p:cNvPr id="14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14FCA7B1-17C9-2474-830B-3AC0CCD87F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69" t="57957" r="58584" b="28146"/>
          <a:stretch/>
        </p:blipFill>
        <p:spPr>
          <a:xfrm>
            <a:off x="6710841" y="5029200"/>
            <a:ext cx="757353" cy="573742"/>
          </a:xfrm>
          <a:prstGeom prst="rect">
            <a:avLst/>
          </a:prstGeom>
        </p:spPr>
      </p:pic>
      <p:pic>
        <p:nvPicPr>
          <p:cNvPr id="1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D6EA38BA-1090-1B1E-CF3B-DBD98BDC0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50" t="55697" r="24003" b="30406"/>
          <a:stretch/>
        </p:blipFill>
        <p:spPr>
          <a:xfrm>
            <a:off x="8461117" y="4831977"/>
            <a:ext cx="757353" cy="573742"/>
          </a:xfrm>
          <a:prstGeom prst="rect">
            <a:avLst/>
          </a:prstGeom>
        </p:spPr>
      </p:pic>
      <p:pic>
        <p:nvPicPr>
          <p:cNvPr id="16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A9DA263A-D3BF-1603-03E3-9A75490EE6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70" t="41148" r="3656" b="44955"/>
          <a:stretch/>
        </p:blipFill>
        <p:spPr>
          <a:xfrm>
            <a:off x="7584470" y="4724766"/>
            <a:ext cx="782450" cy="1021976"/>
          </a:xfrm>
          <a:prstGeom prst="rect">
            <a:avLst/>
          </a:prstGeom>
        </p:spPr>
      </p:pic>
      <p:pic>
        <p:nvPicPr>
          <p:cNvPr id="17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71324945-AB12-425C-FF81-585E6EE0C3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60" t="41041" r="44708" b="44392"/>
          <a:stretch/>
        </p:blipFill>
        <p:spPr>
          <a:xfrm>
            <a:off x="10623505" y="2770094"/>
            <a:ext cx="1120884" cy="1071283"/>
          </a:xfrm>
          <a:prstGeom prst="rect">
            <a:avLst/>
          </a:prstGeom>
        </p:spPr>
      </p:pic>
      <p:pic>
        <p:nvPicPr>
          <p:cNvPr id="18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BD6FE0FF-3F03-51BA-B901-73225CE4AC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5" t="40004" r="72528" b="43417"/>
          <a:stretch/>
        </p:blipFill>
        <p:spPr>
          <a:xfrm>
            <a:off x="9901196" y="4096872"/>
            <a:ext cx="1250740" cy="1219200"/>
          </a:xfrm>
          <a:prstGeom prst="rect">
            <a:avLst/>
          </a:prstGeom>
        </p:spPr>
      </p:pic>
      <p:pic>
        <p:nvPicPr>
          <p:cNvPr id="20" name="Picture 19" descr="A screenshot of a phone&#10;&#10;Description automatically generated">
            <a:extLst>
              <a:ext uri="{FF2B5EF4-FFF2-40B4-BE49-F238E27FC236}">
                <a16:creationId xmlns:a16="http://schemas.microsoft.com/office/drawing/2014/main" id="{E3CBF2AD-19BA-D009-2231-6EBA492A7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66" t="664" r="44399" b="78386"/>
          <a:stretch/>
        </p:blipFill>
        <p:spPr>
          <a:xfrm>
            <a:off x="5547587" y="845428"/>
            <a:ext cx="1217793" cy="1217153"/>
          </a:xfrm>
          <a:prstGeom prst="rect">
            <a:avLst/>
          </a:prstGeom>
        </p:spPr>
      </p:pic>
      <p:pic>
        <p:nvPicPr>
          <p:cNvPr id="21" name="Picture 20" descr="A screenshot of a phone&#10;&#10;Description automatically generated">
            <a:extLst>
              <a:ext uri="{FF2B5EF4-FFF2-40B4-BE49-F238E27FC236}">
                <a16:creationId xmlns:a16="http://schemas.microsoft.com/office/drawing/2014/main" id="{201C3C33-EB63-0B65-6620-C2F36DD3C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36" t="264" r="17829" b="78786"/>
          <a:stretch/>
        </p:blipFill>
        <p:spPr>
          <a:xfrm>
            <a:off x="5092735" y="2139618"/>
            <a:ext cx="1217793" cy="1217153"/>
          </a:xfrm>
          <a:prstGeom prst="rect">
            <a:avLst/>
          </a:prstGeom>
        </p:spPr>
      </p:pic>
      <p:pic>
        <p:nvPicPr>
          <p:cNvPr id="22" name="Picture 21" descr="A screenshot of a phone&#10;&#10;Description automatically generated">
            <a:extLst>
              <a:ext uri="{FF2B5EF4-FFF2-40B4-BE49-F238E27FC236}">
                <a16:creationId xmlns:a16="http://schemas.microsoft.com/office/drawing/2014/main" id="{1E79A946-E131-FDD0-E6A6-8F3B25BC9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6" t="21542" r="71949" b="57508"/>
          <a:stretch/>
        </p:blipFill>
        <p:spPr>
          <a:xfrm>
            <a:off x="7232169" y="981944"/>
            <a:ext cx="1217793" cy="1217153"/>
          </a:xfrm>
          <a:prstGeom prst="rect">
            <a:avLst/>
          </a:prstGeom>
        </p:spPr>
      </p:pic>
      <p:pic>
        <p:nvPicPr>
          <p:cNvPr id="23" name="Picture 22" descr="A screenshot of a phone&#10;&#10;Description automatically generated">
            <a:extLst>
              <a:ext uri="{FF2B5EF4-FFF2-40B4-BE49-F238E27FC236}">
                <a16:creationId xmlns:a16="http://schemas.microsoft.com/office/drawing/2014/main" id="{64F7245F-4422-89E3-B8C8-3CBC91F15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" t="49406" r="70781" b="29644"/>
          <a:stretch/>
        </p:blipFill>
        <p:spPr>
          <a:xfrm>
            <a:off x="6595639" y="2905588"/>
            <a:ext cx="1217793" cy="1217153"/>
          </a:xfrm>
          <a:prstGeom prst="rect">
            <a:avLst/>
          </a:prstGeom>
        </p:spPr>
      </p:pic>
      <p:pic>
        <p:nvPicPr>
          <p:cNvPr id="24" name="Picture 23" descr="A screenshot of a phone&#10;&#10;Description automatically generated">
            <a:extLst>
              <a:ext uri="{FF2B5EF4-FFF2-40B4-BE49-F238E27FC236}">
                <a16:creationId xmlns:a16="http://schemas.microsoft.com/office/drawing/2014/main" id="{89A472AE-69FF-5518-4F4D-E59EA50BC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50" t="70065" r="55731" b="771"/>
          <a:stretch/>
        </p:blipFill>
        <p:spPr>
          <a:xfrm>
            <a:off x="8683403" y="1918447"/>
            <a:ext cx="2038385" cy="1694329"/>
          </a:xfrm>
          <a:prstGeom prst="rect">
            <a:avLst/>
          </a:prstGeom>
        </p:spPr>
      </p:pic>
      <p:pic>
        <p:nvPicPr>
          <p:cNvPr id="26" name="Picture 25" descr="A screenshot of a phone&#10;&#10;Description automatically generated">
            <a:extLst>
              <a:ext uri="{FF2B5EF4-FFF2-40B4-BE49-F238E27FC236}">
                <a16:creationId xmlns:a16="http://schemas.microsoft.com/office/drawing/2014/main" id="{8DDD3985-2253-72EE-113B-E160E61CE2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11" r="75822" b="78100"/>
          <a:stretch/>
        </p:blipFill>
        <p:spPr>
          <a:xfrm>
            <a:off x="418455" y="346149"/>
            <a:ext cx="454506" cy="635795"/>
          </a:xfrm>
          <a:prstGeom prst="rect">
            <a:avLst/>
          </a:prstGeom>
        </p:spPr>
      </p:pic>
      <p:pic>
        <p:nvPicPr>
          <p:cNvPr id="27" name="Picture 26" descr="A screenshot of a phone&#10;&#10;Description automatically generated">
            <a:extLst>
              <a:ext uri="{FF2B5EF4-FFF2-40B4-BE49-F238E27FC236}">
                <a16:creationId xmlns:a16="http://schemas.microsoft.com/office/drawing/2014/main" id="{F9BE9278-02E2-8D4C-0EF8-00615A414A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64" t="3229" r="50869" b="74871"/>
          <a:stretch/>
        </p:blipFill>
        <p:spPr>
          <a:xfrm>
            <a:off x="1583867" y="330965"/>
            <a:ext cx="454506" cy="635795"/>
          </a:xfrm>
          <a:prstGeom prst="rect">
            <a:avLst/>
          </a:prstGeom>
        </p:spPr>
      </p:pic>
      <p:pic>
        <p:nvPicPr>
          <p:cNvPr id="28" name="Picture 27" descr="A screenshot of a phone&#10;&#10;Description automatically generated">
            <a:extLst>
              <a:ext uri="{FF2B5EF4-FFF2-40B4-BE49-F238E27FC236}">
                <a16:creationId xmlns:a16="http://schemas.microsoft.com/office/drawing/2014/main" id="{A6D9C5CA-E1B3-D3E7-3570-60919E389C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053" t="3278" r="4644" b="74822"/>
          <a:stretch/>
        </p:blipFill>
        <p:spPr>
          <a:xfrm>
            <a:off x="418454" y="1272622"/>
            <a:ext cx="926251" cy="635795"/>
          </a:xfrm>
          <a:prstGeom prst="rect">
            <a:avLst/>
          </a:prstGeom>
        </p:spPr>
      </p:pic>
      <p:pic>
        <p:nvPicPr>
          <p:cNvPr id="29" name="Picture 28" descr="A screenshot of a phone&#10;&#10;Description automatically generated">
            <a:extLst>
              <a:ext uri="{FF2B5EF4-FFF2-40B4-BE49-F238E27FC236}">
                <a16:creationId xmlns:a16="http://schemas.microsoft.com/office/drawing/2014/main" id="{C39BD162-4FBC-AB43-C795-38AD24428B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148" t="28313" r="3027" b="57778"/>
          <a:stretch/>
        </p:blipFill>
        <p:spPr>
          <a:xfrm>
            <a:off x="2330824" y="1272623"/>
            <a:ext cx="758568" cy="403777"/>
          </a:xfrm>
          <a:prstGeom prst="rect">
            <a:avLst/>
          </a:prstGeom>
        </p:spPr>
      </p:pic>
      <p:pic>
        <p:nvPicPr>
          <p:cNvPr id="30" name="Picture 29" descr="A screenshot of a phone&#10;&#10;Description automatically generated">
            <a:extLst>
              <a:ext uri="{FF2B5EF4-FFF2-40B4-BE49-F238E27FC236}">
                <a16:creationId xmlns:a16="http://schemas.microsoft.com/office/drawing/2014/main" id="{CC57EDF0-AA9A-9729-8766-76F49CDEF7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77" t="47966" r="35698" b="31307"/>
          <a:stretch/>
        </p:blipFill>
        <p:spPr>
          <a:xfrm>
            <a:off x="1488415" y="1918447"/>
            <a:ext cx="758568" cy="601699"/>
          </a:xfrm>
          <a:prstGeom prst="rect">
            <a:avLst/>
          </a:prstGeom>
        </p:spPr>
      </p:pic>
      <p:pic>
        <p:nvPicPr>
          <p:cNvPr id="31" name="Picture 30" descr="A screenshot of a phone&#10;&#10;Description automatically generated">
            <a:extLst>
              <a:ext uri="{FF2B5EF4-FFF2-40B4-BE49-F238E27FC236}">
                <a16:creationId xmlns:a16="http://schemas.microsoft.com/office/drawing/2014/main" id="{17E46DC4-447F-3670-7A91-9E302B4692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7" t="48713" r="64038" b="30560"/>
          <a:stretch/>
        </p:blipFill>
        <p:spPr>
          <a:xfrm>
            <a:off x="776386" y="2518384"/>
            <a:ext cx="758568" cy="601699"/>
          </a:xfrm>
          <a:prstGeom prst="rect">
            <a:avLst/>
          </a:prstGeom>
        </p:spPr>
      </p:pic>
      <p:pic>
        <p:nvPicPr>
          <p:cNvPr id="32" name="Picture 31" descr="A screenshot of a phone&#10;&#10;Description automatically generated">
            <a:extLst>
              <a:ext uri="{FF2B5EF4-FFF2-40B4-BE49-F238E27FC236}">
                <a16:creationId xmlns:a16="http://schemas.microsoft.com/office/drawing/2014/main" id="{1EE292F3-FFB6-DF54-C672-7374CB9465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48" t="73424" r="62427" b="5849"/>
          <a:stretch/>
        </p:blipFill>
        <p:spPr>
          <a:xfrm>
            <a:off x="2723174" y="2099276"/>
            <a:ext cx="758568" cy="601699"/>
          </a:xfrm>
          <a:prstGeom prst="rect">
            <a:avLst/>
          </a:prstGeom>
        </p:spPr>
      </p:pic>
      <p:pic>
        <p:nvPicPr>
          <p:cNvPr id="33" name="Picture 32" descr="A screenshot of a phone&#10;&#10;Description automatically generated">
            <a:extLst>
              <a:ext uri="{FF2B5EF4-FFF2-40B4-BE49-F238E27FC236}">
                <a16:creationId xmlns:a16="http://schemas.microsoft.com/office/drawing/2014/main" id="{326F8F5E-62E1-AED1-F2FA-2042F37484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112" t="74097" r="2063" b="5176"/>
          <a:stretch/>
        </p:blipFill>
        <p:spPr>
          <a:xfrm>
            <a:off x="3340089" y="790390"/>
            <a:ext cx="758568" cy="601699"/>
          </a:xfrm>
          <a:prstGeom prst="rect">
            <a:avLst/>
          </a:prstGeom>
        </p:spPr>
      </p:pic>
      <p:pic>
        <p:nvPicPr>
          <p:cNvPr id="34" name="Picture 33" descr="A screenshot of a phone&#10;&#10;Description automatically generated">
            <a:extLst>
              <a:ext uri="{FF2B5EF4-FFF2-40B4-BE49-F238E27FC236}">
                <a16:creationId xmlns:a16="http://schemas.microsoft.com/office/drawing/2014/main" id="{3B8D385A-8666-1755-D37C-70D51F3BD9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487" t="47798" r="1688" b="31475"/>
          <a:stretch/>
        </p:blipFill>
        <p:spPr>
          <a:xfrm>
            <a:off x="3132073" y="1460882"/>
            <a:ext cx="758568" cy="601699"/>
          </a:xfrm>
          <a:prstGeom prst="rect">
            <a:avLst/>
          </a:prstGeom>
        </p:spPr>
      </p:pic>
      <p:pic>
        <p:nvPicPr>
          <p:cNvPr id="35" name="Picture 34" descr="A screenshot of a phone&#10;&#10;Description automatically generated">
            <a:extLst>
              <a:ext uri="{FF2B5EF4-FFF2-40B4-BE49-F238E27FC236}">
                <a16:creationId xmlns:a16="http://schemas.microsoft.com/office/drawing/2014/main" id="{4ADFFDEE-3EF7-DAF8-5DF9-847B8380ED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87" t="24007" r="66362" b="55266"/>
          <a:stretch/>
        </p:blipFill>
        <p:spPr>
          <a:xfrm>
            <a:off x="1717515" y="3029705"/>
            <a:ext cx="758568" cy="601699"/>
          </a:xfrm>
          <a:prstGeom prst="rect">
            <a:avLst/>
          </a:prstGeom>
        </p:spPr>
      </p:pic>
      <p:pic>
        <p:nvPicPr>
          <p:cNvPr id="39" name="Picture 38" descr="A screen shot of a phone&#10;&#10;Description automatically generated">
            <a:extLst>
              <a:ext uri="{FF2B5EF4-FFF2-40B4-BE49-F238E27FC236}">
                <a16:creationId xmlns:a16="http://schemas.microsoft.com/office/drawing/2014/main" id="{C5255410-9ABF-7C94-6631-6E9971AC66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9" r="73861" b="81574"/>
          <a:stretch/>
        </p:blipFill>
        <p:spPr>
          <a:xfrm>
            <a:off x="530681" y="3568317"/>
            <a:ext cx="1350318" cy="1263660"/>
          </a:xfrm>
          <a:prstGeom prst="rect">
            <a:avLst/>
          </a:prstGeom>
        </p:spPr>
      </p:pic>
      <p:pic>
        <p:nvPicPr>
          <p:cNvPr id="40" name="Picture 39" descr="A screen shot of a phone&#10;&#10;Description automatically generated">
            <a:extLst>
              <a:ext uri="{FF2B5EF4-FFF2-40B4-BE49-F238E27FC236}">
                <a16:creationId xmlns:a16="http://schemas.microsoft.com/office/drawing/2014/main" id="{DF50D2DC-53E5-D54D-C7DE-D3EF3BDCA8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205" t="1233" r="2305" b="80341"/>
          <a:stretch/>
        </p:blipFill>
        <p:spPr>
          <a:xfrm>
            <a:off x="1545809" y="5029199"/>
            <a:ext cx="1350318" cy="126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5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7742-4ED3-CFA4-2CF7-38514D88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4" y="365125"/>
            <a:ext cx="10976296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415784-3F0F-95FF-4536-7FA353C4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19" y="2398007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en-US" b="1" dirty="0">
                <a:solidFill>
                  <a:schemeClr val="tx2"/>
                </a:solidFill>
              </a:rPr>
              <a:t>Problem Statement</a:t>
            </a:r>
          </a:p>
        </p:txBody>
      </p:sp>
      <p:pic>
        <p:nvPicPr>
          <p:cNvPr id="15" name="Picture 14" descr="A screen shot of a phone&#10;&#10;Description automatically generated">
            <a:extLst>
              <a:ext uri="{FF2B5EF4-FFF2-40B4-BE49-F238E27FC236}">
                <a16:creationId xmlns:a16="http://schemas.microsoft.com/office/drawing/2014/main" id="{3A0366C2-D9EF-7DE4-7E5D-3249E1652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" r="73861" b="81574"/>
          <a:stretch/>
        </p:blipFill>
        <p:spPr>
          <a:xfrm>
            <a:off x="158106" y="1972846"/>
            <a:ext cx="1350318" cy="126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7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7742-4ED3-CFA4-2CF7-38514D88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4" y="365125"/>
            <a:ext cx="10976296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415784-3F0F-95FF-4536-7FA353C4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19" y="2398007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en-US" b="1" dirty="0">
                <a:solidFill>
                  <a:schemeClr val="tx2"/>
                </a:solidFill>
              </a:rPr>
              <a:t>Problem Statement</a:t>
            </a:r>
          </a:p>
        </p:txBody>
      </p:sp>
      <p:pic>
        <p:nvPicPr>
          <p:cNvPr id="15" name="Picture 14" descr="A screen shot of a phone&#10;&#10;Description automatically generated">
            <a:extLst>
              <a:ext uri="{FF2B5EF4-FFF2-40B4-BE49-F238E27FC236}">
                <a16:creationId xmlns:a16="http://schemas.microsoft.com/office/drawing/2014/main" id="{3A0366C2-D9EF-7DE4-7E5D-3249E1652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" r="73861" b="81574"/>
          <a:stretch/>
        </p:blipFill>
        <p:spPr>
          <a:xfrm>
            <a:off x="158106" y="1972846"/>
            <a:ext cx="1350318" cy="1263660"/>
          </a:xfrm>
          <a:prstGeom prst="rect">
            <a:avLst/>
          </a:prstGeom>
        </p:spPr>
      </p:pic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580013B4-31CD-3B8E-9EC9-0FE4A0C39E26}"/>
              </a:ext>
            </a:extLst>
          </p:cNvPr>
          <p:cNvSpPr txBox="1">
            <a:spLocks/>
          </p:cNvSpPr>
          <p:nvPr/>
        </p:nvSpPr>
        <p:spPr>
          <a:xfrm>
            <a:off x="566319" y="4350157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Profile</a:t>
            </a: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28422C88-BA61-8B43-FF25-FC0080E66A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04" t="65909" r="59218" b="11480"/>
          <a:stretch/>
        </p:blipFill>
        <p:spPr>
          <a:xfrm flipH="1">
            <a:off x="91034" y="3943825"/>
            <a:ext cx="1484461" cy="9767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B98BF4-1765-E386-0B11-5134992FD7BD}"/>
              </a:ext>
            </a:extLst>
          </p:cNvPr>
          <p:cNvSpPr txBox="1"/>
          <p:nvPr/>
        </p:nvSpPr>
        <p:spPr>
          <a:xfrm>
            <a:off x="566319" y="4920609"/>
            <a:ext cx="430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Site; Customer</a:t>
            </a:r>
          </a:p>
        </p:txBody>
      </p:sp>
    </p:spTree>
    <p:extLst>
      <p:ext uri="{BB962C8B-B14F-4D97-AF65-F5344CB8AC3E}">
        <p14:creationId xmlns:p14="http://schemas.microsoft.com/office/powerpoint/2010/main" val="397991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7742-4ED3-CFA4-2CF7-38514D88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4" y="365125"/>
            <a:ext cx="10976296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415784-3F0F-95FF-4536-7FA353C4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19" y="2398007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en-US" b="1" dirty="0">
                <a:solidFill>
                  <a:schemeClr val="tx2"/>
                </a:solidFill>
              </a:rPr>
              <a:t>Problem Statement</a:t>
            </a:r>
          </a:p>
        </p:txBody>
      </p:sp>
      <p:pic>
        <p:nvPicPr>
          <p:cNvPr id="15" name="Picture 14" descr="A screen shot of a phone&#10;&#10;Description automatically generated">
            <a:extLst>
              <a:ext uri="{FF2B5EF4-FFF2-40B4-BE49-F238E27FC236}">
                <a16:creationId xmlns:a16="http://schemas.microsoft.com/office/drawing/2014/main" id="{3A0366C2-D9EF-7DE4-7E5D-3249E1652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" r="73861" b="81574"/>
          <a:stretch/>
        </p:blipFill>
        <p:spPr>
          <a:xfrm>
            <a:off x="158106" y="1972846"/>
            <a:ext cx="1350318" cy="1263660"/>
          </a:xfrm>
          <a:prstGeom prst="rect">
            <a:avLst/>
          </a:prstGeom>
        </p:spPr>
      </p:pic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580013B4-31CD-3B8E-9EC9-0FE4A0C39E26}"/>
              </a:ext>
            </a:extLst>
          </p:cNvPr>
          <p:cNvSpPr txBox="1">
            <a:spLocks/>
          </p:cNvSpPr>
          <p:nvPr/>
        </p:nvSpPr>
        <p:spPr>
          <a:xfrm>
            <a:off x="566319" y="4350157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Profile</a:t>
            </a: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28422C88-BA61-8B43-FF25-FC0080E66A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04" t="65909" r="59218" b="11480"/>
          <a:stretch/>
        </p:blipFill>
        <p:spPr>
          <a:xfrm flipH="1">
            <a:off x="91034" y="3943825"/>
            <a:ext cx="1484461" cy="976784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19334736-701C-D626-CB74-2958582A1E70}"/>
              </a:ext>
            </a:extLst>
          </p:cNvPr>
          <p:cNvSpPr txBox="1">
            <a:spLocks/>
          </p:cNvSpPr>
          <p:nvPr/>
        </p:nvSpPr>
        <p:spPr>
          <a:xfrm>
            <a:off x="6571285" y="2379178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        Recommendation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D451A7E5-C1DC-7BE9-8832-FFDD210429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50" t="20037" r="34039" b="59987"/>
          <a:stretch/>
        </p:blipFill>
        <p:spPr>
          <a:xfrm>
            <a:off x="6096000" y="1749794"/>
            <a:ext cx="1484461" cy="1296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7B608-3686-557F-0E55-CFAB0DC59378}"/>
              </a:ext>
            </a:extLst>
          </p:cNvPr>
          <p:cNvSpPr txBox="1"/>
          <p:nvPr/>
        </p:nvSpPr>
        <p:spPr>
          <a:xfrm>
            <a:off x="6571284" y="3046219"/>
            <a:ext cx="430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Assortment; Pricing; Operations</a:t>
            </a:r>
          </a:p>
        </p:txBody>
      </p:sp>
    </p:spTree>
    <p:extLst>
      <p:ext uri="{BB962C8B-B14F-4D97-AF65-F5344CB8AC3E}">
        <p14:creationId xmlns:p14="http://schemas.microsoft.com/office/powerpoint/2010/main" val="61631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7742-4ED3-CFA4-2CF7-38514D88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4" y="365125"/>
            <a:ext cx="10976296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415784-3F0F-95FF-4536-7FA353C4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19" y="2398007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en-US" b="1" dirty="0">
                <a:solidFill>
                  <a:schemeClr val="tx2"/>
                </a:solidFill>
              </a:rPr>
              <a:t>Problem Statement</a:t>
            </a:r>
          </a:p>
        </p:txBody>
      </p:sp>
      <p:pic>
        <p:nvPicPr>
          <p:cNvPr id="15" name="Picture 14" descr="A screen shot of a phone&#10;&#10;Description automatically generated">
            <a:extLst>
              <a:ext uri="{FF2B5EF4-FFF2-40B4-BE49-F238E27FC236}">
                <a16:creationId xmlns:a16="http://schemas.microsoft.com/office/drawing/2014/main" id="{3A0366C2-D9EF-7DE4-7E5D-3249E1652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" r="73861" b="81574"/>
          <a:stretch/>
        </p:blipFill>
        <p:spPr>
          <a:xfrm>
            <a:off x="158106" y="1972846"/>
            <a:ext cx="1350318" cy="1263660"/>
          </a:xfrm>
          <a:prstGeom prst="rect">
            <a:avLst/>
          </a:prstGeom>
        </p:spPr>
      </p:pic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580013B4-31CD-3B8E-9EC9-0FE4A0C39E26}"/>
              </a:ext>
            </a:extLst>
          </p:cNvPr>
          <p:cNvSpPr txBox="1">
            <a:spLocks/>
          </p:cNvSpPr>
          <p:nvPr/>
        </p:nvSpPr>
        <p:spPr>
          <a:xfrm>
            <a:off x="566319" y="4350157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Profile</a:t>
            </a: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28422C88-BA61-8B43-FF25-FC0080E66A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04" t="65909" r="59218" b="11480"/>
          <a:stretch/>
        </p:blipFill>
        <p:spPr>
          <a:xfrm flipH="1">
            <a:off x="91034" y="3943825"/>
            <a:ext cx="1484461" cy="976784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19334736-701C-D626-CB74-2958582A1E70}"/>
              </a:ext>
            </a:extLst>
          </p:cNvPr>
          <p:cNvSpPr txBox="1">
            <a:spLocks/>
          </p:cNvSpPr>
          <p:nvPr/>
        </p:nvSpPr>
        <p:spPr>
          <a:xfrm>
            <a:off x="6571285" y="2379178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        Recommendation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D451A7E5-C1DC-7BE9-8832-FFDD210429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350" t="20037" r="34039" b="59987"/>
          <a:stretch/>
        </p:blipFill>
        <p:spPr>
          <a:xfrm>
            <a:off x="6096000" y="1749794"/>
            <a:ext cx="1484461" cy="1296425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1B70DC75-1BCB-4B16-E913-957C3BD0DE71}"/>
              </a:ext>
            </a:extLst>
          </p:cNvPr>
          <p:cNvSpPr txBox="1">
            <a:spLocks/>
          </p:cNvSpPr>
          <p:nvPr/>
        </p:nvSpPr>
        <p:spPr>
          <a:xfrm>
            <a:off x="6571284" y="4339411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      Appendix</a:t>
            </a:r>
          </a:p>
        </p:txBody>
      </p:sp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4761FF25-AD02-B865-F7ED-ED3CBC655B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67" t="64200" r="-4453" b="13189"/>
          <a:stretch/>
        </p:blipFill>
        <p:spPr>
          <a:xfrm>
            <a:off x="5620717" y="3811782"/>
            <a:ext cx="1970233" cy="1296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CF883B-93F1-0700-17F2-613A6BF818A0}"/>
              </a:ext>
            </a:extLst>
          </p:cNvPr>
          <p:cNvSpPr txBox="1"/>
          <p:nvPr/>
        </p:nvSpPr>
        <p:spPr>
          <a:xfrm>
            <a:off x="6571284" y="4925091"/>
            <a:ext cx="430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Data; Modeling</a:t>
            </a:r>
          </a:p>
        </p:txBody>
      </p:sp>
    </p:spTree>
    <p:extLst>
      <p:ext uri="{BB962C8B-B14F-4D97-AF65-F5344CB8AC3E}">
        <p14:creationId xmlns:p14="http://schemas.microsoft.com/office/powerpoint/2010/main" val="180405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50A898-81C0-D121-C440-4AB293BE84BA}"/>
              </a:ext>
            </a:extLst>
          </p:cNvPr>
          <p:cNvSpPr/>
          <p:nvPr/>
        </p:nvSpPr>
        <p:spPr>
          <a:xfrm>
            <a:off x="-1" y="2072079"/>
            <a:ext cx="12192000" cy="2457974"/>
          </a:xfrm>
          <a:prstGeom prst="rect">
            <a:avLst/>
          </a:prstGeom>
          <a:solidFill>
            <a:srgbClr val="A6CA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92B4A-7644-3CFD-4D8B-8D7035A50A5A}"/>
              </a:ext>
            </a:extLst>
          </p:cNvPr>
          <p:cNvSpPr/>
          <p:nvPr/>
        </p:nvSpPr>
        <p:spPr>
          <a:xfrm>
            <a:off x="0" y="2290194"/>
            <a:ext cx="12192000" cy="202174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0">
            <a:extLst>
              <a:ext uri="{FF2B5EF4-FFF2-40B4-BE49-F238E27FC236}">
                <a16:creationId xmlns:a16="http://schemas.microsoft.com/office/drawing/2014/main" id="{A94AED3C-21BA-0178-40D4-44FBE4ACE8F8}"/>
              </a:ext>
            </a:extLst>
          </p:cNvPr>
          <p:cNvSpPr txBox="1">
            <a:spLocks/>
          </p:cNvSpPr>
          <p:nvPr/>
        </p:nvSpPr>
        <p:spPr>
          <a:xfrm>
            <a:off x="408213" y="425161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b="1">
                <a:solidFill>
                  <a:schemeClr val="tx2"/>
                </a:solidFill>
              </a:rPr>
              <a:t>Problem Statement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3" name="Picture 2" descr="A screen shot of a phone&#10;&#10;Description automatically generated">
            <a:extLst>
              <a:ext uri="{FF2B5EF4-FFF2-40B4-BE49-F238E27FC236}">
                <a16:creationId xmlns:a16="http://schemas.microsoft.com/office/drawing/2014/main" id="{3FC313E9-47FA-6BD3-C166-560162CD1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" r="73861" b="81574"/>
          <a:stretch/>
        </p:blipFill>
        <p:spPr>
          <a:xfrm>
            <a:off x="0" y="0"/>
            <a:ext cx="1350318" cy="12636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E50FF7-258B-29CA-D5FC-E30C63917B51}"/>
              </a:ext>
            </a:extLst>
          </p:cNvPr>
          <p:cNvSpPr txBox="1"/>
          <p:nvPr/>
        </p:nvSpPr>
        <p:spPr>
          <a:xfrm>
            <a:off x="408213" y="2977900"/>
            <a:ext cx="1104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Using the last 6 months of Hospital POS data, identify key trends &amp; data insights to provide a holistic business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66372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5DC9480-F711-E8CD-210F-7F7617956995}"/>
              </a:ext>
            </a:extLst>
          </p:cNvPr>
          <p:cNvSpPr txBox="1">
            <a:spLocks/>
          </p:cNvSpPr>
          <p:nvPr/>
        </p:nvSpPr>
        <p:spPr>
          <a:xfrm>
            <a:off x="279449" y="406332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Profile</a:t>
            </a:r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16DFB984-AE2E-B476-141C-439AA71D07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704" t="65909" r="59218" b="11480"/>
          <a:stretch/>
        </p:blipFill>
        <p:spPr>
          <a:xfrm flipH="1">
            <a:off x="-195836" y="0"/>
            <a:ext cx="1484461" cy="9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2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5DC9480-F711-E8CD-210F-7F7617956995}"/>
              </a:ext>
            </a:extLst>
          </p:cNvPr>
          <p:cNvSpPr txBox="1">
            <a:spLocks/>
          </p:cNvSpPr>
          <p:nvPr/>
        </p:nvSpPr>
        <p:spPr>
          <a:xfrm>
            <a:off x="279449" y="406332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Profile</a:t>
            </a:r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16DFB984-AE2E-B476-141C-439AA71D07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704" t="65909" r="59218" b="11480"/>
          <a:stretch/>
        </p:blipFill>
        <p:spPr>
          <a:xfrm flipH="1">
            <a:off x="-195836" y="0"/>
            <a:ext cx="1484461" cy="97678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84BFDEC-BA84-DC30-08F7-3D6D8F0EA806}"/>
              </a:ext>
            </a:extLst>
          </p:cNvPr>
          <p:cNvGrpSpPr/>
          <p:nvPr/>
        </p:nvGrpSpPr>
        <p:grpSpPr>
          <a:xfrm>
            <a:off x="279447" y="2070848"/>
            <a:ext cx="4543566" cy="5056794"/>
            <a:chOff x="279447" y="2070848"/>
            <a:chExt cx="4543566" cy="5056794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CD48024-3591-CF14-DE37-42B6070DB15D}"/>
                </a:ext>
              </a:extLst>
            </p:cNvPr>
            <p:cNvSpPr/>
            <p:nvPr/>
          </p:nvSpPr>
          <p:spPr>
            <a:xfrm>
              <a:off x="279447" y="2070848"/>
              <a:ext cx="4543566" cy="5056794"/>
            </a:xfrm>
            <a:custGeom>
              <a:avLst/>
              <a:gdLst>
                <a:gd name="connsiteX0" fmla="*/ 0 w 4534601"/>
                <a:gd name="connsiteY0" fmla="*/ 1077920 h 4787153"/>
                <a:gd name="connsiteX1" fmla="*/ 1077920 w 4534601"/>
                <a:gd name="connsiteY1" fmla="*/ 0 h 4787153"/>
                <a:gd name="connsiteX2" fmla="*/ 3456681 w 4534601"/>
                <a:gd name="connsiteY2" fmla="*/ 0 h 4787153"/>
                <a:gd name="connsiteX3" fmla="*/ 4534601 w 4534601"/>
                <a:gd name="connsiteY3" fmla="*/ 1077920 h 4787153"/>
                <a:gd name="connsiteX4" fmla="*/ 4534601 w 4534601"/>
                <a:gd name="connsiteY4" fmla="*/ 3709233 h 4787153"/>
                <a:gd name="connsiteX5" fmla="*/ 3456681 w 4534601"/>
                <a:gd name="connsiteY5" fmla="*/ 4787153 h 4787153"/>
                <a:gd name="connsiteX6" fmla="*/ 1077920 w 4534601"/>
                <a:gd name="connsiteY6" fmla="*/ 4787153 h 4787153"/>
                <a:gd name="connsiteX7" fmla="*/ 0 w 4534601"/>
                <a:gd name="connsiteY7" fmla="*/ 3709233 h 4787153"/>
                <a:gd name="connsiteX8" fmla="*/ 0 w 4534601"/>
                <a:gd name="connsiteY8" fmla="*/ 1077920 h 4787153"/>
                <a:gd name="connsiteX0" fmla="*/ 0 w 4534601"/>
                <a:gd name="connsiteY0" fmla="*/ 1077920 h 5030437"/>
                <a:gd name="connsiteX1" fmla="*/ 1077920 w 4534601"/>
                <a:gd name="connsiteY1" fmla="*/ 0 h 5030437"/>
                <a:gd name="connsiteX2" fmla="*/ 3456681 w 4534601"/>
                <a:gd name="connsiteY2" fmla="*/ 0 h 5030437"/>
                <a:gd name="connsiteX3" fmla="*/ 4534601 w 4534601"/>
                <a:gd name="connsiteY3" fmla="*/ 1077920 h 5030437"/>
                <a:gd name="connsiteX4" fmla="*/ 4534601 w 4534601"/>
                <a:gd name="connsiteY4" fmla="*/ 3709233 h 5030437"/>
                <a:gd name="connsiteX5" fmla="*/ 3456681 w 4534601"/>
                <a:gd name="connsiteY5" fmla="*/ 4787153 h 5030437"/>
                <a:gd name="connsiteX6" fmla="*/ 1077920 w 4534601"/>
                <a:gd name="connsiteY6" fmla="*/ 4787153 h 5030437"/>
                <a:gd name="connsiteX7" fmla="*/ 17930 w 4534601"/>
                <a:gd name="connsiteY7" fmla="*/ 4758104 h 5030437"/>
                <a:gd name="connsiteX8" fmla="*/ 0 w 4534601"/>
                <a:gd name="connsiteY8" fmla="*/ 1077920 h 5030437"/>
                <a:gd name="connsiteX0" fmla="*/ 0 w 4543566"/>
                <a:gd name="connsiteY0" fmla="*/ 1077920 h 5056794"/>
                <a:gd name="connsiteX1" fmla="*/ 1077920 w 4543566"/>
                <a:gd name="connsiteY1" fmla="*/ 0 h 5056794"/>
                <a:gd name="connsiteX2" fmla="*/ 3456681 w 4543566"/>
                <a:gd name="connsiteY2" fmla="*/ 0 h 5056794"/>
                <a:gd name="connsiteX3" fmla="*/ 4534601 w 4543566"/>
                <a:gd name="connsiteY3" fmla="*/ 1077920 h 5056794"/>
                <a:gd name="connsiteX4" fmla="*/ 4543566 w 4543566"/>
                <a:gd name="connsiteY4" fmla="*/ 4793962 h 5056794"/>
                <a:gd name="connsiteX5" fmla="*/ 3456681 w 4543566"/>
                <a:gd name="connsiteY5" fmla="*/ 4787153 h 5056794"/>
                <a:gd name="connsiteX6" fmla="*/ 1077920 w 4543566"/>
                <a:gd name="connsiteY6" fmla="*/ 4787153 h 5056794"/>
                <a:gd name="connsiteX7" fmla="*/ 17930 w 4543566"/>
                <a:gd name="connsiteY7" fmla="*/ 4758104 h 5056794"/>
                <a:gd name="connsiteX8" fmla="*/ 0 w 4543566"/>
                <a:gd name="connsiteY8" fmla="*/ 1077920 h 505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566" h="5056794">
                  <a:moveTo>
                    <a:pt x="0" y="1077920"/>
                  </a:moveTo>
                  <a:cubicBezTo>
                    <a:pt x="0" y="482601"/>
                    <a:pt x="482601" y="0"/>
                    <a:pt x="1077920" y="0"/>
                  </a:cubicBezTo>
                  <a:lnTo>
                    <a:pt x="3456681" y="0"/>
                  </a:lnTo>
                  <a:cubicBezTo>
                    <a:pt x="4052000" y="0"/>
                    <a:pt x="4534601" y="482601"/>
                    <a:pt x="4534601" y="1077920"/>
                  </a:cubicBezTo>
                  <a:cubicBezTo>
                    <a:pt x="4537589" y="2316601"/>
                    <a:pt x="4540578" y="3555281"/>
                    <a:pt x="4543566" y="4793962"/>
                  </a:cubicBezTo>
                  <a:cubicBezTo>
                    <a:pt x="4543566" y="5389281"/>
                    <a:pt x="4052000" y="4787153"/>
                    <a:pt x="3456681" y="4787153"/>
                  </a:cubicBezTo>
                  <a:lnTo>
                    <a:pt x="1077920" y="4787153"/>
                  </a:lnTo>
                  <a:cubicBezTo>
                    <a:pt x="482601" y="4787153"/>
                    <a:pt x="17930" y="5353423"/>
                    <a:pt x="17930" y="4758104"/>
                  </a:cubicBezTo>
                  <a:cubicBezTo>
                    <a:pt x="17930" y="3881000"/>
                    <a:pt x="0" y="1955024"/>
                    <a:pt x="0" y="107792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/>
                  </a:solidFill>
                </a:rPr>
                <a:t>High level of Seasonality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/>
                  </a:solidFill>
                </a:rPr>
                <a:t>Day of Week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/>
                  </a:solidFill>
                </a:rPr>
                <a:t>Hour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/>
                  </a:solidFill>
                </a:rPr>
                <a:t>Payment type</a:t>
              </a:r>
            </a:p>
            <a:p>
              <a:endParaRPr lang="en-US" dirty="0">
                <a:solidFill>
                  <a:schemeClr val="tx2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" name="Content Placeholder 10">
              <a:extLst>
                <a:ext uri="{FF2B5EF4-FFF2-40B4-BE49-F238E27FC236}">
                  <a16:creationId xmlns:a16="http://schemas.microsoft.com/office/drawing/2014/main" id="{3D445EE8-A8F5-1404-87A1-9DBFB2ACE1D5}"/>
                </a:ext>
              </a:extLst>
            </p:cNvPr>
            <p:cNvSpPr txBox="1">
              <a:spLocks/>
            </p:cNvSpPr>
            <p:nvPr/>
          </p:nvSpPr>
          <p:spPr>
            <a:xfrm>
              <a:off x="279448" y="2181345"/>
              <a:ext cx="4304252" cy="570452"/>
            </a:xfrm>
            <a:prstGeom prst="round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pic>
        <p:nvPicPr>
          <p:cNvPr id="6" name="Picture 5" descr="A screenshot of a calculator&#10;&#10;Description automatically generated">
            <a:extLst>
              <a:ext uri="{FF2B5EF4-FFF2-40B4-BE49-F238E27FC236}">
                <a16:creationId xmlns:a16="http://schemas.microsoft.com/office/drawing/2014/main" id="{B679CA9B-5FB8-A0A5-3B34-8DF80566F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528" y="1450571"/>
            <a:ext cx="27559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8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5DC9480-F711-E8CD-210F-7F7617956995}"/>
              </a:ext>
            </a:extLst>
          </p:cNvPr>
          <p:cNvSpPr txBox="1">
            <a:spLocks/>
          </p:cNvSpPr>
          <p:nvPr/>
        </p:nvSpPr>
        <p:spPr>
          <a:xfrm>
            <a:off x="279449" y="406332"/>
            <a:ext cx="4304251" cy="57045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/>
                </a:solidFill>
              </a:rPr>
              <a:t>Profile</a:t>
            </a:r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16DFB984-AE2E-B476-141C-439AA71D07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04" t="65909" r="59218" b="11480"/>
          <a:stretch/>
        </p:blipFill>
        <p:spPr>
          <a:xfrm flipH="1">
            <a:off x="-195836" y="0"/>
            <a:ext cx="1484461" cy="97678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9B05315-C165-C2DE-F994-31F2EF453A31}"/>
              </a:ext>
            </a:extLst>
          </p:cNvPr>
          <p:cNvGrpSpPr/>
          <p:nvPr/>
        </p:nvGrpSpPr>
        <p:grpSpPr>
          <a:xfrm>
            <a:off x="279447" y="2070848"/>
            <a:ext cx="4543566" cy="5056794"/>
            <a:chOff x="279447" y="2070848"/>
            <a:chExt cx="4543566" cy="5056794"/>
          </a:xfrm>
        </p:grpSpPr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928B43D9-ACAE-AB99-B239-BEC938F681AF}"/>
                </a:ext>
              </a:extLst>
            </p:cNvPr>
            <p:cNvSpPr/>
            <p:nvPr/>
          </p:nvSpPr>
          <p:spPr>
            <a:xfrm>
              <a:off x="279447" y="2070848"/>
              <a:ext cx="4543566" cy="5056794"/>
            </a:xfrm>
            <a:custGeom>
              <a:avLst/>
              <a:gdLst>
                <a:gd name="connsiteX0" fmla="*/ 0 w 4534601"/>
                <a:gd name="connsiteY0" fmla="*/ 1077920 h 4787153"/>
                <a:gd name="connsiteX1" fmla="*/ 1077920 w 4534601"/>
                <a:gd name="connsiteY1" fmla="*/ 0 h 4787153"/>
                <a:gd name="connsiteX2" fmla="*/ 3456681 w 4534601"/>
                <a:gd name="connsiteY2" fmla="*/ 0 h 4787153"/>
                <a:gd name="connsiteX3" fmla="*/ 4534601 w 4534601"/>
                <a:gd name="connsiteY3" fmla="*/ 1077920 h 4787153"/>
                <a:gd name="connsiteX4" fmla="*/ 4534601 w 4534601"/>
                <a:gd name="connsiteY4" fmla="*/ 3709233 h 4787153"/>
                <a:gd name="connsiteX5" fmla="*/ 3456681 w 4534601"/>
                <a:gd name="connsiteY5" fmla="*/ 4787153 h 4787153"/>
                <a:gd name="connsiteX6" fmla="*/ 1077920 w 4534601"/>
                <a:gd name="connsiteY6" fmla="*/ 4787153 h 4787153"/>
                <a:gd name="connsiteX7" fmla="*/ 0 w 4534601"/>
                <a:gd name="connsiteY7" fmla="*/ 3709233 h 4787153"/>
                <a:gd name="connsiteX8" fmla="*/ 0 w 4534601"/>
                <a:gd name="connsiteY8" fmla="*/ 1077920 h 4787153"/>
                <a:gd name="connsiteX0" fmla="*/ 0 w 4534601"/>
                <a:gd name="connsiteY0" fmla="*/ 1077920 h 5030437"/>
                <a:gd name="connsiteX1" fmla="*/ 1077920 w 4534601"/>
                <a:gd name="connsiteY1" fmla="*/ 0 h 5030437"/>
                <a:gd name="connsiteX2" fmla="*/ 3456681 w 4534601"/>
                <a:gd name="connsiteY2" fmla="*/ 0 h 5030437"/>
                <a:gd name="connsiteX3" fmla="*/ 4534601 w 4534601"/>
                <a:gd name="connsiteY3" fmla="*/ 1077920 h 5030437"/>
                <a:gd name="connsiteX4" fmla="*/ 4534601 w 4534601"/>
                <a:gd name="connsiteY4" fmla="*/ 3709233 h 5030437"/>
                <a:gd name="connsiteX5" fmla="*/ 3456681 w 4534601"/>
                <a:gd name="connsiteY5" fmla="*/ 4787153 h 5030437"/>
                <a:gd name="connsiteX6" fmla="*/ 1077920 w 4534601"/>
                <a:gd name="connsiteY6" fmla="*/ 4787153 h 5030437"/>
                <a:gd name="connsiteX7" fmla="*/ 17930 w 4534601"/>
                <a:gd name="connsiteY7" fmla="*/ 4758104 h 5030437"/>
                <a:gd name="connsiteX8" fmla="*/ 0 w 4534601"/>
                <a:gd name="connsiteY8" fmla="*/ 1077920 h 5030437"/>
                <a:gd name="connsiteX0" fmla="*/ 0 w 4543566"/>
                <a:gd name="connsiteY0" fmla="*/ 1077920 h 5056794"/>
                <a:gd name="connsiteX1" fmla="*/ 1077920 w 4543566"/>
                <a:gd name="connsiteY1" fmla="*/ 0 h 5056794"/>
                <a:gd name="connsiteX2" fmla="*/ 3456681 w 4543566"/>
                <a:gd name="connsiteY2" fmla="*/ 0 h 5056794"/>
                <a:gd name="connsiteX3" fmla="*/ 4534601 w 4543566"/>
                <a:gd name="connsiteY3" fmla="*/ 1077920 h 5056794"/>
                <a:gd name="connsiteX4" fmla="*/ 4543566 w 4543566"/>
                <a:gd name="connsiteY4" fmla="*/ 4793962 h 5056794"/>
                <a:gd name="connsiteX5" fmla="*/ 3456681 w 4543566"/>
                <a:gd name="connsiteY5" fmla="*/ 4787153 h 5056794"/>
                <a:gd name="connsiteX6" fmla="*/ 1077920 w 4543566"/>
                <a:gd name="connsiteY6" fmla="*/ 4787153 h 5056794"/>
                <a:gd name="connsiteX7" fmla="*/ 17930 w 4543566"/>
                <a:gd name="connsiteY7" fmla="*/ 4758104 h 5056794"/>
                <a:gd name="connsiteX8" fmla="*/ 0 w 4543566"/>
                <a:gd name="connsiteY8" fmla="*/ 1077920 h 505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566" h="5056794">
                  <a:moveTo>
                    <a:pt x="0" y="1077920"/>
                  </a:moveTo>
                  <a:cubicBezTo>
                    <a:pt x="0" y="482601"/>
                    <a:pt x="482601" y="0"/>
                    <a:pt x="1077920" y="0"/>
                  </a:cubicBezTo>
                  <a:lnTo>
                    <a:pt x="3456681" y="0"/>
                  </a:lnTo>
                  <a:cubicBezTo>
                    <a:pt x="4052000" y="0"/>
                    <a:pt x="4534601" y="482601"/>
                    <a:pt x="4534601" y="1077920"/>
                  </a:cubicBezTo>
                  <a:cubicBezTo>
                    <a:pt x="4537589" y="2316601"/>
                    <a:pt x="4540578" y="3555281"/>
                    <a:pt x="4543566" y="4793962"/>
                  </a:cubicBezTo>
                  <a:cubicBezTo>
                    <a:pt x="4543566" y="5389281"/>
                    <a:pt x="4052000" y="4787153"/>
                    <a:pt x="3456681" y="4787153"/>
                  </a:cubicBezTo>
                  <a:lnTo>
                    <a:pt x="1077920" y="4787153"/>
                  </a:lnTo>
                  <a:cubicBezTo>
                    <a:pt x="482601" y="4787153"/>
                    <a:pt x="17930" y="5353423"/>
                    <a:pt x="17930" y="4758104"/>
                  </a:cubicBezTo>
                  <a:cubicBezTo>
                    <a:pt x="17930" y="3881000"/>
                    <a:pt x="0" y="1955024"/>
                    <a:pt x="0" y="1077920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/>
                  </a:solidFill>
                </a:rPr>
                <a:t>High level of Seasonality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/>
                  </a:solidFill>
                </a:rPr>
                <a:t>Day of Week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/>
                  </a:solidFill>
                </a:rPr>
                <a:t>Hour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/>
                  </a:solidFill>
                </a:rPr>
                <a:t>Payment type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/>
                  </a:solidFill>
                </a:rPr>
                <a:t>Pricing type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/>
                  </a:solidFill>
                </a:rPr>
                <a:t>91% Customers purchase items less than $10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/>
                  </a:solidFill>
                </a:rPr>
                <a:t>56% purchase less than $5</a:t>
              </a:r>
            </a:p>
            <a:p>
              <a:endParaRPr lang="en-US" dirty="0">
                <a:solidFill>
                  <a:schemeClr val="tx2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" name="Content Placeholder 10">
              <a:extLst>
                <a:ext uri="{FF2B5EF4-FFF2-40B4-BE49-F238E27FC236}">
                  <a16:creationId xmlns:a16="http://schemas.microsoft.com/office/drawing/2014/main" id="{3D445EE8-A8F5-1404-87A1-9DBFB2ACE1D5}"/>
                </a:ext>
              </a:extLst>
            </p:cNvPr>
            <p:cNvSpPr txBox="1">
              <a:spLocks/>
            </p:cNvSpPr>
            <p:nvPr/>
          </p:nvSpPr>
          <p:spPr>
            <a:xfrm>
              <a:off x="279448" y="2181345"/>
              <a:ext cx="4304252" cy="570452"/>
            </a:xfrm>
            <a:prstGeom prst="round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800EE75-6748-ABA8-AD8F-58A05F15AEB1}"/>
              </a:ext>
            </a:extLst>
          </p:cNvPr>
          <p:cNvGrpSpPr/>
          <p:nvPr/>
        </p:nvGrpSpPr>
        <p:grpSpPr>
          <a:xfrm>
            <a:off x="7368986" y="2070848"/>
            <a:ext cx="4543569" cy="5056794"/>
            <a:chOff x="7368986" y="2070848"/>
            <a:chExt cx="4543569" cy="5056794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11846DED-FC30-C03E-9B33-ACC0F7BBB380}"/>
                </a:ext>
              </a:extLst>
            </p:cNvPr>
            <p:cNvSpPr/>
            <p:nvPr/>
          </p:nvSpPr>
          <p:spPr>
            <a:xfrm>
              <a:off x="7368986" y="2070848"/>
              <a:ext cx="4543566" cy="5056794"/>
            </a:xfrm>
            <a:custGeom>
              <a:avLst/>
              <a:gdLst>
                <a:gd name="connsiteX0" fmla="*/ 0 w 4534601"/>
                <a:gd name="connsiteY0" fmla="*/ 1077920 h 4787153"/>
                <a:gd name="connsiteX1" fmla="*/ 1077920 w 4534601"/>
                <a:gd name="connsiteY1" fmla="*/ 0 h 4787153"/>
                <a:gd name="connsiteX2" fmla="*/ 3456681 w 4534601"/>
                <a:gd name="connsiteY2" fmla="*/ 0 h 4787153"/>
                <a:gd name="connsiteX3" fmla="*/ 4534601 w 4534601"/>
                <a:gd name="connsiteY3" fmla="*/ 1077920 h 4787153"/>
                <a:gd name="connsiteX4" fmla="*/ 4534601 w 4534601"/>
                <a:gd name="connsiteY4" fmla="*/ 3709233 h 4787153"/>
                <a:gd name="connsiteX5" fmla="*/ 3456681 w 4534601"/>
                <a:gd name="connsiteY5" fmla="*/ 4787153 h 4787153"/>
                <a:gd name="connsiteX6" fmla="*/ 1077920 w 4534601"/>
                <a:gd name="connsiteY6" fmla="*/ 4787153 h 4787153"/>
                <a:gd name="connsiteX7" fmla="*/ 0 w 4534601"/>
                <a:gd name="connsiteY7" fmla="*/ 3709233 h 4787153"/>
                <a:gd name="connsiteX8" fmla="*/ 0 w 4534601"/>
                <a:gd name="connsiteY8" fmla="*/ 1077920 h 4787153"/>
                <a:gd name="connsiteX0" fmla="*/ 0 w 4534601"/>
                <a:gd name="connsiteY0" fmla="*/ 1077920 h 5030437"/>
                <a:gd name="connsiteX1" fmla="*/ 1077920 w 4534601"/>
                <a:gd name="connsiteY1" fmla="*/ 0 h 5030437"/>
                <a:gd name="connsiteX2" fmla="*/ 3456681 w 4534601"/>
                <a:gd name="connsiteY2" fmla="*/ 0 h 5030437"/>
                <a:gd name="connsiteX3" fmla="*/ 4534601 w 4534601"/>
                <a:gd name="connsiteY3" fmla="*/ 1077920 h 5030437"/>
                <a:gd name="connsiteX4" fmla="*/ 4534601 w 4534601"/>
                <a:gd name="connsiteY4" fmla="*/ 3709233 h 5030437"/>
                <a:gd name="connsiteX5" fmla="*/ 3456681 w 4534601"/>
                <a:gd name="connsiteY5" fmla="*/ 4787153 h 5030437"/>
                <a:gd name="connsiteX6" fmla="*/ 1077920 w 4534601"/>
                <a:gd name="connsiteY6" fmla="*/ 4787153 h 5030437"/>
                <a:gd name="connsiteX7" fmla="*/ 17930 w 4534601"/>
                <a:gd name="connsiteY7" fmla="*/ 4758104 h 5030437"/>
                <a:gd name="connsiteX8" fmla="*/ 0 w 4534601"/>
                <a:gd name="connsiteY8" fmla="*/ 1077920 h 5030437"/>
                <a:gd name="connsiteX0" fmla="*/ 0 w 4543566"/>
                <a:gd name="connsiteY0" fmla="*/ 1077920 h 5056794"/>
                <a:gd name="connsiteX1" fmla="*/ 1077920 w 4543566"/>
                <a:gd name="connsiteY1" fmla="*/ 0 h 5056794"/>
                <a:gd name="connsiteX2" fmla="*/ 3456681 w 4543566"/>
                <a:gd name="connsiteY2" fmla="*/ 0 h 5056794"/>
                <a:gd name="connsiteX3" fmla="*/ 4534601 w 4543566"/>
                <a:gd name="connsiteY3" fmla="*/ 1077920 h 5056794"/>
                <a:gd name="connsiteX4" fmla="*/ 4543566 w 4543566"/>
                <a:gd name="connsiteY4" fmla="*/ 4793962 h 5056794"/>
                <a:gd name="connsiteX5" fmla="*/ 3456681 w 4543566"/>
                <a:gd name="connsiteY5" fmla="*/ 4787153 h 5056794"/>
                <a:gd name="connsiteX6" fmla="*/ 1077920 w 4543566"/>
                <a:gd name="connsiteY6" fmla="*/ 4787153 h 5056794"/>
                <a:gd name="connsiteX7" fmla="*/ 17930 w 4543566"/>
                <a:gd name="connsiteY7" fmla="*/ 4758104 h 5056794"/>
                <a:gd name="connsiteX8" fmla="*/ 0 w 4543566"/>
                <a:gd name="connsiteY8" fmla="*/ 1077920 h 5056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566" h="5056794">
                  <a:moveTo>
                    <a:pt x="0" y="1077920"/>
                  </a:moveTo>
                  <a:cubicBezTo>
                    <a:pt x="0" y="482601"/>
                    <a:pt x="482601" y="0"/>
                    <a:pt x="1077920" y="0"/>
                  </a:cubicBezTo>
                  <a:lnTo>
                    <a:pt x="3456681" y="0"/>
                  </a:lnTo>
                  <a:cubicBezTo>
                    <a:pt x="4052000" y="0"/>
                    <a:pt x="4534601" y="482601"/>
                    <a:pt x="4534601" y="1077920"/>
                  </a:cubicBezTo>
                  <a:cubicBezTo>
                    <a:pt x="4537589" y="2316601"/>
                    <a:pt x="4540578" y="3555281"/>
                    <a:pt x="4543566" y="4793962"/>
                  </a:cubicBezTo>
                  <a:cubicBezTo>
                    <a:pt x="4543566" y="5389281"/>
                    <a:pt x="4052000" y="4787153"/>
                    <a:pt x="3456681" y="4787153"/>
                  </a:cubicBezTo>
                  <a:lnTo>
                    <a:pt x="1077920" y="4787153"/>
                  </a:lnTo>
                  <a:cubicBezTo>
                    <a:pt x="482601" y="4787153"/>
                    <a:pt x="17930" y="5353423"/>
                    <a:pt x="17930" y="4758104"/>
                  </a:cubicBezTo>
                  <a:cubicBezTo>
                    <a:pt x="17930" y="3881000"/>
                    <a:pt x="0" y="1955024"/>
                    <a:pt x="0" y="10779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Site Comparison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Hospital B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Slightly more seasonality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Generates 5% more Revenue with smaller assortment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Hospital 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Has 70% of Free or Dept charged Meals ($39k)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Higher revenue tickets (Items/Check; $/Check)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dirty="0"/>
                <a:t>Same $/check if free meals removed</a:t>
              </a:r>
            </a:p>
          </p:txBody>
        </p:sp>
        <p:sp>
          <p:nvSpPr>
            <p:cNvPr id="4" name="Content Placeholder 10">
              <a:extLst>
                <a:ext uri="{FF2B5EF4-FFF2-40B4-BE49-F238E27FC236}">
                  <a16:creationId xmlns:a16="http://schemas.microsoft.com/office/drawing/2014/main" id="{E7EB33C8-955E-96CB-5FCB-651387652A51}"/>
                </a:ext>
              </a:extLst>
            </p:cNvPr>
            <p:cNvSpPr txBox="1">
              <a:spLocks/>
            </p:cNvSpPr>
            <p:nvPr/>
          </p:nvSpPr>
          <p:spPr>
            <a:xfrm>
              <a:off x="7368987" y="2181345"/>
              <a:ext cx="4543568" cy="570452"/>
            </a:xfrm>
            <a:prstGeom prst="round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b="1" dirty="0">
                  <a:solidFill>
                    <a:schemeClr val="tx2">
                      <a:lumMod val="10000"/>
                      <a:lumOff val="90000"/>
                    </a:schemeClr>
                  </a:solidFill>
                </a:rPr>
                <a:t>Site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F6E591D-D8B0-BC11-BDF8-8274A482785D}"/>
              </a:ext>
            </a:extLst>
          </p:cNvPr>
          <p:cNvSpPr txBox="1"/>
          <p:nvPr/>
        </p:nvSpPr>
        <p:spPr>
          <a:xfrm>
            <a:off x="2747290" y="1062151"/>
            <a:ext cx="9243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assume NLP model to tag items as Drinks/Food is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assume total cost is 70% of Revenue for Drinks &amp; 35% for Food</a:t>
            </a:r>
          </a:p>
        </p:txBody>
      </p:sp>
    </p:spTree>
    <p:extLst>
      <p:ext uri="{BB962C8B-B14F-4D97-AF65-F5344CB8AC3E}">
        <p14:creationId xmlns:p14="http://schemas.microsoft.com/office/powerpoint/2010/main" val="5973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304</Words>
  <Application>Microsoft Macintosh PowerPoint</Application>
  <PresentationFormat>Widescreen</PresentationFormat>
  <Paragraphs>91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Hospital Cafeteria Optimization</vt:lpstr>
      <vt:lpstr>Outline</vt:lpstr>
      <vt:lpstr>Outline</vt:lpstr>
      <vt:lpstr>Outline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Cafeteria Optimization</dc:title>
  <dc:creator>candice sessa</dc:creator>
  <cp:lastModifiedBy>candice sessa</cp:lastModifiedBy>
  <cp:revision>2</cp:revision>
  <dcterms:created xsi:type="dcterms:W3CDTF">2025-07-09T21:36:16Z</dcterms:created>
  <dcterms:modified xsi:type="dcterms:W3CDTF">2025-07-11T00:31:34Z</dcterms:modified>
</cp:coreProperties>
</file>