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78" r:id="rId4"/>
    <p:sldId id="279" r:id="rId5"/>
    <p:sldId id="280" r:id="rId6"/>
    <p:sldId id="281" r:id="rId7"/>
    <p:sldId id="284" r:id="rId8"/>
    <p:sldId id="264" r:id="rId9"/>
    <p:sldId id="266" r:id="rId10"/>
    <p:sldId id="273" r:id="rId11"/>
    <p:sldId id="274" r:id="rId12"/>
    <p:sldId id="267" r:id="rId13"/>
    <p:sldId id="275" r:id="rId14"/>
    <p:sldId id="268" r:id="rId15"/>
    <p:sldId id="276" r:id="rId16"/>
    <p:sldId id="272" r:id="rId17"/>
    <p:sldId id="287" r:id="rId18"/>
    <p:sldId id="277" r:id="rId19"/>
    <p:sldId id="285" r:id="rId20"/>
    <p:sldId id="288" r:id="rId21"/>
    <p:sldId id="265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AF7"/>
    <a:srgbClr val="A6CA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3"/>
    <p:restoredTop sz="94719"/>
  </p:normalViewPr>
  <p:slideViewPr>
    <p:cSldViewPr snapToGrid="0">
      <p:cViewPr varScale="1">
        <p:scale>
          <a:sx n="152" d="100"/>
          <a:sy n="152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6487A-5F92-2047-9ED7-03A6F0A9071D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06BA9-24EE-3949-955C-A54589BA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2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06BA9-24EE-3949-955C-A54589BA39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06BA9-24EE-3949-955C-A54589BA39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0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92F3-7B18-7514-120C-84EEDA512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AAF7E-B958-F5D0-42EE-BD3FE8285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F4C8-39C0-76B5-FD0B-9FCFA491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AE54-FF4E-C007-A94D-013B91FD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DC8E-472D-1B64-59F4-5E293EF0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7098-6CC5-D9D0-52B1-B29760EF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C9CD7-C45A-F27F-5E53-3FD252221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B748-2758-66C8-FDCE-0847119D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5A20-4CFA-E72A-9F51-4F651E8F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BC1A-6483-F362-56BA-C933F6FF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C67F-34F2-8FE4-BCB0-A0579DD2C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13D97-CB2F-8FFF-D0ED-5F06281A7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33F7-8CAD-93D9-3799-D8AAE8F9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5A86-06A6-633A-6213-39B2C460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425EB-BCB2-1B18-2AE1-B12DE1AE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C773-18CD-D71E-94FB-4F1F5871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355A-D056-4B27-9A0C-44BA0085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A7B7-CF60-C753-BDCE-958675BF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B32C8-EE07-1B88-83BC-80DE0562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1AB9-2E17-644D-8200-2D83091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8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09B3-B3B2-63C0-A646-7194DB8E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C5416-5DD0-0ABA-6EE9-23D065FF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5857A-4042-D052-6451-50A5839E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1B40-2F5A-3957-FC2E-BBBBF22D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7A1E8-3629-1DFC-0C45-33284C6D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3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4461-984C-70DC-41F1-8D60501A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7CA6-2695-BE2C-436E-9E97A35B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6FFAB-ABD1-E680-6796-DDD0E667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8E068-7C90-2CDB-0741-8CE4D16D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7970F-745B-985F-93F4-BEC1736F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9F193-0426-3227-07C5-C073F698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2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95ED-A3BE-E8DA-CD7C-0CBFAD0C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AB572-8C32-9379-1F68-5D7C29DEB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4F366-118C-230F-E4B4-34C04663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288A3-899A-1256-23B7-07C2082C7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34326-0A8B-9506-1AE3-2B19F86A4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F6B2A-6594-CB46-B83D-DF5FED3C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2C92C-AA96-3A27-CC66-651682C2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25A41-CA6E-949E-0E88-6646043D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2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3DB1-1A7B-C9BF-19A3-40C61BD0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3FF89-E11A-2204-B339-B8391FD9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433AF-0B37-9BCB-0AB9-A11EAA82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E9445-2DF8-764E-8F98-0F8F3D73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E17C1-2B1E-9FEA-50AB-210C0FB0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086E0-2847-78FA-A738-6B327824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E3D1E-39DC-A518-42DE-140DC69E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6740-D919-9F4D-981D-F58FC0E1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61C6-2E57-0300-DB40-FF33173A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E0E27-15C9-0E33-2D33-F21A4A02B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43532-AE6F-ABBE-0C66-AED2E0F8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F5D26-D231-2542-6245-2FB509F1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E1BA2-B3AC-94E2-CFD1-0EC34164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DA9E-5C5E-784A-A753-3F6B20C9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D4798-5950-3331-07A3-DBCE93108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18B48-553B-DD4D-5ECF-BD4743843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D5F76-CFF3-38BC-5790-F56C9FCA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29E92-626A-5EB0-4297-1E3E1990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92223-B6F3-F4E2-6C1E-5BD01BCB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7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AB007-F640-6341-C98E-075351ED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54342-332D-4021-39CE-CAA64126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9F1CF-E730-2BFE-0B43-693D1A20B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5C32EC-DA84-6B45-B173-EB4B31E0BC7A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2A9A9-D653-B0E2-9FBE-D335E6029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15C7-02D4-14A3-95E0-79A109357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130850-8BDC-D590-4339-3B293E9B6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2654"/>
            <a:ext cx="6797043" cy="2387600"/>
          </a:xfrm>
        </p:spPr>
        <p:txBody>
          <a:bodyPr/>
          <a:lstStyle/>
          <a:p>
            <a:r>
              <a:rPr lang="en-US" dirty="0"/>
              <a:t>Hospital Cafeteria Optimization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CF721D-6EF2-D503-4F8F-6525D8459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9" y="3822414"/>
            <a:ext cx="6842762" cy="447448"/>
          </a:xfrm>
        </p:spPr>
        <p:txBody>
          <a:bodyPr>
            <a:normAutofit/>
          </a:bodyPr>
          <a:lstStyle/>
          <a:p>
            <a:r>
              <a:rPr lang="en-US" i="1" dirty="0"/>
              <a:t>Prepared by Candice Filar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94B552-C6B1-4A2A-7DAE-F4EF91992FDA}"/>
              </a:ext>
            </a:extLst>
          </p:cNvPr>
          <p:cNvGrpSpPr/>
          <p:nvPr/>
        </p:nvGrpSpPr>
        <p:grpSpPr>
          <a:xfrm>
            <a:off x="6849290" y="-152160"/>
            <a:ext cx="5342710" cy="7010160"/>
            <a:chOff x="-431075" y="-152160"/>
            <a:chExt cx="5342710" cy="70101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523CDB-6EDE-BA8C-FD54-962E808FA60E}"/>
                </a:ext>
              </a:extLst>
            </p:cNvPr>
            <p:cNvSpPr/>
            <p:nvPr/>
          </p:nvSpPr>
          <p:spPr>
            <a:xfrm>
              <a:off x="-431075" y="0"/>
              <a:ext cx="4702629" cy="68580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1A252F-07B4-72D6-9781-C0E1A9B70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331" r="2089"/>
            <a:stretch/>
          </p:blipFill>
          <p:spPr>
            <a:xfrm>
              <a:off x="-431074" y="1608578"/>
              <a:ext cx="4297680" cy="524942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FAE0CB-428F-3873-F77D-BF7725C24E43}"/>
                </a:ext>
              </a:extLst>
            </p:cNvPr>
            <p:cNvSpPr/>
            <p:nvPr/>
          </p:nvSpPr>
          <p:spPr>
            <a:xfrm>
              <a:off x="3866606" y="1608576"/>
              <a:ext cx="45719" cy="524942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DA65813F-2C01-5601-3999-20D23A40B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" r="-522"/>
            <a:stretch/>
          </p:blipFill>
          <p:spPr>
            <a:xfrm>
              <a:off x="-300445" y="-152160"/>
              <a:ext cx="5212080" cy="1630111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AB268-43EA-179B-3624-CB74083FE845}"/>
              </a:ext>
            </a:extLst>
          </p:cNvPr>
          <p:cNvSpPr/>
          <p:nvPr/>
        </p:nvSpPr>
        <p:spPr>
          <a:xfrm rot="16200000">
            <a:off x="8998130" y="-585985"/>
            <a:ext cx="45719" cy="434340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06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5DC9480-F711-E8CD-210F-7F7617956995}"/>
              </a:ext>
            </a:extLst>
          </p:cNvPr>
          <p:cNvSpPr txBox="1">
            <a:spLocks/>
          </p:cNvSpPr>
          <p:nvPr/>
        </p:nvSpPr>
        <p:spPr>
          <a:xfrm>
            <a:off x="279449" y="406332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16DFB984-AE2E-B476-141C-439AA71D0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04" t="65909" r="59218" b="11480"/>
          <a:stretch/>
        </p:blipFill>
        <p:spPr>
          <a:xfrm flipH="1">
            <a:off x="-195836" y="0"/>
            <a:ext cx="1484461" cy="97678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CD48024-3591-CF14-DE37-42B6070DB15D}"/>
              </a:ext>
            </a:extLst>
          </p:cNvPr>
          <p:cNvSpPr/>
          <p:nvPr/>
        </p:nvSpPr>
        <p:spPr>
          <a:xfrm>
            <a:off x="118082" y="2070848"/>
            <a:ext cx="4543566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High level of Seasonality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Day of Week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Consistent MoM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Snacks; grill; Beverages highest product groups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3D445EE8-A8F5-1404-87A1-9DBFB2ACE1D5}"/>
              </a:ext>
            </a:extLst>
          </p:cNvPr>
          <p:cNvSpPr txBox="1">
            <a:spLocks/>
          </p:cNvSpPr>
          <p:nvPr/>
        </p:nvSpPr>
        <p:spPr>
          <a:xfrm>
            <a:off x="237739" y="2319073"/>
            <a:ext cx="4304252" cy="570452"/>
          </a:xfrm>
          <a:prstGeom prst="round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Customer</a:t>
            </a:r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E12EAE0B-0E7D-7D0A-BA4F-F1C670DA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305" y="1097992"/>
            <a:ext cx="7410694" cy="520711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685F69-C38F-F9A2-FDAA-25ED9839811F}"/>
              </a:ext>
            </a:extLst>
          </p:cNvPr>
          <p:cNvSpPr/>
          <p:nvPr/>
        </p:nvSpPr>
        <p:spPr>
          <a:xfrm>
            <a:off x="4781305" y="1097992"/>
            <a:ext cx="7410695" cy="2442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EF85FA-4944-4208-0693-7AA4A12035FE}"/>
              </a:ext>
            </a:extLst>
          </p:cNvPr>
          <p:cNvSpPr/>
          <p:nvPr/>
        </p:nvSpPr>
        <p:spPr>
          <a:xfrm>
            <a:off x="8803663" y="3299491"/>
            <a:ext cx="3270255" cy="259017"/>
          </a:xfrm>
          <a:prstGeom prst="rect">
            <a:avLst/>
          </a:prstGeom>
          <a:solidFill>
            <a:srgbClr val="FFFF00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4F2C3-092B-7D14-D889-1F3AA34F29AB}"/>
              </a:ext>
            </a:extLst>
          </p:cNvPr>
          <p:cNvSpPr txBox="1"/>
          <p:nvPr/>
        </p:nvSpPr>
        <p:spPr>
          <a:xfrm>
            <a:off x="1532965" y="-12640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1DB0FA-D720-9F56-3F87-150A930F6E08}"/>
              </a:ext>
            </a:extLst>
          </p:cNvPr>
          <p:cNvSpPr/>
          <p:nvPr/>
        </p:nvSpPr>
        <p:spPr>
          <a:xfrm>
            <a:off x="5216397" y="3279478"/>
            <a:ext cx="3270255" cy="259017"/>
          </a:xfrm>
          <a:prstGeom prst="rect">
            <a:avLst/>
          </a:prstGeom>
          <a:solidFill>
            <a:srgbClr val="FFFF00">
              <a:alpha val="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9120A6-58D1-44A0-7BB1-1F6714413D22}"/>
              </a:ext>
            </a:extLst>
          </p:cNvPr>
          <p:cNvSpPr/>
          <p:nvPr/>
        </p:nvSpPr>
        <p:spPr>
          <a:xfrm>
            <a:off x="4781305" y="3537979"/>
            <a:ext cx="2946270" cy="2767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EF235-D060-0F5F-AEEC-B7FD4D39492A}"/>
              </a:ext>
            </a:extLst>
          </p:cNvPr>
          <p:cNvSpPr/>
          <p:nvPr/>
        </p:nvSpPr>
        <p:spPr>
          <a:xfrm>
            <a:off x="7727576" y="3536891"/>
            <a:ext cx="4464423" cy="27671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1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5DC9480-F711-E8CD-210F-7F7617956995}"/>
              </a:ext>
            </a:extLst>
          </p:cNvPr>
          <p:cNvSpPr txBox="1">
            <a:spLocks/>
          </p:cNvSpPr>
          <p:nvPr/>
        </p:nvSpPr>
        <p:spPr>
          <a:xfrm>
            <a:off x="279450" y="406332"/>
            <a:ext cx="3969822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16DFB984-AE2E-B476-141C-439AA71D0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4" t="65909" r="59218" b="11480"/>
          <a:stretch/>
        </p:blipFill>
        <p:spPr>
          <a:xfrm flipH="1">
            <a:off x="-195836" y="0"/>
            <a:ext cx="1484461" cy="976784"/>
          </a:xfrm>
          <a:prstGeom prst="rect">
            <a:avLst/>
          </a:prstGeom>
        </p:spPr>
      </p:pic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928B43D9-ACAE-AB99-B239-BEC938F681AF}"/>
              </a:ext>
            </a:extLst>
          </p:cNvPr>
          <p:cNvSpPr/>
          <p:nvPr/>
        </p:nvSpPr>
        <p:spPr>
          <a:xfrm>
            <a:off x="111882" y="2070848"/>
            <a:ext cx="4137389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1846DED-FC30-C03E-9B33-ACC0F7BBB380}"/>
              </a:ext>
            </a:extLst>
          </p:cNvPr>
          <p:cNvSpPr/>
          <p:nvPr/>
        </p:nvSpPr>
        <p:spPr>
          <a:xfrm>
            <a:off x="159791" y="2070848"/>
            <a:ext cx="4089480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E7EB33C8-955E-96CB-5FCB-651387652A51}"/>
              </a:ext>
            </a:extLst>
          </p:cNvPr>
          <p:cNvSpPr txBox="1">
            <a:spLocks/>
          </p:cNvSpPr>
          <p:nvPr/>
        </p:nvSpPr>
        <p:spPr>
          <a:xfrm>
            <a:off x="546395" y="2181345"/>
            <a:ext cx="3290499" cy="570452"/>
          </a:xfrm>
          <a:prstGeom prst="round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AB880-1F74-82B7-6763-2D577A818A37}"/>
              </a:ext>
            </a:extLst>
          </p:cNvPr>
          <p:cNvSpPr txBox="1"/>
          <p:nvPr/>
        </p:nvSpPr>
        <p:spPr>
          <a:xfrm>
            <a:off x="2003220" y="1062151"/>
            <a:ext cx="9243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assume NLP model to tag items as Drinks/Food  Healthy/Unhealthy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assume total cost is 70% of Revenue for Drinks &amp; 35% for Food</a:t>
            </a:r>
          </a:p>
        </p:txBody>
      </p:sp>
    </p:spTree>
    <p:extLst>
      <p:ext uri="{BB962C8B-B14F-4D97-AF65-F5344CB8AC3E}">
        <p14:creationId xmlns:p14="http://schemas.microsoft.com/office/powerpoint/2010/main" val="1151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5DC9480-F711-E8CD-210F-7F7617956995}"/>
              </a:ext>
            </a:extLst>
          </p:cNvPr>
          <p:cNvSpPr txBox="1">
            <a:spLocks/>
          </p:cNvSpPr>
          <p:nvPr/>
        </p:nvSpPr>
        <p:spPr>
          <a:xfrm>
            <a:off x="279450" y="406332"/>
            <a:ext cx="3969822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D1C36-E7DE-DCB6-8BD3-20E61F8256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43330" y="447844"/>
            <a:ext cx="8048670" cy="5594367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16DFB984-AE2E-B476-141C-439AA71D07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704" t="65909" r="59218" b="11480"/>
          <a:stretch/>
        </p:blipFill>
        <p:spPr>
          <a:xfrm flipH="1">
            <a:off x="-195836" y="0"/>
            <a:ext cx="1484461" cy="976784"/>
          </a:xfrm>
          <a:prstGeom prst="rect">
            <a:avLst/>
          </a:prstGeom>
        </p:spPr>
      </p:pic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928B43D9-ACAE-AB99-B239-BEC938F681AF}"/>
              </a:ext>
            </a:extLst>
          </p:cNvPr>
          <p:cNvSpPr/>
          <p:nvPr/>
        </p:nvSpPr>
        <p:spPr>
          <a:xfrm>
            <a:off x="111882" y="2070848"/>
            <a:ext cx="4137389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1846DED-FC30-C03E-9B33-ACC0F7BBB380}"/>
              </a:ext>
            </a:extLst>
          </p:cNvPr>
          <p:cNvSpPr/>
          <p:nvPr/>
        </p:nvSpPr>
        <p:spPr>
          <a:xfrm>
            <a:off x="159791" y="2070848"/>
            <a:ext cx="4089480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 B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Generates 7% more Margin with smaller assortment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Hospital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70% of Free or Dept charged Meals ($39k)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revenue tickets (Items/Check; $/Check)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Same $/check if free meals removed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E7EB33C8-955E-96CB-5FCB-651387652A51}"/>
              </a:ext>
            </a:extLst>
          </p:cNvPr>
          <p:cNvSpPr txBox="1">
            <a:spLocks/>
          </p:cNvSpPr>
          <p:nvPr/>
        </p:nvSpPr>
        <p:spPr>
          <a:xfrm>
            <a:off x="546395" y="2181345"/>
            <a:ext cx="3290499" cy="570452"/>
          </a:xfrm>
          <a:prstGeom prst="round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Site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DF8E28-6D60-FD90-D2CC-968C14CEE1DF}"/>
              </a:ext>
            </a:extLst>
          </p:cNvPr>
          <p:cNvSpPr/>
          <p:nvPr/>
        </p:nvSpPr>
        <p:spPr>
          <a:xfrm>
            <a:off x="8390449" y="1796928"/>
            <a:ext cx="533400" cy="148385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29860D-FEC5-E128-65AA-03EC9F7CE920}"/>
              </a:ext>
            </a:extLst>
          </p:cNvPr>
          <p:cNvSpPr/>
          <p:nvPr/>
        </p:nvSpPr>
        <p:spPr>
          <a:xfrm>
            <a:off x="10291224" y="1796929"/>
            <a:ext cx="533400" cy="147488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A708F-6A91-E0AE-BA0E-5FD28FA4F051}"/>
              </a:ext>
            </a:extLst>
          </p:cNvPr>
          <p:cNvSpPr/>
          <p:nvPr/>
        </p:nvSpPr>
        <p:spPr>
          <a:xfrm>
            <a:off x="7476047" y="4549533"/>
            <a:ext cx="2905081" cy="44823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22CC22-C3C6-4EB4-3D14-FA15C58803CC}"/>
              </a:ext>
            </a:extLst>
          </p:cNvPr>
          <p:cNvSpPr/>
          <p:nvPr/>
        </p:nvSpPr>
        <p:spPr>
          <a:xfrm>
            <a:off x="5880844" y="1788265"/>
            <a:ext cx="1986433" cy="148385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2092DFB8-ECAC-3227-D789-BE61A87B765A}"/>
              </a:ext>
            </a:extLst>
          </p:cNvPr>
          <p:cNvSpPr/>
          <p:nvPr/>
        </p:nvSpPr>
        <p:spPr>
          <a:xfrm>
            <a:off x="0" y="2070848"/>
            <a:ext cx="4137389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3C4F4D78-72FE-6D92-D18E-9AAD93DE427B}"/>
              </a:ext>
            </a:extLst>
          </p:cNvPr>
          <p:cNvSpPr/>
          <p:nvPr/>
        </p:nvSpPr>
        <p:spPr>
          <a:xfrm>
            <a:off x="98440" y="2070848"/>
            <a:ext cx="4089480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883A156-4584-FA3B-78EB-BA63EA174CD1}"/>
              </a:ext>
            </a:extLst>
          </p:cNvPr>
          <p:cNvSpPr/>
          <p:nvPr/>
        </p:nvSpPr>
        <p:spPr>
          <a:xfrm>
            <a:off x="200848" y="2070848"/>
            <a:ext cx="4304251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Top 20% (7) Categories &amp; 16% (229) of Items  make 80% total Rev</a:t>
            </a: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rgbClr val="DDEAF7"/>
                </a:solidFill>
              </a:rPr>
              <a:t>Reduce low-seller assortment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DDEAF7"/>
                </a:solidFill>
              </a:rPr>
              <a:t>Less than 10 different sales days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DDEAF7"/>
                </a:solidFill>
              </a:rPr>
              <a:t>161 items removed</a:t>
            </a: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rgbClr val="DDEAF7"/>
                </a:solidFill>
              </a:rPr>
              <a:t>Results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DDEAF7"/>
                </a:solidFill>
              </a:rPr>
              <a:t>13.40% decrease in items 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DDEAF7"/>
                </a:solidFill>
              </a:rPr>
              <a:t>2.23% decrease in sales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rgbClr val="DDEAF7"/>
                </a:solidFill>
              </a:rPr>
              <a:t>Similar impact in both sites</a:t>
            </a:r>
          </a:p>
          <a:p>
            <a:pPr lvl="1">
              <a:buClr>
                <a:schemeClr val="tx2"/>
              </a:buClr>
            </a:pPr>
            <a:r>
              <a:rPr lang="en-US" b="1" dirty="0">
                <a:solidFill>
                  <a:srgbClr val="DDEAF7"/>
                </a:solidFill>
              </a:rPr>
              <a:t>Not captured reduced ops cost (food/labor)</a:t>
            </a:r>
          </a:p>
        </p:txBody>
      </p:sp>
      <p:pic>
        <p:nvPicPr>
          <p:cNvPr id="17" name="Picture 16" descr="A graph of a curve and a chart of a curve&#10;&#10;Description automatically generated with medium confidence">
            <a:extLst>
              <a:ext uri="{FF2B5EF4-FFF2-40B4-BE49-F238E27FC236}">
                <a16:creationId xmlns:a16="http://schemas.microsoft.com/office/drawing/2014/main" id="{EE201840-516D-72C9-B2F6-E7E58CA0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829" y="1550767"/>
            <a:ext cx="7486052" cy="3756466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A9E036BD-9FB2-A3C2-C631-C369BBC158FA}"/>
              </a:ext>
            </a:extLst>
          </p:cNvPr>
          <p:cNvSpPr txBox="1">
            <a:spLocks/>
          </p:cNvSpPr>
          <p:nvPr/>
        </p:nvSpPr>
        <p:spPr>
          <a:xfrm>
            <a:off x="292578" y="370374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Assortment</a:t>
            </a: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3B8A7CA3-3839-12AF-BF87-F030DC191E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7" t="48713" r="64038" b="30560"/>
          <a:stretch/>
        </p:blipFill>
        <p:spPr>
          <a:xfrm>
            <a:off x="-48235" y="9154"/>
            <a:ext cx="1417390" cy="1124279"/>
          </a:xfrm>
          <a:prstGeom prst="rect">
            <a:avLst/>
          </a:prstGeom>
        </p:spPr>
      </p:pic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FBE75148-24CB-CEF5-DE24-8F4B13E6A26F}"/>
              </a:ext>
            </a:extLst>
          </p:cNvPr>
          <p:cNvSpPr txBox="1">
            <a:spLocks/>
          </p:cNvSpPr>
          <p:nvPr/>
        </p:nvSpPr>
        <p:spPr>
          <a:xfrm>
            <a:off x="292578" y="2163416"/>
            <a:ext cx="4089481" cy="570452"/>
          </a:xfrm>
          <a:prstGeom prst="round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Low Sellers</a:t>
            </a:r>
          </a:p>
        </p:txBody>
      </p:sp>
    </p:spTree>
    <p:extLst>
      <p:ext uri="{BB962C8B-B14F-4D97-AF65-F5344CB8AC3E}">
        <p14:creationId xmlns:p14="http://schemas.microsoft.com/office/powerpoint/2010/main" val="418298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3BF86DDB-FD4C-64F5-295A-EE656AB50D88}"/>
              </a:ext>
            </a:extLst>
          </p:cNvPr>
          <p:cNvSpPr/>
          <p:nvPr/>
        </p:nvSpPr>
        <p:spPr>
          <a:xfrm>
            <a:off x="0" y="2070848"/>
            <a:ext cx="4137389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Rounded Rectangle 4">
            <a:extLst>
              <a:ext uri="{FF2B5EF4-FFF2-40B4-BE49-F238E27FC236}">
                <a16:creationId xmlns:a16="http://schemas.microsoft.com/office/drawing/2014/main" id="{475BE96D-6296-3DFF-4264-BC7A75E36570}"/>
              </a:ext>
            </a:extLst>
          </p:cNvPr>
          <p:cNvSpPr/>
          <p:nvPr/>
        </p:nvSpPr>
        <p:spPr>
          <a:xfrm>
            <a:off x="98440" y="2070848"/>
            <a:ext cx="4089480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883A156-4584-FA3B-78EB-BA63EA174CD1}"/>
              </a:ext>
            </a:extLst>
          </p:cNvPr>
          <p:cNvSpPr/>
          <p:nvPr/>
        </p:nvSpPr>
        <p:spPr>
          <a:xfrm>
            <a:off x="194618" y="2070848"/>
            <a:ext cx="4304251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Top 20% (7) Categories &amp; 16% (229) of Items  make 80% total Rev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Reduce low-seller assortment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Less than 10 different sales days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161 items removed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Results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13.40% decrease in items 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2.23% decrease in sales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Similar impact in both sites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Not captured reduced ops cost (food/labor)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88608652-2D14-F906-D2E9-5BBF2B266BAE}"/>
              </a:ext>
            </a:extLst>
          </p:cNvPr>
          <p:cNvSpPr txBox="1">
            <a:spLocks/>
          </p:cNvSpPr>
          <p:nvPr/>
        </p:nvSpPr>
        <p:spPr>
          <a:xfrm>
            <a:off x="292578" y="2163416"/>
            <a:ext cx="4089481" cy="570452"/>
          </a:xfrm>
          <a:prstGeom prst="round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Low Sellers</a:t>
            </a:r>
          </a:p>
        </p:txBody>
      </p:sp>
      <p:pic>
        <p:nvPicPr>
          <p:cNvPr id="23" name="Picture 22" descr="A screenshot of a screen&#10;&#10;Description automatically generated">
            <a:extLst>
              <a:ext uri="{FF2B5EF4-FFF2-40B4-BE49-F238E27FC236}">
                <a16:creationId xmlns:a16="http://schemas.microsoft.com/office/drawing/2014/main" id="{F740433C-60BD-22F2-9FD1-E0F7A5E8D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828" y="2644791"/>
            <a:ext cx="7595171" cy="174281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7777270-89DC-44AF-2F73-7955EF360612}"/>
              </a:ext>
            </a:extLst>
          </p:cNvPr>
          <p:cNvSpPr/>
          <p:nvPr/>
        </p:nvSpPr>
        <p:spPr>
          <a:xfrm>
            <a:off x="4590598" y="3998258"/>
            <a:ext cx="7595171" cy="19722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BC543-4151-9BB5-E073-FA3D6896A321}"/>
              </a:ext>
            </a:extLst>
          </p:cNvPr>
          <p:cNvSpPr/>
          <p:nvPr/>
        </p:nvSpPr>
        <p:spPr>
          <a:xfrm>
            <a:off x="7520914" y="3516199"/>
            <a:ext cx="867269" cy="82458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36007F-E82A-F4F3-852E-4F39103CC99F}"/>
              </a:ext>
            </a:extLst>
          </p:cNvPr>
          <p:cNvSpPr/>
          <p:nvPr/>
        </p:nvSpPr>
        <p:spPr>
          <a:xfrm>
            <a:off x="10365507" y="3545089"/>
            <a:ext cx="867269" cy="82458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10">
            <a:extLst>
              <a:ext uri="{FF2B5EF4-FFF2-40B4-BE49-F238E27FC236}">
                <a16:creationId xmlns:a16="http://schemas.microsoft.com/office/drawing/2014/main" id="{90993AE7-3738-12A6-1719-60999CFFA294}"/>
              </a:ext>
            </a:extLst>
          </p:cNvPr>
          <p:cNvSpPr txBox="1">
            <a:spLocks/>
          </p:cNvSpPr>
          <p:nvPr/>
        </p:nvSpPr>
        <p:spPr>
          <a:xfrm>
            <a:off x="292578" y="370374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Assortment</a:t>
            </a:r>
          </a:p>
        </p:txBody>
      </p:sp>
      <p:pic>
        <p:nvPicPr>
          <p:cNvPr id="28" name="Picture 27" descr="A screenshot of a phone&#10;&#10;Description automatically generated">
            <a:extLst>
              <a:ext uri="{FF2B5EF4-FFF2-40B4-BE49-F238E27FC236}">
                <a16:creationId xmlns:a16="http://schemas.microsoft.com/office/drawing/2014/main" id="{C0319F57-5602-14A0-8F57-E7673DDC0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7" t="48713" r="64038" b="30560"/>
          <a:stretch/>
        </p:blipFill>
        <p:spPr>
          <a:xfrm>
            <a:off x="-48235" y="9154"/>
            <a:ext cx="1417390" cy="11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5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C08B5919-04C5-E8CE-639C-3B286652E486}"/>
              </a:ext>
            </a:extLst>
          </p:cNvPr>
          <p:cNvSpPr/>
          <p:nvPr/>
        </p:nvSpPr>
        <p:spPr>
          <a:xfrm>
            <a:off x="0" y="2070848"/>
            <a:ext cx="4137389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7B891FE4-713A-832D-61E9-B61056E80972}"/>
              </a:ext>
            </a:extLst>
          </p:cNvPr>
          <p:cNvSpPr/>
          <p:nvPr/>
        </p:nvSpPr>
        <p:spPr>
          <a:xfrm>
            <a:off x="98440" y="2070848"/>
            <a:ext cx="4089480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883A156-4584-FA3B-78EB-BA63EA174CD1}"/>
              </a:ext>
            </a:extLst>
          </p:cNvPr>
          <p:cNvSpPr/>
          <p:nvPr/>
        </p:nvSpPr>
        <p:spPr>
          <a:xfrm>
            <a:off x="172920" y="2070848"/>
            <a:ext cx="4410780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NLP to categorize items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Facebook pretrained model BERT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Manual adjustment on top categories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88608652-2D14-F906-D2E9-5BBF2B266BAE}"/>
              </a:ext>
            </a:extLst>
          </p:cNvPr>
          <p:cNvSpPr txBox="1">
            <a:spLocks/>
          </p:cNvSpPr>
          <p:nvPr/>
        </p:nvSpPr>
        <p:spPr>
          <a:xfrm>
            <a:off x="279448" y="2181345"/>
            <a:ext cx="4304252" cy="570452"/>
          </a:xfrm>
          <a:prstGeom prst="round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Improved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168B3-480B-938F-BBED-128BFF21249C}"/>
              </a:ext>
            </a:extLst>
          </p:cNvPr>
          <p:cNvSpPr txBox="1"/>
          <p:nvPr/>
        </p:nvSpPr>
        <p:spPr>
          <a:xfrm>
            <a:off x="6194612" y="168732"/>
            <a:ext cx="559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1 - Reduce assortment by 13%; Decrease revenue 2%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0E6BB6-1C0B-800E-848E-14475DA8C589}"/>
              </a:ext>
            </a:extLst>
          </p:cNvPr>
          <p:cNvGrpSpPr/>
          <p:nvPr/>
        </p:nvGrpSpPr>
        <p:grpSpPr>
          <a:xfrm>
            <a:off x="6096000" y="1112986"/>
            <a:ext cx="5617728" cy="5576282"/>
            <a:chOff x="6096000" y="1112986"/>
            <a:chExt cx="5617728" cy="5576282"/>
          </a:xfrm>
        </p:grpSpPr>
        <p:pic>
          <p:nvPicPr>
            <p:cNvPr id="6" name="Picture 5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258F87BE-ABE9-3C39-C139-A09EC69E2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112986"/>
              <a:ext cx="5538296" cy="5576282"/>
            </a:xfrm>
            <a:prstGeom prst="rect">
              <a:avLst/>
            </a:prstGeom>
          </p:spPr>
        </p:pic>
        <p:pic>
          <p:nvPicPr>
            <p:cNvPr id="14" name="Picture 13" descr="A screenshot of a graph&#10;&#10;Description automatically generated">
              <a:extLst>
                <a:ext uri="{FF2B5EF4-FFF2-40B4-BE49-F238E27FC236}">
                  <a16:creationId xmlns:a16="http://schemas.microsoft.com/office/drawing/2014/main" id="{B163BB63-4459-C3DD-EB17-BEC2D4C71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04743" y="1531842"/>
              <a:ext cx="1208985" cy="1078012"/>
            </a:xfrm>
            <a:prstGeom prst="rect">
              <a:avLst/>
            </a:prstGeom>
          </p:spPr>
        </p:pic>
      </p:grp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E010646A-47DA-538A-0B31-FDBBEC1607AB}"/>
              </a:ext>
            </a:extLst>
          </p:cNvPr>
          <p:cNvSpPr txBox="1">
            <a:spLocks/>
          </p:cNvSpPr>
          <p:nvPr/>
        </p:nvSpPr>
        <p:spPr>
          <a:xfrm>
            <a:off x="292578" y="370374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Assortment</a:t>
            </a:r>
          </a:p>
        </p:txBody>
      </p:sp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6FE22106-6B3C-8D7A-AAD3-80B1B12F2D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7" t="48713" r="64038" b="30560"/>
          <a:stretch/>
        </p:blipFill>
        <p:spPr>
          <a:xfrm>
            <a:off x="-48235" y="9154"/>
            <a:ext cx="1417390" cy="11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3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3A8D8F20-C573-D285-BDFA-2C320EF253CD}"/>
              </a:ext>
            </a:extLst>
          </p:cNvPr>
          <p:cNvSpPr/>
          <p:nvPr/>
        </p:nvSpPr>
        <p:spPr>
          <a:xfrm>
            <a:off x="0" y="2070848"/>
            <a:ext cx="4137389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40285943-4AB3-667F-D9C2-C7245FB919BF}"/>
              </a:ext>
            </a:extLst>
          </p:cNvPr>
          <p:cNvSpPr/>
          <p:nvPr/>
        </p:nvSpPr>
        <p:spPr>
          <a:xfrm>
            <a:off x="98440" y="2070848"/>
            <a:ext cx="4089480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883A156-4584-FA3B-78EB-BA63EA174CD1}"/>
              </a:ext>
            </a:extLst>
          </p:cNvPr>
          <p:cNvSpPr/>
          <p:nvPr/>
        </p:nvSpPr>
        <p:spPr>
          <a:xfrm>
            <a:off x="172920" y="2054277"/>
            <a:ext cx="4543566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 NLP to categorize items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 Facebook pretrained model BERT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Used manual adjustment on top categories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Misclassified Drinks in Prod2020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10% of checks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88608652-2D14-F906-D2E9-5BBF2B266BAE}"/>
              </a:ext>
            </a:extLst>
          </p:cNvPr>
          <p:cNvSpPr txBox="1">
            <a:spLocks/>
          </p:cNvSpPr>
          <p:nvPr/>
        </p:nvSpPr>
        <p:spPr>
          <a:xfrm>
            <a:off x="279448" y="2181345"/>
            <a:ext cx="4304252" cy="570452"/>
          </a:xfrm>
          <a:prstGeom prst="round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Assortment - Items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168B3-480B-938F-BBED-128BFF21249C}"/>
              </a:ext>
            </a:extLst>
          </p:cNvPr>
          <p:cNvSpPr txBox="1"/>
          <p:nvPr/>
        </p:nvSpPr>
        <p:spPr>
          <a:xfrm>
            <a:off x="6194612" y="168732"/>
            <a:ext cx="5596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1 - Reduce assortment by 13%; Decrease revenue 2%</a:t>
            </a:r>
          </a:p>
          <a:p>
            <a:endParaRPr lang="en-US" dirty="0"/>
          </a:p>
        </p:txBody>
      </p:sp>
      <p:pic>
        <p:nvPicPr>
          <p:cNvPr id="9" name="Picture 8" descr="A screenshot of a product list&#10;&#10;Description automatically generated">
            <a:extLst>
              <a:ext uri="{FF2B5EF4-FFF2-40B4-BE49-F238E27FC236}">
                <a16:creationId xmlns:a16="http://schemas.microsoft.com/office/drawing/2014/main" id="{6D3BCD2F-B014-CD67-817D-FDE968835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2" r="708"/>
          <a:stretch/>
        </p:blipFill>
        <p:spPr>
          <a:xfrm>
            <a:off x="4957482" y="1452283"/>
            <a:ext cx="7091083" cy="41237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F279115-05C6-0116-04A4-E8167E8C6077}"/>
              </a:ext>
            </a:extLst>
          </p:cNvPr>
          <p:cNvSpPr/>
          <p:nvPr/>
        </p:nvSpPr>
        <p:spPr>
          <a:xfrm>
            <a:off x="4957482" y="2054277"/>
            <a:ext cx="887506" cy="352177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20811-46E4-757B-4A7A-EF7C3669BE10}"/>
              </a:ext>
            </a:extLst>
          </p:cNvPr>
          <p:cNvSpPr/>
          <p:nvPr/>
        </p:nvSpPr>
        <p:spPr>
          <a:xfrm rot="16200000">
            <a:off x="8736107" y="-820271"/>
            <a:ext cx="421340" cy="620357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847A0-62BB-30B1-7BB1-B5285C2E24EA}"/>
              </a:ext>
            </a:extLst>
          </p:cNvPr>
          <p:cNvSpPr/>
          <p:nvPr/>
        </p:nvSpPr>
        <p:spPr>
          <a:xfrm rot="10800000">
            <a:off x="11627226" y="2492187"/>
            <a:ext cx="421340" cy="308385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995318A6-83FD-5651-6366-5DF2C56B4507}"/>
              </a:ext>
            </a:extLst>
          </p:cNvPr>
          <p:cNvSpPr txBox="1">
            <a:spLocks/>
          </p:cNvSpPr>
          <p:nvPr/>
        </p:nvSpPr>
        <p:spPr>
          <a:xfrm>
            <a:off x="292578" y="370374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Assortment</a:t>
            </a:r>
          </a:p>
        </p:txBody>
      </p:sp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AA956280-C33E-D61D-4860-220859B83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7" t="48713" r="64038" b="30560"/>
          <a:stretch/>
        </p:blipFill>
        <p:spPr>
          <a:xfrm>
            <a:off x="-48235" y="9154"/>
            <a:ext cx="1417390" cy="11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3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3A8D8F20-C573-D285-BDFA-2C320EF253CD}"/>
              </a:ext>
            </a:extLst>
          </p:cNvPr>
          <p:cNvSpPr/>
          <p:nvPr/>
        </p:nvSpPr>
        <p:spPr>
          <a:xfrm>
            <a:off x="0" y="2070848"/>
            <a:ext cx="4137389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40285943-4AB3-667F-D9C2-C7245FB919BF}"/>
              </a:ext>
            </a:extLst>
          </p:cNvPr>
          <p:cNvSpPr/>
          <p:nvPr/>
        </p:nvSpPr>
        <p:spPr>
          <a:xfrm>
            <a:off x="98440" y="2070848"/>
            <a:ext cx="4089480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883A156-4584-FA3B-78EB-BA63EA174CD1}"/>
              </a:ext>
            </a:extLst>
          </p:cNvPr>
          <p:cNvSpPr/>
          <p:nvPr/>
        </p:nvSpPr>
        <p:spPr>
          <a:xfrm>
            <a:off x="172920" y="2054277"/>
            <a:ext cx="4543566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Difference in margin between Bev vs. Food (65%; 35%)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Bev is 18% of total network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Uneven share between Healthy vs Unhealthy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88608652-2D14-F906-D2E9-5BBF2B266BAE}"/>
              </a:ext>
            </a:extLst>
          </p:cNvPr>
          <p:cNvSpPr txBox="1">
            <a:spLocks/>
          </p:cNvSpPr>
          <p:nvPr/>
        </p:nvSpPr>
        <p:spPr>
          <a:xfrm>
            <a:off x="279448" y="2181345"/>
            <a:ext cx="4304252" cy="570452"/>
          </a:xfrm>
          <a:prstGeom prst="round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Margin Spread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168B3-480B-938F-BBED-128BFF21249C}"/>
              </a:ext>
            </a:extLst>
          </p:cNvPr>
          <p:cNvSpPr txBox="1"/>
          <p:nvPr/>
        </p:nvSpPr>
        <p:spPr>
          <a:xfrm>
            <a:off x="6194612" y="168732"/>
            <a:ext cx="5596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1 - Reduce assortment by 13%; Decrease revenue 2%</a:t>
            </a:r>
          </a:p>
          <a:p>
            <a:r>
              <a:rPr lang="en-US" dirty="0"/>
              <a:t>2 – NLP to classify items</a:t>
            </a:r>
          </a:p>
          <a:p>
            <a:endParaRPr lang="en-US" dirty="0"/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995318A6-83FD-5651-6366-5DF2C56B4507}"/>
              </a:ext>
            </a:extLst>
          </p:cNvPr>
          <p:cNvSpPr txBox="1">
            <a:spLocks/>
          </p:cNvSpPr>
          <p:nvPr/>
        </p:nvSpPr>
        <p:spPr>
          <a:xfrm>
            <a:off x="292578" y="370374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Assortment</a:t>
            </a:r>
          </a:p>
        </p:txBody>
      </p:sp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AA956280-C33E-D61D-4860-220859B83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7" t="48713" r="64038" b="30560"/>
          <a:stretch/>
        </p:blipFill>
        <p:spPr>
          <a:xfrm>
            <a:off x="-48235" y="9154"/>
            <a:ext cx="1417390" cy="11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9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497FC7E3-17DA-A4A2-31DF-57ACA89421A1}"/>
              </a:ext>
            </a:extLst>
          </p:cNvPr>
          <p:cNvSpPr/>
          <p:nvPr/>
        </p:nvSpPr>
        <p:spPr>
          <a:xfrm>
            <a:off x="0" y="2070848"/>
            <a:ext cx="4137389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44083F4D-BBFD-172D-D401-0507D1C83142}"/>
              </a:ext>
            </a:extLst>
          </p:cNvPr>
          <p:cNvSpPr/>
          <p:nvPr/>
        </p:nvSpPr>
        <p:spPr>
          <a:xfrm>
            <a:off x="98440" y="2070848"/>
            <a:ext cx="4089480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883A156-4584-FA3B-78EB-BA63EA174CD1}"/>
              </a:ext>
            </a:extLst>
          </p:cNvPr>
          <p:cNvSpPr/>
          <p:nvPr/>
        </p:nvSpPr>
        <p:spPr>
          <a:xfrm>
            <a:off x="209848" y="2070848"/>
            <a:ext cx="4543566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Low-volume/high-margin categories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88608652-2D14-F906-D2E9-5BBF2B266BAE}"/>
              </a:ext>
            </a:extLst>
          </p:cNvPr>
          <p:cNvSpPr txBox="1">
            <a:spLocks/>
          </p:cNvSpPr>
          <p:nvPr/>
        </p:nvSpPr>
        <p:spPr>
          <a:xfrm>
            <a:off x="279448" y="2181345"/>
            <a:ext cx="4304252" cy="570452"/>
          </a:xfrm>
          <a:prstGeom prst="round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Investment </a:t>
            </a:r>
            <a:r>
              <a:rPr lang="en-US" b="1" dirty="0" err="1">
                <a:solidFill>
                  <a:schemeClr val="tx2"/>
                </a:solidFill>
              </a:rPr>
              <a:t>Opty</a:t>
            </a:r>
            <a:r>
              <a:rPr lang="en-US" b="1" dirty="0">
                <a:solidFill>
                  <a:schemeClr val="tx2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168B3-480B-938F-BBED-128BFF21249C}"/>
              </a:ext>
            </a:extLst>
          </p:cNvPr>
          <p:cNvSpPr txBox="1"/>
          <p:nvPr/>
        </p:nvSpPr>
        <p:spPr>
          <a:xfrm>
            <a:off x="6194612" y="168732"/>
            <a:ext cx="5596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1 - Reduce assortment by 13%; Decrease revenue 2%</a:t>
            </a:r>
          </a:p>
          <a:p>
            <a:r>
              <a:rPr lang="en-US" dirty="0"/>
              <a:t>2 – NLP to classify items</a:t>
            </a:r>
          </a:p>
          <a:p>
            <a:r>
              <a:rPr lang="en-US" dirty="0"/>
              <a:t>3 – Uneven Bev distribution between Healthy category</a:t>
            </a:r>
          </a:p>
          <a:p>
            <a:r>
              <a:rPr lang="en-US" dirty="0"/>
              <a:t>3 – Four investment categories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89CCAD-2E38-39AE-307D-177B9BDC229D}"/>
              </a:ext>
            </a:extLst>
          </p:cNvPr>
          <p:cNvGrpSpPr/>
          <p:nvPr/>
        </p:nvGrpSpPr>
        <p:grpSpPr>
          <a:xfrm>
            <a:off x="4923128" y="1936376"/>
            <a:ext cx="7268872" cy="4401671"/>
            <a:chOff x="4923128" y="1936376"/>
            <a:chExt cx="7268872" cy="4401671"/>
          </a:xfrm>
        </p:grpSpPr>
        <p:pic>
          <p:nvPicPr>
            <p:cNvPr id="14" name="Picture 13" descr="A graph of blue bars&#10;&#10;Description automatically generated with medium confidence">
              <a:extLst>
                <a:ext uri="{FF2B5EF4-FFF2-40B4-BE49-F238E27FC236}">
                  <a16:creationId xmlns:a16="http://schemas.microsoft.com/office/drawing/2014/main" id="{9E0A607F-7C21-9F18-219E-0EC8BE950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3128" y="1936376"/>
              <a:ext cx="7268872" cy="4401671"/>
            </a:xfrm>
            <a:prstGeom prst="rect">
              <a:avLst/>
            </a:prstGeom>
          </p:spPr>
        </p:pic>
        <p:pic>
          <p:nvPicPr>
            <p:cNvPr id="16" name="Picture 15" descr="A blue bar with black numbers&#10;&#10;Description automatically generated">
              <a:extLst>
                <a:ext uri="{FF2B5EF4-FFF2-40B4-BE49-F238E27FC236}">
                  <a16:creationId xmlns:a16="http://schemas.microsoft.com/office/drawing/2014/main" id="{C135B7D6-CFDA-679B-9800-8FECF77AA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31885" y="2339046"/>
              <a:ext cx="1337441" cy="583447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DB1021B-8F43-5E52-8571-93715D9DCE96}"/>
              </a:ext>
            </a:extLst>
          </p:cNvPr>
          <p:cNvSpPr/>
          <p:nvPr/>
        </p:nvSpPr>
        <p:spPr>
          <a:xfrm>
            <a:off x="4973659" y="2181345"/>
            <a:ext cx="2664270" cy="40760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77E190B6-3D14-EC06-A3A4-5947A102E8D8}"/>
              </a:ext>
            </a:extLst>
          </p:cNvPr>
          <p:cNvSpPr txBox="1">
            <a:spLocks/>
          </p:cNvSpPr>
          <p:nvPr/>
        </p:nvSpPr>
        <p:spPr>
          <a:xfrm>
            <a:off x="292578" y="370374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Assortment</a:t>
            </a:r>
          </a:p>
        </p:txBody>
      </p:sp>
      <p:pic>
        <p:nvPicPr>
          <p:cNvPr id="20" name="Picture 19" descr="A screenshot of a phone&#10;&#10;Description automatically generated">
            <a:extLst>
              <a:ext uri="{FF2B5EF4-FFF2-40B4-BE49-F238E27FC236}">
                <a16:creationId xmlns:a16="http://schemas.microsoft.com/office/drawing/2014/main" id="{AB4570D7-45BB-B3E3-8E1E-A13D49C5F1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7" t="48713" r="64038" b="30560"/>
          <a:stretch/>
        </p:blipFill>
        <p:spPr>
          <a:xfrm>
            <a:off x="-48235" y="9154"/>
            <a:ext cx="1417390" cy="11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497FC7E3-17DA-A4A2-31DF-57ACA89421A1}"/>
              </a:ext>
            </a:extLst>
          </p:cNvPr>
          <p:cNvSpPr/>
          <p:nvPr/>
        </p:nvSpPr>
        <p:spPr>
          <a:xfrm>
            <a:off x="0" y="2070848"/>
            <a:ext cx="4137389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44083F4D-BBFD-172D-D401-0507D1C83142}"/>
              </a:ext>
            </a:extLst>
          </p:cNvPr>
          <p:cNvSpPr/>
          <p:nvPr/>
        </p:nvSpPr>
        <p:spPr>
          <a:xfrm>
            <a:off x="98440" y="2070848"/>
            <a:ext cx="4089480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883A156-4584-FA3B-78EB-BA63EA174CD1}"/>
              </a:ext>
            </a:extLst>
          </p:cNvPr>
          <p:cNvSpPr/>
          <p:nvPr/>
        </p:nvSpPr>
        <p:spPr>
          <a:xfrm>
            <a:off x="209848" y="2070848"/>
            <a:ext cx="4543566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endParaRPr lang="en-US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A7085314-4CF6-4973-BDB2-B7F98B7B092E}"/>
              </a:ext>
            </a:extLst>
          </p:cNvPr>
          <p:cNvSpPr txBox="1">
            <a:spLocks/>
          </p:cNvSpPr>
          <p:nvPr/>
        </p:nvSpPr>
        <p:spPr>
          <a:xfrm>
            <a:off x="279447" y="271813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Pricing</a:t>
            </a:r>
          </a:p>
        </p:txBody>
      </p:sp>
      <p:pic>
        <p:nvPicPr>
          <p:cNvPr id="4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2762F2E6-2905-CEDB-21F9-92D016991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5" t="40004" r="72528" b="43417"/>
          <a:stretch/>
        </p:blipFill>
        <p:spPr>
          <a:xfrm>
            <a:off x="76438" y="8817"/>
            <a:ext cx="1021369" cy="995613"/>
          </a:xfrm>
          <a:prstGeom prst="rect">
            <a:avLst/>
          </a:prstGeom>
        </p:spPr>
      </p:pic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718DB181-A660-3FE9-06F3-00BA2CC0CBEA}"/>
              </a:ext>
            </a:extLst>
          </p:cNvPr>
          <p:cNvSpPr/>
          <p:nvPr/>
        </p:nvSpPr>
        <p:spPr>
          <a:xfrm>
            <a:off x="309859" y="2088778"/>
            <a:ext cx="4543566" cy="5056794"/>
          </a:xfrm>
          <a:custGeom>
            <a:avLst/>
            <a:gdLst>
              <a:gd name="connsiteX0" fmla="*/ 0 w 4534601"/>
              <a:gd name="connsiteY0" fmla="*/ 1077920 h 4787153"/>
              <a:gd name="connsiteX1" fmla="*/ 1077920 w 4534601"/>
              <a:gd name="connsiteY1" fmla="*/ 0 h 4787153"/>
              <a:gd name="connsiteX2" fmla="*/ 3456681 w 4534601"/>
              <a:gd name="connsiteY2" fmla="*/ 0 h 4787153"/>
              <a:gd name="connsiteX3" fmla="*/ 4534601 w 4534601"/>
              <a:gd name="connsiteY3" fmla="*/ 1077920 h 4787153"/>
              <a:gd name="connsiteX4" fmla="*/ 4534601 w 4534601"/>
              <a:gd name="connsiteY4" fmla="*/ 3709233 h 4787153"/>
              <a:gd name="connsiteX5" fmla="*/ 3456681 w 4534601"/>
              <a:gd name="connsiteY5" fmla="*/ 4787153 h 4787153"/>
              <a:gd name="connsiteX6" fmla="*/ 1077920 w 4534601"/>
              <a:gd name="connsiteY6" fmla="*/ 4787153 h 4787153"/>
              <a:gd name="connsiteX7" fmla="*/ 0 w 4534601"/>
              <a:gd name="connsiteY7" fmla="*/ 3709233 h 4787153"/>
              <a:gd name="connsiteX8" fmla="*/ 0 w 4534601"/>
              <a:gd name="connsiteY8" fmla="*/ 1077920 h 4787153"/>
              <a:gd name="connsiteX0" fmla="*/ 0 w 4534601"/>
              <a:gd name="connsiteY0" fmla="*/ 1077920 h 5030437"/>
              <a:gd name="connsiteX1" fmla="*/ 1077920 w 4534601"/>
              <a:gd name="connsiteY1" fmla="*/ 0 h 5030437"/>
              <a:gd name="connsiteX2" fmla="*/ 3456681 w 4534601"/>
              <a:gd name="connsiteY2" fmla="*/ 0 h 5030437"/>
              <a:gd name="connsiteX3" fmla="*/ 4534601 w 4534601"/>
              <a:gd name="connsiteY3" fmla="*/ 1077920 h 5030437"/>
              <a:gd name="connsiteX4" fmla="*/ 4534601 w 4534601"/>
              <a:gd name="connsiteY4" fmla="*/ 3709233 h 5030437"/>
              <a:gd name="connsiteX5" fmla="*/ 3456681 w 4534601"/>
              <a:gd name="connsiteY5" fmla="*/ 4787153 h 5030437"/>
              <a:gd name="connsiteX6" fmla="*/ 1077920 w 4534601"/>
              <a:gd name="connsiteY6" fmla="*/ 4787153 h 5030437"/>
              <a:gd name="connsiteX7" fmla="*/ 17930 w 4534601"/>
              <a:gd name="connsiteY7" fmla="*/ 4758104 h 5030437"/>
              <a:gd name="connsiteX8" fmla="*/ 0 w 4534601"/>
              <a:gd name="connsiteY8" fmla="*/ 1077920 h 5030437"/>
              <a:gd name="connsiteX0" fmla="*/ 0 w 4543566"/>
              <a:gd name="connsiteY0" fmla="*/ 1077920 h 5056794"/>
              <a:gd name="connsiteX1" fmla="*/ 1077920 w 4543566"/>
              <a:gd name="connsiteY1" fmla="*/ 0 h 5056794"/>
              <a:gd name="connsiteX2" fmla="*/ 3456681 w 4543566"/>
              <a:gd name="connsiteY2" fmla="*/ 0 h 5056794"/>
              <a:gd name="connsiteX3" fmla="*/ 4534601 w 4543566"/>
              <a:gd name="connsiteY3" fmla="*/ 1077920 h 5056794"/>
              <a:gd name="connsiteX4" fmla="*/ 4543566 w 4543566"/>
              <a:gd name="connsiteY4" fmla="*/ 4793962 h 5056794"/>
              <a:gd name="connsiteX5" fmla="*/ 3456681 w 4543566"/>
              <a:gd name="connsiteY5" fmla="*/ 4787153 h 5056794"/>
              <a:gd name="connsiteX6" fmla="*/ 1077920 w 4543566"/>
              <a:gd name="connsiteY6" fmla="*/ 4787153 h 5056794"/>
              <a:gd name="connsiteX7" fmla="*/ 17930 w 4543566"/>
              <a:gd name="connsiteY7" fmla="*/ 4758104 h 5056794"/>
              <a:gd name="connsiteX8" fmla="*/ 0 w 4543566"/>
              <a:gd name="connsiteY8" fmla="*/ 1077920 h 50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566" h="5056794">
                <a:moveTo>
                  <a:pt x="0" y="1077920"/>
                </a:moveTo>
                <a:cubicBezTo>
                  <a:pt x="0" y="482601"/>
                  <a:pt x="482601" y="0"/>
                  <a:pt x="1077920" y="0"/>
                </a:cubicBezTo>
                <a:lnTo>
                  <a:pt x="3456681" y="0"/>
                </a:lnTo>
                <a:cubicBezTo>
                  <a:pt x="4052000" y="0"/>
                  <a:pt x="4534601" y="482601"/>
                  <a:pt x="4534601" y="1077920"/>
                </a:cubicBezTo>
                <a:cubicBezTo>
                  <a:pt x="4537589" y="2316601"/>
                  <a:pt x="4540578" y="3555281"/>
                  <a:pt x="4543566" y="4793962"/>
                </a:cubicBezTo>
                <a:cubicBezTo>
                  <a:pt x="4543566" y="5389281"/>
                  <a:pt x="4052000" y="4787153"/>
                  <a:pt x="3456681" y="4787153"/>
                </a:cubicBezTo>
                <a:lnTo>
                  <a:pt x="1077920" y="4787153"/>
                </a:lnTo>
                <a:cubicBezTo>
                  <a:pt x="482601" y="4787153"/>
                  <a:pt x="17930" y="5353423"/>
                  <a:pt x="17930" y="4758104"/>
                </a:cubicBezTo>
                <a:cubicBezTo>
                  <a:pt x="17930" y="3881000"/>
                  <a:pt x="0" y="1955024"/>
                  <a:pt x="0" y="107792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Option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⬇️ healthy price by 10%; ⬆️ unhealthy price by 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⬆️ demand 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⬇️ profit 4.7% 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Option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⬇️ healthy </a:t>
            </a:r>
            <a:r>
              <a:rPr lang="en-US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bev</a:t>
            </a:r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by 10%; ⬆️ unhealthy price by 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⬇️ demand 1.3%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⬆️ profit 0.05% 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Option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Pricing optimization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3F96542C-CFAD-46B4-2D0C-0E0601782F9D}"/>
              </a:ext>
            </a:extLst>
          </p:cNvPr>
          <p:cNvSpPr txBox="1">
            <a:spLocks/>
          </p:cNvSpPr>
          <p:nvPr/>
        </p:nvSpPr>
        <p:spPr>
          <a:xfrm>
            <a:off x="549176" y="2181345"/>
            <a:ext cx="4304251" cy="570452"/>
          </a:xfrm>
          <a:prstGeom prst="round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Incentive Pricing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246F3-58CE-55EC-4181-AB46DB22475F}"/>
              </a:ext>
            </a:extLst>
          </p:cNvPr>
          <p:cNvSpPr txBox="1"/>
          <p:nvPr/>
        </p:nvSpPr>
        <p:spPr>
          <a:xfrm>
            <a:off x="1347611" y="952762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Assumptions:</a:t>
            </a:r>
          </a:p>
          <a:p>
            <a:r>
              <a:rPr lang="en-US" dirty="0"/>
              <a:t>1 – Elasticity between Healthy/Unhealthy is 1</a:t>
            </a:r>
          </a:p>
          <a:p>
            <a:r>
              <a:rPr lang="en-US" dirty="0"/>
              <a:t>2 – Margin is constant regardless of demand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2AF48C-1218-0BC6-BFD0-3BDF6454E9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" b="-4886"/>
          <a:stretch/>
        </p:blipFill>
        <p:spPr>
          <a:xfrm>
            <a:off x="4853425" y="2271647"/>
            <a:ext cx="7228737" cy="16660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23F490-6E9B-8427-6B02-B33FF0B39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56" t="1" r="313" b="-4209"/>
          <a:stretch/>
        </p:blipFill>
        <p:spPr>
          <a:xfrm>
            <a:off x="4853425" y="4448507"/>
            <a:ext cx="7297576" cy="16617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1DD5633-757E-1FBB-ECE6-32E7F0A1F343}"/>
              </a:ext>
            </a:extLst>
          </p:cNvPr>
          <p:cNvSpPr/>
          <p:nvPr/>
        </p:nvSpPr>
        <p:spPr>
          <a:xfrm>
            <a:off x="6284257" y="2585864"/>
            <a:ext cx="1920175" cy="126513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A0E264-8AE6-95C6-BFC6-9E3CF2F17B82}"/>
              </a:ext>
            </a:extLst>
          </p:cNvPr>
          <p:cNvSpPr/>
          <p:nvPr/>
        </p:nvSpPr>
        <p:spPr>
          <a:xfrm>
            <a:off x="10276053" y="2644586"/>
            <a:ext cx="1806110" cy="120641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4108B8-6CEB-4050-B526-0CD35553C6BD}"/>
              </a:ext>
            </a:extLst>
          </p:cNvPr>
          <p:cNvSpPr/>
          <p:nvPr/>
        </p:nvSpPr>
        <p:spPr>
          <a:xfrm>
            <a:off x="6309424" y="4786438"/>
            <a:ext cx="1920175" cy="126513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05B3C-7A6F-581E-BF75-0493CB31DB11}"/>
              </a:ext>
            </a:extLst>
          </p:cNvPr>
          <p:cNvSpPr/>
          <p:nvPr/>
        </p:nvSpPr>
        <p:spPr>
          <a:xfrm>
            <a:off x="10276054" y="4778048"/>
            <a:ext cx="1874947" cy="126513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76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42-4ED3-CFA4-2CF7-38514D88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" y="365125"/>
            <a:ext cx="10976296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415784-3F0F-95FF-4536-7FA353C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89" y="1860125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15" name="Picture 14" descr="A screen shot of a phone&#10;&#10;Description automatically generated">
            <a:extLst>
              <a:ext uri="{FF2B5EF4-FFF2-40B4-BE49-F238E27FC236}">
                <a16:creationId xmlns:a16="http://schemas.microsoft.com/office/drawing/2014/main" id="{3A0366C2-D9EF-7DE4-7E5D-3249E16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140176" y="1434964"/>
            <a:ext cx="1350318" cy="12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7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813362B4-228C-D39E-4BA8-54C48D02CE20}"/>
              </a:ext>
            </a:extLst>
          </p:cNvPr>
          <p:cNvSpPr txBox="1">
            <a:spLocks/>
          </p:cNvSpPr>
          <p:nvPr/>
        </p:nvSpPr>
        <p:spPr>
          <a:xfrm>
            <a:off x="279447" y="436980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    Recommendation    </a:t>
            </a:r>
          </a:p>
        </p:txBody>
      </p:sp>
      <p:pic>
        <p:nvPicPr>
          <p:cNvPr id="10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4CF91F17-9949-311F-CF23-7CF190E52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50" t="20037" r="34039" b="59987"/>
          <a:stretch/>
        </p:blipFill>
        <p:spPr>
          <a:xfrm>
            <a:off x="76438" y="17511"/>
            <a:ext cx="1133501" cy="98992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4C3C479-5F50-DDF5-DAA0-B69FEE340DAE}"/>
              </a:ext>
            </a:extLst>
          </p:cNvPr>
          <p:cNvGrpSpPr/>
          <p:nvPr/>
        </p:nvGrpSpPr>
        <p:grpSpPr>
          <a:xfrm>
            <a:off x="0" y="2089920"/>
            <a:ext cx="3319272" cy="5056794"/>
            <a:chOff x="309859" y="2088778"/>
            <a:chExt cx="3021106" cy="5056794"/>
          </a:xfrm>
        </p:grpSpPr>
        <p:sp>
          <p:nvSpPr>
            <p:cNvPr id="30" name="Rounded Rectangle 4">
              <a:extLst>
                <a:ext uri="{FF2B5EF4-FFF2-40B4-BE49-F238E27FC236}">
                  <a16:creationId xmlns:a16="http://schemas.microsoft.com/office/drawing/2014/main" id="{B4FD3C89-4850-07ED-26AC-DF56828BA07C}"/>
                </a:ext>
              </a:extLst>
            </p:cNvPr>
            <p:cNvSpPr/>
            <p:nvPr/>
          </p:nvSpPr>
          <p:spPr>
            <a:xfrm>
              <a:off x="309859" y="2088778"/>
              <a:ext cx="302110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rgbClr val="DDEA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Today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Validate staffing patterns match weekly/hourly seasonality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Tomorrow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Optimization model to minimize labor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Evaluate offering part-time positions for flex staffing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dirty="0">
                <a:ln>
                  <a:solidFill>
                    <a:srgbClr val="DDEAF7"/>
                  </a:solidFill>
                </a:ln>
                <a:solidFill>
                  <a:schemeClr val="tx2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31" name="Content Placeholder 10">
              <a:extLst>
                <a:ext uri="{FF2B5EF4-FFF2-40B4-BE49-F238E27FC236}">
                  <a16:creationId xmlns:a16="http://schemas.microsoft.com/office/drawing/2014/main" id="{5C4BBB00-549A-30F6-DE3F-57728C53349E}"/>
                </a:ext>
              </a:extLst>
            </p:cNvPr>
            <p:cNvSpPr txBox="1">
              <a:spLocks/>
            </p:cNvSpPr>
            <p:nvPr/>
          </p:nvSpPr>
          <p:spPr>
            <a:xfrm>
              <a:off x="561100" y="2142254"/>
              <a:ext cx="2351483" cy="989921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Customer Profile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172D5B-4B83-FEDB-5B7C-A34D917C8FFC}"/>
              </a:ext>
            </a:extLst>
          </p:cNvPr>
          <p:cNvGrpSpPr/>
          <p:nvPr/>
        </p:nvGrpSpPr>
        <p:grpSpPr>
          <a:xfrm>
            <a:off x="2975763" y="2089920"/>
            <a:ext cx="3319272" cy="5056794"/>
            <a:chOff x="1233417" y="2088778"/>
            <a:chExt cx="3586593" cy="5056794"/>
          </a:xfrm>
        </p:grpSpPr>
        <p:sp>
          <p:nvSpPr>
            <p:cNvPr id="27" name="Rounded Rectangle 4">
              <a:extLst>
                <a:ext uri="{FF2B5EF4-FFF2-40B4-BE49-F238E27FC236}">
                  <a16:creationId xmlns:a16="http://schemas.microsoft.com/office/drawing/2014/main" id="{2A2551CA-07BE-375C-615D-DF0DF575480A}"/>
                </a:ext>
              </a:extLst>
            </p:cNvPr>
            <p:cNvSpPr/>
            <p:nvPr/>
          </p:nvSpPr>
          <p:spPr>
            <a:xfrm>
              <a:off x="1233417" y="2088778"/>
              <a:ext cx="3586593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DDEAF7"/>
                  </a:solidFill>
                </a:rPr>
                <a:t>Today</a:t>
              </a:r>
              <a:endParaRPr lang="en-US" dirty="0">
                <a:solidFill>
                  <a:srgbClr val="DDEAF7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DDEAF7"/>
                  </a:solidFill>
                </a:rPr>
                <a:t>Reduce unnecessary comp’d meals from </a:t>
              </a:r>
              <a:br>
                <a:rPr lang="en-US" dirty="0">
                  <a:solidFill>
                    <a:srgbClr val="DDEAF7"/>
                  </a:solidFill>
                </a:rPr>
              </a:br>
              <a:r>
                <a:rPr lang="en-US" dirty="0">
                  <a:solidFill>
                    <a:srgbClr val="DDEAF7"/>
                  </a:solidFill>
                </a:rPr>
                <a:t>Hospital A</a:t>
              </a:r>
              <a:endParaRPr lang="en-US" b="1" dirty="0">
                <a:solidFill>
                  <a:srgbClr val="DDEAF7"/>
                </a:solidFill>
              </a:endParaRPr>
            </a:p>
            <a:p>
              <a:r>
                <a:rPr lang="en-US" b="1" dirty="0">
                  <a:solidFill>
                    <a:srgbClr val="DDEAF7"/>
                  </a:solidFill>
                </a:rPr>
                <a:t>Tomorrow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DDEAF7"/>
                  </a:solidFill>
                </a:rPr>
                <a:t>Instill guidelines + </a:t>
              </a:r>
              <a:br>
                <a:rPr lang="en-US" dirty="0">
                  <a:solidFill>
                    <a:srgbClr val="DDEAF7"/>
                  </a:solidFill>
                </a:rPr>
              </a:br>
              <a:r>
                <a:rPr lang="en-US" dirty="0">
                  <a:solidFill>
                    <a:srgbClr val="DDEAF7"/>
                  </a:solidFill>
                </a:rPr>
                <a:t>budget for comp’d meals</a:t>
              </a:r>
            </a:p>
            <a:p>
              <a:endParaRPr lang="en-US" b="1" dirty="0">
                <a:solidFill>
                  <a:srgbClr val="DDEAF7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dirty="0">
                <a:ln>
                  <a:solidFill>
                    <a:srgbClr val="DDEAF7"/>
                  </a:solidFill>
                </a:ln>
                <a:solidFill>
                  <a:schemeClr val="tx2">
                    <a:lumMod val="10000"/>
                    <a:lumOff val="90000"/>
                  </a:schemeClr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dirty="0">
                <a:ln>
                  <a:solidFill>
                    <a:srgbClr val="DDEAF7"/>
                  </a:solidFill>
                </a:ln>
                <a:solidFill>
                  <a:schemeClr val="tx2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8" name="Content Placeholder 10">
              <a:extLst>
                <a:ext uri="{FF2B5EF4-FFF2-40B4-BE49-F238E27FC236}">
                  <a16:creationId xmlns:a16="http://schemas.microsoft.com/office/drawing/2014/main" id="{443097F9-9502-6695-CF5C-0F409645E1F7}"/>
                </a:ext>
              </a:extLst>
            </p:cNvPr>
            <p:cNvSpPr txBox="1">
              <a:spLocks/>
            </p:cNvSpPr>
            <p:nvPr/>
          </p:nvSpPr>
          <p:spPr>
            <a:xfrm>
              <a:off x="1460086" y="2186909"/>
              <a:ext cx="3098269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rgbClr val="DDEAF7"/>
                  </a:solidFill>
                </a:rPr>
                <a:t>Site Profile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780102-5CA6-D321-15D8-C1E1B82D98E5}"/>
              </a:ext>
            </a:extLst>
          </p:cNvPr>
          <p:cNvGrpSpPr/>
          <p:nvPr/>
        </p:nvGrpSpPr>
        <p:grpSpPr>
          <a:xfrm>
            <a:off x="5895390" y="2089920"/>
            <a:ext cx="3320847" cy="5056794"/>
            <a:chOff x="309859" y="2088778"/>
            <a:chExt cx="3320847" cy="5056794"/>
          </a:xfrm>
        </p:grpSpPr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id="{F3F5BC9D-6736-6F90-8D68-BC0487B5D240}"/>
                </a:ext>
              </a:extLst>
            </p:cNvPr>
            <p:cNvSpPr/>
            <p:nvPr/>
          </p:nvSpPr>
          <p:spPr>
            <a:xfrm>
              <a:off x="309859" y="2088778"/>
              <a:ext cx="3320847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rgbClr val="DDEA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Today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Remove low-velocity items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NLP item classification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Tomorrow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Invest in low-volume high margin categories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chemeClr val="tx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dirty="0">
                <a:ln>
                  <a:solidFill>
                    <a:srgbClr val="DDEAF7"/>
                  </a:solidFill>
                </a:ln>
                <a:solidFill>
                  <a:schemeClr val="tx2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25" name="Content Placeholder 10">
              <a:extLst>
                <a:ext uri="{FF2B5EF4-FFF2-40B4-BE49-F238E27FC236}">
                  <a16:creationId xmlns:a16="http://schemas.microsoft.com/office/drawing/2014/main" id="{7E2585CE-BA80-ED53-68C6-08975849FDCC}"/>
                </a:ext>
              </a:extLst>
            </p:cNvPr>
            <p:cNvSpPr txBox="1">
              <a:spLocks/>
            </p:cNvSpPr>
            <p:nvPr/>
          </p:nvSpPr>
          <p:spPr>
            <a:xfrm>
              <a:off x="549177" y="2181345"/>
              <a:ext cx="2678118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Assortment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8BC653-196B-FBA2-7F5E-9D5624820EC8}"/>
              </a:ext>
            </a:extLst>
          </p:cNvPr>
          <p:cNvGrpSpPr/>
          <p:nvPr/>
        </p:nvGrpSpPr>
        <p:grpSpPr>
          <a:xfrm>
            <a:off x="8909802" y="2089920"/>
            <a:ext cx="3320847" cy="5056794"/>
            <a:chOff x="1571229" y="2891711"/>
            <a:chExt cx="3320847" cy="5056794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18DB181-A660-3FE9-06F3-00BA2CC0CBEA}"/>
                </a:ext>
              </a:extLst>
            </p:cNvPr>
            <p:cNvSpPr/>
            <p:nvPr/>
          </p:nvSpPr>
          <p:spPr>
            <a:xfrm>
              <a:off x="1571229" y="2891711"/>
              <a:ext cx="3320847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DDEAF7"/>
                  </a:solidFill>
                </a:rPr>
                <a:t>Today</a:t>
              </a:r>
              <a:endParaRPr lang="en-US" dirty="0">
                <a:solidFill>
                  <a:srgbClr val="DDEAF7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DDEAF7"/>
                  </a:solidFill>
                </a:rPr>
                <a:t>Discount healthy beverages, less work more money</a:t>
              </a:r>
            </a:p>
            <a:p>
              <a:r>
                <a:rPr lang="en-US" b="1" dirty="0">
                  <a:solidFill>
                    <a:srgbClr val="DDEAF7"/>
                  </a:solidFill>
                </a:rPr>
                <a:t>Tomorrow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DDEAF7"/>
                  </a:solidFill>
                </a:rPr>
                <a:t>Price Optimization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rgbClr val="DDEAF7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rgbClr val="DDEAF7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rgbClr val="DDEAF7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rgbClr val="DDEAF7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b="1" dirty="0">
                <a:solidFill>
                  <a:srgbClr val="DDEAF7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2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1" name="Content Placeholder 10">
              <a:extLst>
                <a:ext uri="{FF2B5EF4-FFF2-40B4-BE49-F238E27FC236}">
                  <a16:creationId xmlns:a16="http://schemas.microsoft.com/office/drawing/2014/main" id="{40DC0240-5673-3A8A-2AF3-46196D0376FB}"/>
                </a:ext>
              </a:extLst>
            </p:cNvPr>
            <p:cNvSpPr txBox="1">
              <a:spLocks/>
            </p:cNvSpPr>
            <p:nvPr/>
          </p:nvSpPr>
          <p:spPr>
            <a:xfrm>
              <a:off x="1713571" y="2984278"/>
              <a:ext cx="3083859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Incentive Pricing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15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E5A21B-FFE5-4480-1619-8115F7A38B49}"/>
              </a:ext>
            </a:extLst>
          </p:cNvPr>
          <p:cNvSpPr txBox="1">
            <a:spLocks/>
          </p:cNvSpPr>
          <p:nvPr/>
        </p:nvSpPr>
        <p:spPr>
          <a:xfrm>
            <a:off x="279449" y="161436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Appendix</a:t>
            </a:r>
          </a:p>
        </p:txBody>
      </p:sp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3AA740A4-386A-CF4D-279C-C3E575E93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67" t="64200" r="-4453" b="13189"/>
          <a:stretch/>
        </p:blipFill>
        <p:spPr>
          <a:xfrm>
            <a:off x="-361547" y="-63946"/>
            <a:ext cx="1539519" cy="101301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F5B465C-7DDA-111F-B9D0-EF57E69F30BE}"/>
              </a:ext>
            </a:extLst>
          </p:cNvPr>
          <p:cNvGrpSpPr/>
          <p:nvPr/>
        </p:nvGrpSpPr>
        <p:grpSpPr>
          <a:xfrm>
            <a:off x="279447" y="2070848"/>
            <a:ext cx="4543566" cy="5056794"/>
            <a:chOff x="279447" y="2070848"/>
            <a:chExt cx="4543566" cy="5056794"/>
          </a:xfrm>
        </p:grpSpPr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id="{EA3AA755-4A88-B65D-952A-FA80A5AEBE9B}"/>
                </a:ext>
              </a:extLst>
            </p:cNvPr>
            <p:cNvSpPr/>
            <p:nvPr/>
          </p:nvSpPr>
          <p:spPr>
            <a:xfrm>
              <a:off x="27944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Need </a:t>
              </a:r>
              <a:r>
                <a:rPr lang="en-US" dirty="0" err="1">
                  <a:solidFill>
                    <a:schemeClr val="tx2"/>
                  </a:solidFill>
                </a:rPr>
                <a:t>add’l</a:t>
              </a:r>
              <a:r>
                <a:rPr lang="en-US" dirty="0">
                  <a:solidFill>
                    <a:schemeClr val="tx2"/>
                  </a:solidFill>
                </a:rPr>
                <a:t> data for monthly/annual seasonality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Content Placeholder 10">
              <a:extLst>
                <a:ext uri="{FF2B5EF4-FFF2-40B4-BE49-F238E27FC236}">
                  <a16:creationId xmlns:a16="http://schemas.microsoft.com/office/drawing/2014/main" id="{D1B738BB-38E4-0D6F-8AED-BB2EEA55CFAB}"/>
                </a:ext>
              </a:extLst>
            </p:cNvPr>
            <p:cNvSpPr txBox="1">
              <a:spLocks/>
            </p:cNvSpPr>
            <p:nvPr/>
          </p:nvSpPr>
          <p:spPr>
            <a:xfrm>
              <a:off x="279448" y="2181345"/>
              <a:ext cx="4304252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Data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E1B385-C059-5721-7292-EA40E6DE86C8}"/>
              </a:ext>
            </a:extLst>
          </p:cNvPr>
          <p:cNvGrpSpPr/>
          <p:nvPr/>
        </p:nvGrpSpPr>
        <p:grpSpPr>
          <a:xfrm>
            <a:off x="7368986" y="2070848"/>
            <a:ext cx="4543569" cy="5056794"/>
            <a:chOff x="7368986" y="2070848"/>
            <a:chExt cx="4543569" cy="5056794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83DF037D-519B-B72C-BBCC-6741EB2B2453}"/>
                </a:ext>
              </a:extLst>
            </p:cNvPr>
            <p:cNvSpPr/>
            <p:nvPr/>
          </p:nvSpPr>
          <p:spPr>
            <a:xfrm>
              <a:off x="7368986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NLP uses FB </a:t>
              </a:r>
              <a:r>
                <a:rPr lang="en-US" dirty="0" err="1"/>
                <a:t>bart</a:t>
              </a:r>
              <a:r>
                <a:rPr lang="en-US" dirty="0"/>
                <a:t>-large-</a:t>
              </a:r>
              <a:r>
                <a:rPr lang="en-US" dirty="0" err="1"/>
                <a:t>mnli</a:t>
              </a:r>
              <a:r>
                <a:rPr lang="en-US" dirty="0"/>
                <a:t> with zero-shot classification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Zero shot is pretrained, allowing categorization without providing training set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Made manual edits on vol categories</a:t>
              </a:r>
            </a:p>
          </p:txBody>
        </p:sp>
        <p:sp>
          <p:nvSpPr>
            <p:cNvPr id="18" name="Content Placeholder 10">
              <a:extLst>
                <a:ext uri="{FF2B5EF4-FFF2-40B4-BE49-F238E27FC236}">
                  <a16:creationId xmlns:a16="http://schemas.microsoft.com/office/drawing/2014/main" id="{ADA158F4-0F0D-734F-E930-ABEE114215D4}"/>
                </a:ext>
              </a:extLst>
            </p:cNvPr>
            <p:cNvSpPr txBox="1">
              <a:spLocks/>
            </p:cNvSpPr>
            <p:nvPr/>
          </p:nvSpPr>
          <p:spPr>
            <a:xfrm>
              <a:off x="7368987" y="2181345"/>
              <a:ext cx="4543568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Modeling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2695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AAC764FD-9479-74C7-7190-91CE2D0AA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865" b="79050"/>
          <a:stretch/>
        </p:blipFill>
        <p:spPr>
          <a:xfrm>
            <a:off x="3907829" y="1177448"/>
            <a:ext cx="1217793" cy="1217153"/>
          </a:xfrm>
          <a:prstGeom prst="rect">
            <a:avLst/>
          </a:prstGeom>
        </p:spPr>
      </p:pic>
      <p:pic>
        <p:nvPicPr>
          <p:cNvPr id="6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EFA65EB7-7B22-7707-C8F9-A200A3FE3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17" r="70389" b="61507"/>
          <a:stretch/>
        </p:blipFill>
        <p:spPr>
          <a:xfrm>
            <a:off x="2740116" y="3021106"/>
            <a:ext cx="944378" cy="824754"/>
          </a:xfrm>
          <a:prstGeom prst="rect">
            <a:avLst/>
          </a:prstGeom>
        </p:spPr>
      </p:pic>
      <p:pic>
        <p:nvPicPr>
          <p:cNvPr id="7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FFC6ED1B-8BD4-8787-8111-705695689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50" t="20037" r="34039" b="59987"/>
          <a:stretch/>
        </p:blipFill>
        <p:spPr>
          <a:xfrm>
            <a:off x="3300245" y="4096871"/>
            <a:ext cx="944378" cy="824754"/>
          </a:xfrm>
          <a:prstGeom prst="rect">
            <a:avLst/>
          </a:prstGeom>
        </p:spPr>
      </p:pic>
      <p:pic>
        <p:nvPicPr>
          <p:cNvPr id="8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21DF12B8-7800-A2E5-616F-FB26BCA48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47" t="23107" r="18952" b="56917"/>
          <a:stretch/>
        </p:blipFill>
        <p:spPr>
          <a:xfrm>
            <a:off x="4500282" y="3016623"/>
            <a:ext cx="542200" cy="824754"/>
          </a:xfrm>
          <a:prstGeom prst="rect">
            <a:avLst/>
          </a:prstGeom>
        </p:spPr>
      </p:pic>
      <p:pic>
        <p:nvPicPr>
          <p:cNvPr id="9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852B3A22-2EB5-33AF-16C5-8D1A88DA8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295" t="-777" r="3704" b="80801"/>
          <a:stretch/>
        </p:blipFill>
        <p:spPr>
          <a:xfrm>
            <a:off x="3907829" y="3101788"/>
            <a:ext cx="542200" cy="824754"/>
          </a:xfrm>
          <a:prstGeom prst="rect">
            <a:avLst/>
          </a:prstGeom>
        </p:spPr>
      </p:pic>
      <p:pic>
        <p:nvPicPr>
          <p:cNvPr id="10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A303A05A-0607-0123-682A-65A2664C8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73" t="19199" r="1726" b="60825"/>
          <a:stretch/>
        </p:blipFill>
        <p:spPr>
          <a:xfrm>
            <a:off x="4769818" y="4007223"/>
            <a:ext cx="542200" cy="824754"/>
          </a:xfrm>
          <a:prstGeom prst="rect">
            <a:avLst/>
          </a:prstGeom>
        </p:spPr>
      </p:pic>
      <p:pic>
        <p:nvPicPr>
          <p:cNvPr id="11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C3AC55B7-54C5-FDF6-2370-C83F8D36A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16" t="69790" r="8937" b="5457"/>
          <a:stretch/>
        </p:blipFill>
        <p:spPr>
          <a:xfrm>
            <a:off x="5535870" y="4007222"/>
            <a:ext cx="757353" cy="1021977"/>
          </a:xfrm>
          <a:prstGeom prst="rect">
            <a:avLst/>
          </a:prstGeom>
        </p:spPr>
      </p:pic>
      <p:pic>
        <p:nvPicPr>
          <p:cNvPr id="12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9790E5DF-B305-74CE-7672-CC22F8D3C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06" t="70007" r="33547" b="5240"/>
          <a:stretch/>
        </p:blipFill>
        <p:spPr>
          <a:xfrm>
            <a:off x="4662241" y="5029199"/>
            <a:ext cx="757353" cy="1021977"/>
          </a:xfrm>
          <a:prstGeom prst="rect">
            <a:avLst/>
          </a:prstGeom>
        </p:spPr>
      </p:pic>
      <p:pic>
        <p:nvPicPr>
          <p:cNvPr id="13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E198FFED-B003-CD62-3933-A4C6E5C59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81" t="71854" r="57972" b="8386"/>
          <a:stretch/>
        </p:blipFill>
        <p:spPr>
          <a:xfrm>
            <a:off x="5643446" y="5029199"/>
            <a:ext cx="757353" cy="815789"/>
          </a:xfrm>
          <a:prstGeom prst="rect">
            <a:avLst/>
          </a:prstGeom>
        </p:spPr>
      </p:pic>
      <p:pic>
        <p:nvPicPr>
          <p:cNvPr id="14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14FCA7B1-17C9-2474-830B-3AC0CCD87F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9" t="57957" r="58584" b="28146"/>
          <a:stretch/>
        </p:blipFill>
        <p:spPr>
          <a:xfrm>
            <a:off x="6710841" y="5029200"/>
            <a:ext cx="757353" cy="573742"/>
          </a:xfrm>
          <a:prstGeom prst="rect">
            <a:avLst/>
          </a:prstGeom>
        </p:spPr>
      </p:pic>
      <p:pic>
        <p:nvPicPr>
          <p:cNvPr id="1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D6EA38BA-1090-1B1E-CF3B-DBD98BDC0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50" t="55697" r="24003" b="30406"/>
          <a:stretch/>
        </p:blipFill>
        <p:spPr>
          <a:xfrm>
            <a:off x="8461117" y="4831977"/>
            <a:ext cx="757353" cy="573742"/>
          </a:xfrm>
          <a:prstGeom prst="rect">
            <a:avLst/>
          </a:prstGeom>
        </p:spPr>
      </p:pic>
      <p:pic>
        <p:nvPicPr>
          <p:cNvPr id="16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A9DA263A-D3BF-1603-03E3-9A75490EE6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70" t="41148" r="3656" b="44955"/>
          <a:stretch/>
        </p:blipFill>
        <p:spPr>
          <a:xfrm>
            <a:off x="7584470" y="4724766"/>
            <a:ext cx="782450" cy="1021976"/>
          </a:xfrm>
          <a:prstGeom prst="rect">
            <a:avLst/>
          </a:prstGeom>
        </p:spPr>
      </p:pic>
      <p:pic>
        <p:nvPicPr>
          <p:cNvPr id="17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71324945-AB12-425C-FF81-585E6EE0C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60" t="41041" r="44708" b="44392"/>
          <a:stretch/>
        </p:blipFill>
        <p:spPr>
          <a:xfrm>
            <a:off x="10623505" y="2770094"/>
            <a:ext cx="1120884" cy="1071283"/>
          </a:xfrm>
          <a:prstGeom prst="rect">
            <a:avLst/>
          </a:prstGeom>
        </p:spPr>
      </p:pic>
      <p:pic>
        <p:nvPicPr>
          <p:cNvPr id="18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BD6FE0FF-3F03-51BA-B901-73225CE4AC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5" t="40004" r="72528" b="43417"/>
          <a:stretch/>
        </p:blipFill>
        <p:spPr>
          <a:xfrm>
            <a:off x="9901196" y="4096872"/>
            <a:ext cx="1250740" cy="1219200"/>
          </a:xfrm>
          <a:prstGeom prst="rect">
            <a:avLst/>
          </a:prstGeom>
        </p:spPr>
      </p:pic>
      <p:pic>
        <p:nvPicPr>
          <p:cNvPr id="20" name="Picture 19" descr="A screenshot of a phone&#10;&#10;Description automatically generated">
            <a:extLst>
              <a:ext uri="{FF2B5EF4-FFF2-40B4-BE49-F238E27FC236}">
                <a16:creationId xmlns:a16="http://schemas.microsoft.com/office/drawing/2014/main" id="{E3CBF2AD-19BA-D009-2231-6EBA492A7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66" t="664" r="44399" b="78386"/>
          <a:stretch/>
        </p:blipFill>
        <p:spPr>
          <a:xfrm>
            <a:off x="5547587" y="845428"/>
            <a:ext cx="1217793" cy="1217153"/>
          </a:xfrm>
          <a:prstGeom prst="rect">
            <a:avLst/>
          </a:prstGeom>
        </p:spPr>
      </p:pic>
      <p:pic>
        <p:nvPicPr>
          <p:cNvPr id="21" name="Picture 20" descr="A screenshot of a phone&#10;&#10;Description automatically generated">
            <a:extLst>
              <a:ext uri="{FF2B5EF4-FFF2-40B4-BE49-F238E27FC236}">
                <a16:creationId xmlns:a16="http://schemas.microsoft.com/office/drawing/2014/main" id="{201C3C33-EB63-0B65-6620-C2F36DD3C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36" t="264" r="17829" b="78786"/>
          <a:stretch/>
        </p:blipFill>
        <p:spPr>
          <a:xfrm>
            <a:off x="5092735" y="2139618"/>
            <a:ext cx="1217793" cy="1217153"/>
          </a:xfrm>
          <a:prstGeom prst="rect">
            <a:avLst/>
          </a:prstGeom>
        </p:spPr>
      </p:pic>
      <p:pic>
        <p:nvPicPr>
          <p:cNvPr id="22" name="Picture 21" descr="A screenshot of a phone&#10;&#10;Description automatically generated">
            <a:extLst>
              <a:ext uri="{FF2B5EF4-FFF2-40B4-BE49-F238E27FC236}">
                <a16:creationId xmlns:a16="http://schemas.microsoft.com/office/drawing/2014/main" id="{1E79A946-E131-FDD0-E6A6-8F3B25BC9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" t="21542" r="71949" b="57508"/>
          <a:stretch/>
        </p:blipFill>
        <p:spPr>
          <a:xfrm>
            <a:off x="7232169" y="981944"/>
            <a:ext cx="1217793" cy="1217153"/>
          </a:xfrm>
          <a:prstGeom prst="rect">
            <a:avLst/>
          </a:prstGeom>
        </p:spPr>
      </p:pic>
      <p:pic>
        <p:nvPicPr>
          <p:cNvPr id="23" name="Picture 22" descr="A screenshot of a phone&#10;&#10;Description automatically generated">
            <a:extLst>
              <a:ext uri="{FF2B5EF4-FFF2-40B4-BE49-F238E27FC236}">
                <a16:creationId xmlns:a16="http://schemas.microsoft.com/office/drawing/2014/main" id="{64F7245F-4422-89E3-B8C8-3CBC91F15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" t="49406" r="70781" b="29644"/>
          <a:stretch/>
        </p:blipFill>
        <p:spPr>
          <a:xfrm>
            <a:off x="6595639" y="2905588"/>
            <a:ext cx="1217793" cy="1217153"/>
          </a:xfrm>
          <a:prstGeom prst="rect">
            <a:avLst/>
          </a:prstGeom>
        </p:spPr>
      </p:pic>
      <p:pic>
        <p:nvPicPr>
          <p:cNvPr id="24" name="Picture 23" descr="A screenshot of a phone&#10;&#10;Description automatically generated">
            <a:extLst>
              <a:ext uri="{FF2B5EF4-FFF2-40B4-BE49-F238E27FC236}">
                <a16:creationId xmlns:a16="http://schemas.microsoft.com/office/drawing/2014/main" id="{89A472AE-69FF-5518-4F4D-E59EA50BC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50" t="70065" r="55731" b="771"/>
          <a:stretch/>
        </p:blipFill>
        <p:spPr>
          <a:xfrm>
            <a:off x="8683403" y="1918447"/>
            <a:ext cx="2038385" cy="1694329"/>
          </a:xfrm>
          <a:prstGeom prst="rect">
            <a:avLst/>
          </a:prstGeom>
        </p:spPr>
      </p:pic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8DDD3985-2253-72EE-113B-E160E61CE2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11" r="75822" b="78100"/>
          <a:stretch/>
        </p:blipFill>
        <p:spPr>
          <a:xfrm>
            <a:off x="418455" y="346149"/>
            <a:ext cx="454506" cy="635795"/>
          </a:xfrm>
          <a:prstGeom prst="rect">
            <a:avLst/>
          </a:prstGeom>
        </p:spPr>
      </p:pic>
      <p:pic>
        <p:nvPicPr>
          <p:cNvPr id="27" name="Picture 26" descr="A screenshot of a phone&#10;&#10;Description automatically generated">
            <a:extLst>
              <a:ext uri="{FF2B5EF4-FFF2-40B4-BE49-F238E27FC236}">
                <a16:creationId xmlns:a16="http://schemas.microsoft.com/office/drawing/2014/main" id="{F9BE9278-02E2-8D4C-0EF8-00615A414A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64" t="3229" r="50869" b="74871"/>
          <a:stretch/>
        </p:blipFill>
        <p:spPr>
          <a:xfrm>
            <a:off x="1583867" y="330965"/>
            <a:ext cx="454506" cy="635795"/>
          </a:xfrm>
          <a:prstGeom prst="rect">
            <a:avLst/>
          </a:prstGeom>
        </p:spPr>
      </p:pic>
      <p:pic>
        <p:nvPicPr>
          <p:cNvPr id="28" name="Picture 27" descr="A screenshot of a phone&#10;&#10;Description automatically generated">
            <a:extLst>
              <a:ext uri="{FF2B5EF4-FFF2-40B4-BE49-F238E27FC236}">
                <a16:creationId xmlns:a16="http://schemas.microsoft.com/office/drawing/2014/main" id="{A6D9C5CA-E1B3-D3E7-3570-60919E389C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53" t="3278" r="4644" b="74822"/>
          <a:stretch/>
        </p:blipFill>
        <p:spPr>
          <a:xfrm>
            <a:off x="418454" y="1272622"/>
            <a:ext cx="926251" cy="635795"/>
          </a:xfrm>
          <a:prstGeom prst="rect">
            <a:avLst/>
          </a:prstGeom>
        </p:spPr>
      </p:pic>
      <p:pic>
        <p:nvPicPr>
          <p:cNvPr id="29" name="Picture 28" descr="A screenshot of a phone&#10;&#10;Description automatically generated">
            <a:extLst>
              <a:ext uri="{FF2B5EF4-FFF2-40B4-BE49-F238E27FC236}">
                <a16:creationId xmlns:a16="http://schemas.microsoft.com/office/drawing/2014/main" id="{C39BD162-4FBC-AB43-C795-38AD24428B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148" t="28313" r="3027" b="57778"/>
          <a:stretch/>
        </p:blipFill>
        <p:spPr>
          <a:xfrm>
            <a:off x="2330824" y="1272623"/>
            <a:ext cx="758568" cy="403777"/>
          </a:xfrm>
          <a:prstGeom prst="rect">
            <a:avLst/>
          </a:prstGeom>
        </p:spPr>
      </p:pic>
      <p:pic>
        <p:nvPicPr>
          <p:cNvPr id="30" name="Picture 29" descr="A screenshot of a phone&#10;&#10;Description automatically generated">
            <a:extLst>
              <a:ext uri="{FF2B5EF4-FFF2-40B4-BE49-F238E27FC236}">
                <a16:creationId xmlns:a16="http://schemas.microsoft.com/office/drawing/2014/main" id="{CC57EDF0-AA9A-9729-8766-76F49CDEF7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77" t="47966" r="35698" b="31307"/>
          <a:stretch/>
        </p:blipFill>
        <p:spPr>
          <a:xfrm>
            <a:off x="1488415" y="1918447"/>
            <a:ext cx="758568" cy="601699"/>
          </a:xfrm>
          <a:prstGeom prst="rect">
            <a:avLst/>
          </a:prstGeom>
        </p:spPr>
      </p:pic>
      <p:pic>
        <p:nvPicPr>
          <p:cNvPr id="31" name="Picture 30" descr="A screenshot of a phone&#10;&#10;Description automatically generated">
            <a:extLst>
              <a:ext uri="{FF2B5EF4-FFF2-40B4-BE49-F238E27FC236}">
                <a16:creationId xmlns:a16="http://schemas.microsoft.com/office/drawing/2014/main" id="{17E46DC4-447F-3670-7A91-9E302B4692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7" t="48713" r="64038" b="30560"/>
          <a:stretch/>
        </p:blipFill>
        <p:spPr>
          <a:xfrm>
            <a:off x="776386" y="2518384"/>
            <a:ext cx="758568" cy="601699"/>
          </a:xfrm>
          <a:prstGeom prst="rect">
            <a:avLst/>
          </a:prstGeom>
        </p:spPr>
      </p:pic>
      <p:pic>
        <p:nvPicPr>
          <p:cNvPr id="32" name="Picture 31" descr="A screenshot of a phone&#10;&#10;Description automatically generated">
            <a:extLst>
              <a:ext uri="{FF2B5EF4-FFF2-40B4-BE49-F238E27FC236}">
                <a16:creationId xmlns:a16="http://schemas.microsoft.com/office/drawing/2014/main" id="{1EE292F3-FFB6-DF54-C672-7374CB9465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8" t="73424" r="62427" b="5849"/>
          <a:stretch/>
        </p:blipFill>
        <p:spPr>
          <a:xfrm>
            <a:off x="2723174" y="2099276"/>
            <a:ext cx="758568" cy="601699"/>
          </a:xfrm>
          <a:prstGeom prst="rect">
            <a:avLst/>
          </a:prstGeom>
        </p:spPr>
      </p:pic>
      <p:pic>
        <p:nvPicPr>
          <p:cNvPr id="33" name="Picture 32" descr="A screenshot of a phone&#10;&#10;Description automatically generated">
            <a:extLst>
              <a:ext uri="{FF2B5EF4-FFF2-40B4-BE49-F238E27FC236}">
                <a16:creationId xmlns:a16="http://schemas.microsoft.com/office/drawing/2014/main" id="{326F8F5E-62E1-AED1-F2FA-2042F37484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12" t="74097" r="2063" b="5176"/>
          <a:stretch/>
        </p:blipFill>
        <p:spPr>
          <a:xfrm>
            <a:off x="3340089" y="790390"/>
            <a:ext cx="758568" cy="601699"/>
          </a:xfrm>
          <a:prstGeom prst="rect">
            <a:avLst/>
          </a:prstGeom>
        </p:spPr>
      </p:pic>
      <p:pic>
        <p:nvPicPr>
          <p:cNvPr id="34" name="Picture 33" descr="A screenshot of a phone&#10;&#10;Description automatically generated">
            <a:extLst>
              <a:ext uri="{FF2B5EF4-FFF2-40B4-BE49-F238E27FC236}">
                <a16:creationId xmlns:a16="http://schemas.microsoft.com/office/drawing/2014/main" id="{3B8D385A-8666-1755-D37C-70D51F3BD9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487" t="47798" r="1688" b="31475"/>
          <a:stretch/>
        </p:blipFill>
        <p:spPr>
          <a:xfrm>
            <a:off x="3132073" y="1460882"/>
            <a:ext cx="758568" cy="601699"/>
          </a:xfrm>
          <a:prstGeom prst="rect">
            <a:avLst/>
          </a:prstGeom>
        </p:spPr>
      </p:pic>
      <p:pic>
        <p:nvPicPr>
          <p:cNvPr id="35" name="Picture 34" descr="A screenshot of a phone&#10;&#10;Description automatically generated">
            <a:extLst>
              <a:ext uri="{FF2B5EF4-FFF2-40B4-BE49-F238E27FC236}">
                <a16:creationId xmlns:a16="http://schemas.microsoft.com/office/drawing/2014/main" id="{4ADFFDEE-3EF7-DAF8-5DF9-847B8380ED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87" t="24007" r="66362" b="55266"/>
          <a:stretch/>
        </p:blipFill>
        <p:spPr>
          <a:xfrm>
            <a:off x="1717515" y="3029705"/>
            <a:ext cx="758568" cy="601699"/>
          </a:xfrm>
          <a:prstGeom prst="rect">
            <a:avLst/>
          </a:prstGeom>
        </p:spPr>
      </p:pic>
      <p:pic>
        <p:nvPicPr>
          <p:cNvPr id="39" name="Picture 38" descr="A screen shot of a phone&#10;&#10;Description automatically generated">
            <a:extLst>
              <a:ext uri="{FF2B5EF4-FFF2-40B4-BE49-F238E27FC236}">
                <a16:creationId xmlns:a16="http://schemas.microsoft.com/office/drawing/2014/main" id="{C5255410-9ABF-7C94-6631-6E9971AC66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9" r="73861" b="81574"/>
          <a:stretch/>
        </p:blipFill>
        <p:spPr>
          <a:xfrm>
            <a:off x="530681" y="3568317"/>
            <a:ext cx="1350318" cy="1263660"/>
          </a:xfrm>
          <a:prstGeom prst="rect">
            <a:avLst/>
          </a:prstGeom>
        </p:spPr>
      </p:pic>
      <p:pic>
        <p:nvPicPr>
          <p:cNvPr id="40" name="Picture 39" descr="A screen shot of a phone&#10;&#10;Description automatically generated">
            <a:extLst>
              <a:ext uri="{FF2B5EF4-FFF2-40B4-BE49-F238E27FC236}">
                <a16:creationId xmlns:a16="http://schemas.microsoft.com/office/drawing/2014/main" id="{DF50D2DC-53E5-D54D-C7DE-D3EF3BDCA8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205" t="1233" r="2305" b="80341"/>
          <a:stretch/>
        </p:blipFill>
        <p:spPr>
          <a:xfrm>
            <a:off x="1545809" y="5029199"/>
            <a:ext cx="1350318" cy="12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5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42-4ED3-CFA4-2CF7-38514D88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" y="365125"/>
            <a:ext cx="10976296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415784-3F0F-95FF-4536-7FA353C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89" y="1860125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15" name="Picture 14" descr="A screen shot of a phone&#10;&#10;Description automatically generated">
            <a:extLst>
              <a:ext uri="{FF2B5EF4-FFF2-40B4-BE49-F238E27FC236}">
                <a16:creationId xmlns:a16="http://schemas.microsoft.com/office/drawing/2014/main" id="{3A0366C2-D9EF-7DE4-7E5D-3249E16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140176" y="1434964"/>
            <a:ext cx="1350318" cy="1263660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4648ED5F-0E6A-00E5-A4CC-6BA3B7069478}"/>
              </a:ext>
            </a:extLst>
          </p:cNvPr>
          <p:cNvSpPr txBox="1">
            <a:spLocks/>
          </p:cNvSpPr>
          <p:nvPr/>
        </p:nvSpPr>
        <p:spPr>
          <a:xfrm>
            <a:off x="548389" y="3346110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5341E4BE-2163-6B80-63D6-EBCF036C6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4" t="65909" r="59218" b="11480"/>
          <a:stretch/>
        </p:blipFill>
        <p:spPr>
          <a:xfrm flipH="1">
            <a:off x="73104" y="2939778"/>
            <a:ext cx="1484461" cy="976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FA947-6E55-81F6-E263-3EB1FA78A116}"/>
              </a:ext>
            </a:extLst>
          </p:cNvPr>
          <p:cNvSpPr txBox="1"/>
          <p:nvPr/>
        </p:nvSpPr>
        <p:spPr>
          <a:xfrm>
            <a:off x="548389" y="3916562"/>
            <a:ext cx="43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Site; Customer</a:t>
            </a:r>
          </a:p>
        </p:txBody>
      </p:sp>
    </p:spTree>
    <p:extLst>
      <p:ext uri="{BB962C8B-B14F-4D97-AF65-F5344CB8AC3E}">
        <p14:creationId xmlns:p14="http://schemas.microsoft.com/office/powerpoint/2010/main" val="327984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42-4ED3-CFA4-2CF7-38514D88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" y="365125"/>
            <a:ext cx="10976296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415784-3F0F-95FF-4536-7FA353C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89" y="1860125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15" name="Picture 14" descr="A screen shot of a phone&#10;&#10;Description automatically generated">
            <a:extLst>
              <a:ext uri="{FF2B5EF4-FFF2-40B4-BE49-F238E27FC236}">
                <a16:creationId xmlns:a16="http://schemas.microsoft.com/office/drawing/2014/main" id="{3A0366C2-D9EF-7DE4-7E5D-3249E16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140176" y="1434964"/>
            <a:ext cx="1350318" cy="1263660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4648ED5F-0E6A-00E5-A4CC-6BA3B7069478}"/>
              </a:ext>
            </a:extLst>
          </p:cNvPr>
          <p:cNvSpPr txBox="1">
            <a:spLocks/>
          </p:cNvSpPr>
          <p:nvPr/>
        </p:nvSpPr>
        <p:spPr>
          <a:xfrm>
            <a:off x="548389" y="3346110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5341E4BE-2163-6B80-63D6-EBCF036C6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4" t="65909" r="59218" b="11480"/>
          <a:stretch/>
        </p:blipFill>
        <p:spPr>
          <a:xfrm flipH="1">
            <a:off x="73104" y="2939778"/>
            <a:ext cx="1484461" cy="976784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D4A254EC-9A5B-157F-DD0F-E1F06FCB67B1}"/>
              </a:ext>
            </a:extLst>
          </p:cNvPr>
          <p:cNvSpPr txBox="1">
            <a:spLocks/>
          </p:cNvSpPr>
          <p:nvPr/>
        </p:nvSpPr>
        <p:spPr>
          <a:xfrm>
            <a:off x="548389" y="4928064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Assortment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8027A-B67A-5169-EDAF-833F16EED038}"/>
              </a:ext>
            </a:extLst>
          </p:cNvPr>
          <p:cNvSpPr txBox="1"/>
          <p:nvPr/>
        </p:nvSpPr>
        <p:spPr>
          <a:xfrm>
            <a:off x="548389" y="5498516"/>
            <a:ext cx="4304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Low Velocity Items; Investment Categories</a:t>
            </a: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52943F8D-D1ED-696B-7BB3-1F3139F77E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7" t="48713" r="64038" b="30560"/>
          <a:stretch/>
        </p:blipFill>
        <p:spPr>
          <a:xfrm>
            <a:off x="207576" y="4566844"/>
            <a:ext cx="1417390" cy="11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1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42-4ED3-CFA4-2CF7-38514D88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" y="365125"/>
            <a:ext cx="10976296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415784-3F0F-95FF-4536-7FA353C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89" y="1860125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15" name="Picture 14" descr="A screen shot of a phone&#10;&#10;Description automatically generated">
            <a:extLst>
              <a:ext uri="{FF2B5EF4-FFF2-40B4-BE49-F238E27FC236}">
                <a16:creationId xmlns:a16="http://schemas.microsoft.com/office/drawing/2014/main" id="{3A0366C2-D9EF-7DE4-7E5D-3249E16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140176" y="1434964"/>
            <a:ext cx="1350318" cy="1263660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4648ED5F-0E6A-00E5-A4CC-6BA3B7069478}"/>
              </a:ext>
            </a:extLst>
          </p:cNvPr>
          <p:cNvSpPr txBox="1">
            <a:spLocks/>
          </p:cNvSpPr>
          <p:nvPr/>
        </p:nvSpPr>
        <p:spPr>
          <a:xfrm>
            <a:off x="548389" y="3346110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5341E4BE-2163-6B80-63D6-EBCF036C6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4" t="65909" r="59218" b="11480"/>
          <a:stretch/>
        </p:blipFill>
        <p:spPr>
          <a:xfrm flipH="1">
            <a:off x="73104" y="2939778"/>
            <a:ext cx="1484461" cy="976784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D4A254EC-9A5B-157F-DD0F-E1F06FCB67B1}"/>
              </a:ext>
            </a:extLst>
          </p:cNvPr>
          <p:cNvSpPr txBox="1">
            <a:spLocks/>
          </p:cNvSpPr>
          <p:nvPr/>
        </p:nvSpPr>
        <p:spPr>
          <a:xfrm>
            <a:off x="548389" y="4928064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Assortment</a:t>
            </a: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52943F8D-D1ED-696B-7BB3-1F3139F77E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7" t="48713" r="64038" b="30560"/>
          <a:stretch/>
        </p:blipFill>
        <p:spPr>
          <a:xfrm>
            <a:off x="207576" y="4566844"/>
            <a:ext cx="1417390" cy="1124279"/>
          </a:xfrm>
          <a:prstGeom prst="rect">
            <a:avLst/>
          </a:prstGeom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08FEF95D-52B7-CF09-D851-B5B8AC88EF7C}"/>
              </a:ext>
            </a:extLst>
          </p:cNvPr>
          <p:cNvSpPr txBox="1">
            <a:spLocks/>
          </p:cNvSpPr>
          <p:nvPr/>
        </p:nvSpPr>
        <p:spPr>
          <a:xfrm>
            <a:off x="7339362" y="1796184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Pricing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450273-B87D-AEB7-6638-A04E7A9B696A}"/>
              </a:ext>
            </a:extLst>
          </p:cNvPr>
          <p:cNvSpPr txBox="1"/>
          <p:nvPr/>
        </p:nvSpPr>
        <p:spPr>
          <a:xfrm>
            <a:off x="7339362" y="2366636"/>
            <a:ext cx="43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Healthy Incentive</a:t>
            </a:r>
          </a:p>
        </p:txBody>
      </p:sp>
      <p:pic>
        <p:nvPicPr>
          <p:cNvPr id="14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1ACF51E1-4D44-C4D1-F547-4903081158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55" t="40004" r="72528" b="43417"/>
          <a:stretch/>
        </p:blipFill>
        <p:spPr>
          <a:xfrm>
            <a:off x="7136353" y="1533188"/>
            <a:ext cx="1021369" cy="9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8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42-4ED3-CFA4-2CF7-38514D88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" y="365125"/>
            <a:ext cx="10976296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415784-3F0F-95FF-4536-7FA353C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89" y="1860125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15" name="Picture 14" descr="A screen shot of a phone&#10;&#10;Description automatically generated">
            <a:extLst>
              <a:ext uri="{FF2B5EF4-FFF2-40B4-BE49-F238E27FC236}">
                <a16:creationId xmlns:a16="http://schemas.microsoft.com/office/drawing/2014/main" id="{3A0366C2-D9EF-7DE4-7E5D-3249E16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140176" y="1434964"/>
            <a:ext cx="1350318" cy="1263660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4648ED5F-0E6A-00E5-A4CC-6BA3B7069478}"/>
              </a:ext>
            </a:extLst>
          </p:cNvPr>
          <p:cNvSpPr txBox="1">
            <a:spLocks/>
          </p:cNvSpPr>
          <p:nvPr/>
        </p:nvSpPr>
        <p:spPr>
          <a:xfrm>
            <a:off x="548389" y="3346110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5341E4BE-2163-6B80-63D6-EBCF036C6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4" t="65909" r="59218" b="11480"/>
          <a:stretch/>
        </p:blipFill>
        <p:spPr>
          <a:xfrm flipH="1">
            <a:off x="73104" y="2939778"/>
            <a:ext cx="1484461" cy="976784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D4A254EC-9A5B-157F-DD0F-E1F06FCB67B1}"/>
              </a:ext>
            </a:extLst>
          </p:cNvPr>
          <p:cNvSpPr txBox="1">
            <a:spLocks/>
          </p:cNvSpPr>
          <p:nvPr/>
        </p:nvSpPr>
        <p:spPr>
          <a:xfrm>
            <a:off x="548389" y="4928064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Assortment</a:t>
            </a: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52943F8D-D1ED-696B-7BB3-1F3139F77E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7" t="48713" r="64038" b="30560"/>
          <a:stretch/>
        </p:blipFill>
        <p:spPr>
          <a:xfrm>
            <a:off x="207576" y="4566844"/>
            <a:ext cx="1417390" cy="1124279"/>
          </a:xfrm>
          <a:prstGeom prst="rect">
            <a:avLst/>
          </a:prstGeom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08FEF95D-52B7-CF09-D851-B5B8AC88EF7C}"/>
              </a:ext>
            </a:extLst>
          </p:cNvPr>
          <p:cNvSpPr txBox="1">
            <a:spLocks/>
          </p:cNvSpPr>
          <p:nvPr/>
        </p:nvSpPr>
        <p:spPr>
          <a:xfrm>
            <a:off x="7339362" y="1796184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Pricing</a:t>
            </a:r>
          </a:p>
        </p:txBody>
      </p:sp>
      <p:pic>
        <p:nvPicPr>
          <p:cNvPr id="12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FD2D20FE-E1F0-B4AE-BA0C-E5D500A37E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55" t="40004" r="72528" b="43417"/>
          <a:stretch/>
        </p:blipFill>
        <p:spPr>
          <a:xfrm>
            <a:off x="7136353" y="1533188"/>
            <a:ext cx="1021369" cy="995613"/>
          </a:xfrm>
          <a:prstGeom prst="rect">
            <a:avLst/>
          </a:prstGeom>
        </p:spPr>
      </p:pic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50D6C2F3-1A9B-842C-B34F-FF58F9621951}"/>
              </a:ext>
            </a:extLst>
          </p:cNvPr>
          <p:cNvSpPr txBox="1">
            <a:spLocks/>
          </p:cNvSpPr>
          <p:nvPr/>
        </p:nvSpPr>
        <p:spPr>
          <a:xfrm>
            <a:off x="7339362" y="333632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    Recommendation    </a:t>
            </a:r>
          </a:p>
        </p:txBody>
      </p:sp>
      <p:pic>
        <p:nvPicPr>
          <p:cNvPr id="13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213922AF-DEF4-A20F-2F1B-97A3B2F75B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350" t="20037" r="34039" b="59987"/>
          <a:stretch/>
        </p:blipFill>
        <p:spPr>
          <a:xfrm>
            <a:off x="7136353" y="2916858"/>
            <a:ext cx="1133501" cy="9899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E46719-6907-F2CF-3E8E-2E516BB8EB7E}"/>
              </a:ext>
            </a:extLst>
          </p:cNvPr>
          <p:cNvSpPr txBox="1"/>
          <p:nvPr/>
        </p:nvSpPr>
        <p:spPr>
          <a:xfrm>
            <a:off x="7339362" y="3956916"/>
            <a:ext cx="43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Summary; Future Analyses</a:t>
            </a:r>
          </a:p>
        </p:txBody>
      </p:sp>
    </p:spTree>
    <p:extLst>
      <p:ext uri="{BB962C8B-B14F-4D97-AF65-F5344CB8AC3E}">
        <p14:creationId xmlns:p14="http://schemas.microsoft.com/office/powerpoint/2010/main" val="259745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42-4ED3-CFA4-2CF7-38514D88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" y="365125"/>
            <a:ext cx="10976296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415784-3F0F-95FF-4536-7FA353C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89" y="1860125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15" name="Picture 14" descr="A screen shot of a phone&#10;&#10;Description automatically generated">
            <a:extLst>
              <a:ext uri="{FF2B5EF4-FFF2-40B4-BE49-F238E27FC236}">
                <a16:creationId xmlns:a16="http://schemas.microsoft.com/office/drawing/2014/main" id="{3A0366C2-D9EF-7DE4-7E5D-3249E16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140176" y="1434964"/>
            <a:ext cx="1350318" cy="1263660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4648ED5F-0E6A-00E5-A4CC-6BA3B7069478}"/>
              </a:ext>
            </a:extLst>
          </p:cNvPr>
          <p:cNvSpPr txBox="1">
            <a:spLocks/>
          </p:cNvSpPr>
          <p:nvPr/>
        </p:nvSpPr>
        <p:spPr>
          <a:xfrm>
            <a:off x="548389" y="3346110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5341E4BE-2163-6B80-63D6-EBCF036C6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4" t="65909" r="59218" b="11480"/>
          <a:stretch/>
        </p:blipFill>
        <p:spPr>
          <a:xfrm flipH="1">
            <a:off x="73104" y="2939778"/>
            <a:ext cx="1484461" cy="976784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D4A254EC-9A5B-157F-DD0F-E1F06FCB67B1}"/>
              </a:ext>
            </a:extLst>
          </p:cNvPr>
          <p:cNvSpPr txBox="1">
            <a:spLocks/>
          </p:cNvSpPr>
          <p:nvPr/>
        </p:nvSpPr>
        <p:spPr>
          <a:xfrm>
            <a:off x="548389" y="4928064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Assortment</a:t>
            </a: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52943F8D-D1ED-696B-7BB3-1F3139F77E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7" t="48713" r="64038" b="30560"/>
          <a:stretch/>
        </p:blipFill>
        <p:spPr>
          <a:xfrm>
            <a:off x="207576" y="4566844"/>
            <a:ext cx="1417390" cy="1124279"/>
          </a:xfrm>
          <a:prstGeom prst="rect">
            <a:avLst/>
          </a:prstGeom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08FEF95D-52B7-CF09-D851-B5B8AC88EF7C}"/>
              </a:ext>
            </a:extLst>
          </p:cNvPr>
          <p:cNvSpPr txBox="1">
            <a:spLocks/>
          </p:cNvSpPr>
          <p:nvPr/>
        </p:nvSpPr>
        <p:spPr>
          <a:xfrm>
            <a:off x="7339362" y="1796184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Pricing</a:t>
            </a:r>
          </a:p>
        </p:txBody>
      </p:sp>
      <p:pic>
        <p:nvPicPr>
          <p:cNvPr id="12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FD2D20FE-E1F0-B4AE-BA0C-E5D500A37E7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55" t="40004" r="72528" b="43417"/>
          <a:stretch/>
        </p:blipFill>
        <p:spPr>
          <a:xfrm>
            <a:off x="7136353" y="1533188"/>
            <a:ext cx="1021369" cy="995613"/>
          </a:xfrm>
          <a:prstGeom prst="rect">
            <a:avLst/>
          </a:prstGeom>
        </p:spPr>
      </p:pic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50D6C2F3-1A9B-842C-B34F-FF58F9621951}"/>
              </a:ext>
            </a:extLst>
          </p:cNvPr>
          <p:cNvSpPr txBox="1">
            <a:spLocks/>
          </p:cNvSpPr>
          <p:nvPr/>
        </p:nvSpPr>
        <p:spPr>
          <a:xfrm>
            <a:off x="7339362" y="333632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    Recommendation    </a:t>
            </a:r>
          </a:p>
        </p:txBody>
      </p:sp>
      <p:pic>
        <p:nvPicPr>
          <p:cNvPr id="13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213922AF-DEF4-A20F-2F1B-97A3B2F75B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350" t="20037" r="34039" b="59987"/>
          <a:stretch/>
        </p:blipFill>
        <p:spPr>
          <a:xfrm>
            <a:off x="7136353" y="2916858"/>
            <a:ext cx="1133501" cy="989921"/>
          </a:xfrm>
          <a:prstGeom prst="rect">
            <a:avLst/>
          </a:prstGeom>
        </p:spPr>
      </p:pic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EE896106-A70B-419A-2732-511A99FA1E5A}"/>
              </a:ext>
            </a:extLst>
          </p:cNvPr>
          <p:cNvSpPr txBox="1">
            <a:spLocks/>
          </p:cNvSpPr>
          <p:nvPr/>
        </p:nvSpPr>
        <p:spPr>
          <a:xfrm>
            <a:off x="7339362" y="485387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Appendix</a:t>
            </a:r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E81FFCDF-4E25-FB31-6A46-77F427C7E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67" t="64200" r="-4453" b="13189"/>
          <a:stretch/>
        </p:blipFill>
        <p:spPr>
          <a:xfrm>
            <a:off x="6388795" y="4326248"/>
            <a:ext cx="1970233" cy="1296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35FF58-327B-00A0-B0BD-85C3F89A4564}"/>
              </a:ext>
            </a:extLst>
          </p:cNvPr>
          <p:cNvSpPr txBox="1"/>
          <p:nvPr/>
        </p:nvSpPr>
        <p:spPr>
          <a:xfrm>
            <a:off x="7339362" y="5439557"/>
            <a:ext cx="43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Data; Modeling</a:t>
            </a:r>
          </a:p>
        </p:txBody>
      </p:sp>
    </p:spTree>
    <p:extLst>
      <p:ext uri="{BB962C8B-B14F-4D97-AF65-F5344CB8AC3E}">
        <p14:creationId xmlns:p14="http://schemas.microsoft.com/office/powerpoint/2010/main" val="156100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50A898-81C0-D121-C440-4AB293BE84BA}"/>
              </a:ext>
            </a:extLst>
          </p:cNvPr>
          <p:cNvSpPr/>
          <p:nvPr/>
        </p:nvSpPr>
        <p:spPr>
          <a:xfrm>
            <a:off x="-1" y="2072079"/>
            <a:ext cx="12192000" cy="2457974"/>
          </a:xfrm>
          <a:prstGeom prst="rect">
            <a:avLst/>
          </a:prstGeom>
          <a:solidFill>
            <a:srgbClr val="A6CA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92B4A-7644-3CFD-4D8B-8D7035A50A5A}"/>
              </a:ext>
            </a:extLst>
          </p:cNvPr>
          <p:cNvSpPr/>
          <p:nvPr/>
        </p:nvSpPr>
        <p:spPr>
          <a:xfrm>
            <a:off x="0" y="2290194"/>
            <a:ext cx="12192000" cy="202174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A94AED3C-21BA-0178-40D4-44FBE4ACE8F8}"/>
              </a:ext>
            </a:extLst>
          </p:cNvPr>
          <p:cNvSpPr txBox="1">
            <a:spLocks/>
          </p:cNvSpPr>
          <p:nvPr/>
        </p:nvSpPr>
        <p:spPr>
          <a:xfrm>
            <a:off x="408213" y="425161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>
                <a:solidFill>
                  <a:schemeClr val="tx2"/>
                </a:solidFill>
              </a:rPr>
              <a:t>Problem Statement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3" name="Picture 2" descr="A screen shot of a phone&#10;&#10;Description automatically generated">
            <a:extLst>
              <a:ext uri="{FF2B5EF4-FFF2-40B4-BE49-F238E27FC236}">
                <a16:creationId xmlns:a16="http://schemas.microsoft.com/office/drawing/2014/main" id="{3FC313E9-47FA-6BD3-C166-560162CD1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0" y="0"/>
            <a:ext cx="1350318" cy="1263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50FF7-258B-29CA-D5FC-E30C63917B51}"/>
              </a:ext>
            </a:extLst>
          </p:cNvPr>
          <p:cNvSpPr txBox="1"/>
          <p:nvPr/>
        </p:nvSpPr>
        <p:spPr>
          <a:xfrm>
            <a:off x="408213" y="2977900"/>
            <a:ext cx="1104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Using the last 6 months of Hospital POS data, identify key trends &amp; data insights to provide a holistic business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6637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5DC9480-F711-E8CD-210F-7F7617956995}"/>
              </a:ext>
            </a:extLst>
          </p:cNvPr>
          <p:cNvSpPr txBox="1">
            <a:spLocks/>
          </p:cNvSpPr>
          <p:nvPr/>
        </p:nvSpPr>
        <p:spPr>
          <a:xfrm>
            <a:off x="279449" y="406332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16DFB984-AE2E-B476-141C-439AA71D0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04" t="65909" r="59218" b="11480"/>
          <a:stretch/>
        </p:blipFill>
        <p:spPr>
          <a:xfrm flipH="1">
            <a:off x="-195836" y="0"/>
            <a:ext cx="1484461" cy="9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2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644</Words>
  <Application>Microsoft Macintosh PowerPoint</Application>
  <PresentationFormat>Widescreen</PresentationFormat>
  <Paragraphs>206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Hospital Cafeteria Optimization</vt:lpstr>
      <vt:lpstr>Outline</vt:lpstr>
      <vt:lpstr>Outline</vt:lpstr>
      <vt:lpstr>Outline</vt:lpstr>
      <vt:lpstr>Outline</vt:lpstr>
      <vt:lpstr>Outline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Cafeteria Optimization</dc:title>
  <dc:creator>candice sessa</dc:creator>
  <cp:lastModifiedBy>candice sessa</cp:lastModifiedBy>
  <cp:revision>6</cp:revision>
  <dcterms:created xsi:type="dcterms:W3CDTF">2025-07-09T21:36:16Z</dcterms:created>
  <dcterms:modified xsi:type="dcterms:W3CDTF">2025-07-12T13:17:15Z</dcterms:modified>
</cp:coreProperties>
</file>