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9"/>
  </p:notesMasterIdLst>
  <p:handoutMasterIdLst>
    <p:handoutMasterId r:id="rId20"/>
  </p:handoutMasterIdLst>
  <p:sldIdLst>
    <p:sldId id="444" r:id="rId3"/>
    <p:sldId id="445" r:id="rId4"/>
    <p:sldId id="499" r:id="rId5"/>
    <p:sldId id="493" r:id="rId6"/>
    <p:sldId id="472" r:id="rId7"/>
    <p:sldId id="487" r:id="rId8"/>
    <p:sldId id="489" r:id="rId9"/>
    <p:sldId id="494" r:id="rId10"/>
    <p:sldId id="498" r:id="rId11"/>
    <p:sldId id="497" r:id="rId12"/>
    <p:sldId id="496" r:id="rId13"/>
    <p:sldId id="495" r:id="rId14"/>
    <p:sldId id="490" r:id="rId15"/>
    <p:sldId id="491" r:id="rId16"/>
    <p:sldId id="492" r:id="rId17"/>
    <p:sldId id="484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99"/>
            <p14:sldId id="493"/>
            <p14:sldId id="472"/>
            <p14:sldId id="487"/>
            <p14:sldId id="489"/>
            <p14:sldId id="494"/>
            <p14:sldId id="498"/>
            <p14:sldId id="497"/>
            <p14:sldId id="496"/>
            <p14:sldId id="495"/>
            <p14:sldId id="490"/>
            <p14:sldId id="491"/>
            <p14:sldId id="492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99" autoAdjust="0"/>
    <p:restoredTop sz="70595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1386" y="108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Couchbase</a:t>
            </a:r>
            <a:r>
              <a:rPr lang="en-US" dirty="0"/>
              <a:t> is open source</a:t>
            </a:r>
          </a:p>
          <a:p>
            <a:r>
              <a:rPr lang="en-US" dirty="0"/>
              <a:t>And so this lab is open source</a:t>
            </a:r>
          </a:p>
          <a:p>
            <a:r>
              <a:rPr lang="en-US" dirty="0"/>
              <a:t>Please feel</a:t>
            </a:r>
            <a:r>
              <a:rPr lang="en-US" baseline="0" dirty="0"/>
              <a:t> free to contribute, as this material will be used beyond this conference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91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25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40000"/>
              </a:lnSpc>
              <a:buClr>
                <a:schemeClr val="accent2"/>
              </a:buClr>
              <a:buFont typeface="Arial"/>
              <a:buNone/>
            </a:pPr>
            <a:endParaRPr lang="en-US" sz="12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15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9351FC-18D6-4741-8EEB-9FDB1F020AAC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18008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may not be as nicely formatted in your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6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91/pools/default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uchbaselabs/workshop/tree/master/connect2016/developer/02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uchbaselabs/worksho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:8091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1/pools/default" TargetMode="External"/><Relationship Id="rId2" Type="http://schemas.openxmlformats.org/officeDocument/2006/relationships/hyperlink" Target="http://developer.couchbase.com/documentation/server/4.5/rest-api/rest-intro.htm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Workshop 2 – Using </a:t>
            </a:r>
            <a:r>
              <a:rPr lang="en-US" sz="3600" dirty="0" err="1"/>
              <a:t>Couchbase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REST API</a:t>
            </a:r>
          </a:p>
        </p:txBody>
      </p:sp>
      <p:sp>
        <p:nvSpPr>
          <p:cNvPr id="3" name="Rectangle 2"/>
          <p:cNvSpPr/>
          <p:nvPr/>
        </p:nvSpPr>
        <p:spPr>
          <a:xfrm>
            <a:off x="342900" y="1067485"/>
            <a:ext cx="723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Cluster details: </a:t>
            </a:r>
            <a:r>
              <a:rPr lang="en-US" sz="2400" dirty="0">
                <a:hlinkClick r:id="rId2"/>
              </a:rPr>
              <a:t>http://localhost:8091/pools/default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1559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/pools/default</a:t>
            </a:r>
          </a:p>
        </p:txBody>
      </p:sp>
      <p:sp>
        <p:nvSpPr>
          <p:cNvPr id="4" name="Rectangle 3"/>
          <p:cNvSpPr/>
          <p:nvPr/>
        </p:nvSpPr>
        <p:spPr>
          <a:xfrm>
            <a:off x="438152" y="677198"/>
            <a:ext cx="844867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"</a:t>
            </a:r>
            <a:r>
              <a:rPr lang="en-US" sz="1100" dirty="0" err="1">
                <a:latin typeface="Consolas" panose="020B0609020204030204" pitchFamily="49" charset="0"/>
              </a:rPr>
              <a:t>storageTotals</a:t>
            </a:r>
            <a:r>
              <a:rPr lang="en-US" sz="1100" dirty="0">
                <a:latin typeface="Consolas" panose="020B0609020204030204" pitchFamily="49" charset="0"/>
              </a:rPr>
              <a:t>":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"ram":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"total": 2061664256,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</a:t>
            </a:r>
            <a:r>
              <a:rPr lang="en-US" sz="1100" dirty="0" err="1">
                <a:latin typeface="Consolas" panose="020B0609020204030204" pitchFamily="49" charset="0"/>
              </a:rPr>
              <a:t>quotaTotal</a:t>
            </a:r>
            <a:r>
              <a:rPr lang="en-US" sz="1100" dirty="0">
                <a:latin typeface="Consolas" panose="020B0609020204030204" pitchFamily="49" charset="0"/>
              </a:rPr>
              <a:t>": 268435456,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</a:t>
            </a:r>
            <a:r>
              <a:rPr lang="en-US" sz="1100" dirty="0" err="1">
                <a:latin typeface="Consolas" panose="020B0609020204030204" pitchFamily="49" charset="0"/>
              </a:rPr>
              <a:t>quotaUsed</a:t>
            </a:r>
            <a:r>
              <a:rPr lang="en-US" sz="1100" dirty="0">
                <a:latin typeface="Consolas" panose="020B0609020204030204" pitchFamily="49" charset="0"/>
              </a:rPr>
              <a:t>": 209715200,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"used": 1674903552,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</a:t>
            </a:r>
            <a:r>
              <a:rPr lang="en-US" sz="1100" dirty="0" err="1">
                <a:latin typeface="Consolas" panose="020B0609020204030204" pitchFamily="49" charset="0"/>
              </a:rPr>
              <a:t>usedByData</a:t>
            </a:r>
            <a:r>
              <a:rPr lang="en-US" sz="1100" dirty="0">
                <a:latin typeface="Consolas" panose="020B0609020204030204" pitchFamily="49" charset="0"/>
              </a:rPr>
              <a:t>": 119026504,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</a:t>
            </a:r>
            <a:r>
              <a:rPr lang="en-US" sz="1100" dirty="0" err="1">
                <a:latin typeface="Consolas" panose="020B0609020204030204" pitchFamily="49" charset="0"/>
              </a:rPr>
              <a:t>quotaUsedPeraNode</a:t>
            </a:r>
            <a:r>
              <a:rPr lang="en-US" sz="1100" dirty="0">
                <a:latin typeface="Consolas" panose="020B0609020204030204" pitchFamily="49" charset="0"/>
              </a:rPr>
              <a:t>": 209715200,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</a:t>
            </a:r>
            <a:r>
              <a:rPr lang="en-US" sz="1100" dirty="0" err="1">
                <a:latin typeface="Consolas" panose="020B0609020204030204" pitchFamily="49" charset="0"/>
              </a:rPr>
              <a:t>quotaTotalPerNode</a:t>
            </a:r>
            <a:r>
              <a:rPr lang="en-US" sz="1100" dirty="0">
                <a:latin typeface="Consolas" panose="020B0609020204030204" pitchFamily="49" charset="0"/>
              </a:rPr>
              <a:t>": 268435456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},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"</a:t>
            </a:r>
            <a:r>
              <a:rPr lang="en-US" sz="1100" dirty="0" err="1">
                <a:latin typeface="Consolas" panose="020B0609020204030204" pitchFamily="49" charset="0"/>
              </a:rPr>
              <a:t>hdd</a:t>
            </a:r>
            <a:r>
              <a:rPr lang="en-US" sz="1100" dirty="0">
                <a:latin typeface="Consolas" panose="020B0609020204030204" pitchFamily="49" charset="0"/>
              </a:rPr>
              <a:t>":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"total": 59151257600,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</a:t>
            </a:r>
            <a:r>
              <a:rPr lang="en-US" sz="1100" dirty="0" err="1">
                <a:latin typeface="Consolas" panose="020B0609020204030204" pitchFamily="49" charset="0"/>
              </a:rPr>
              <a:t>quotaTotal</a:t>
            </a:r>
            <a:r>
              <a:rPr lang="en-US" sz="1100" dirty="0">
                <a:latin typeface="Consolas" panose="020B0609020204030204" pitchFamily="49" charset="0"/>
              </a:rPr>
              <a:t>": 59151257600,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"used": 1183025152,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</a:t>
            </a:r>
            <a:r>
              <a:rPr lang="en-US" sz="1100" dirty="0" err="1">
                <a:latin typeface="Consolas" panose="020B0609020204030204" pitchFamily="49" charset="0"/>
              </a:rPr>
              <a:t>usedByData</a:t>
            </a:r>
            <a:r>
              <a:rPr lang="en-US" sz="1100" dirty="0">
                <a:latin typeface="Consolas" panose="020B0609020204030204" pitchFamily="49" charset="0"/>
              </a:rPr>
              <a:t>": 130504611,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	"free": 57968232448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	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},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"</a:t>
            </a:r>
            <a:r>
              <a:rPr lang="en-US" sz="1100" dirty="0" err="1">
                <a:latin typeface="Consolas" panose="020B0609020204030204" pitchFamily="49" charset="0"/>
              </a:rPr>
              <a:t>ftsMemoryQuota</a:t>
            </a:r>
            <a:r>
              <a:rPr lang="en-US" sz="1100" dirty="0">
                <a:latin typeface="Consolas" panose="020B0609020204030204" pitchFamily="49" charset="0"/>
              </a:rPr>
              <a:t>": 256,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"</a:t>
            </a:r>
            <a:r>
              <a:rPr lang="en-US" sz="1100" dirty="0" err="1">
                <a:latin typeface="Consolas" panose="020B0609020204030204" pitchFamily="49" charset="0"/>
              </a:rPr>
              <a:t>indexMemoryQuota</a:t>
            </a:r>
            <a:r>
              <a:rPr lang="en-US" sz="1100" dirty="0">
                <a:latin typeface="Consolas" panose="020B0609020204030204" pitchFamily="49" charset="0"/>
              </a:rPr>
              <a:t>": 512,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"</a:t>
            </a:r>
            <a:r>
              <a:rPr lang="en-US" sz="1100" dirty="0" err="1">
                <a:latin typeface="Consolas" panose="020B0609020204030204" pitchFamily="49" charset="0"/>
              </a:rPr>
              <a:t>memoryQuota</a:t>
            </a:r>
            <a:r>
              <a:rPr lang="en-US" sz="1100" dirty="0">
                <a:latin typeface="Consolas" panose="020B0609020204030204" pitchFamily="49" charset="0"/>
              </a:rPr>
              <a:t>": 256,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"name": "default",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"alerts": [],				// </a:t>
            </a:r>
            <a:r>
              <a:rPr lang="en-US" sz="1100" dirty="0" err="1">
                <a:latin typeface="Consolas" panose="020B0609020204030204" pitchFamily="49" charset="0"/>
              </a:rPr>
              <a:t>etc</a:t>
            </a:r>
            <a:r>
              <a:rPr lang="en-US" sz="1100" dirty="0">
                <a:latin typeface="Consolas" panose="020B0609020204030204" pitchFamily="49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1239733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 Using SDK in “Hello World”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8" y="838200"/>
            <a:ext cx="8717242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1800" dirty="0">
                <a:hlinkClick r:id="rId2"/>
              </a:rPr>
              <a:t>https://github.com/couchbaselabs/workshop/tree/master/connect2016/developer/02</a:t>
            </a: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err="1"/>
              <a:t>dotnet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java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node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Insert document(s)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Select documents with N1QL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Fill in </a:t>
            </a:r>
            <a:r>
              <a:rPr lang="en-US"/>
              <a:t>the blanks: look for “TODO”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5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SDK: .NET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838200"/>
            <a:ext cx="8007739" cy="192405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2000" dirty="0"/>
              <a:t>How to install </a:t>
            </a:r>
          </a:p>
          <a:p>
            <a:pPr marL="569913" lvl="1" indent="-342900">
              <a:buFont typeface="Arial" charset="0"/>
              <a:buChar char="•"/>
            </a:pPr>
            <a:endParaRPr lang="en-US" sz="1800" dirty="0"/>
          </a:p>
          <a:p>
            <a:pPr marL="569913" lvl="1" indent="-342900">
              <a:buFont typeface="Arial" charset="0"/>
              <a:buChar char="•"/>
            </a:pPr>
            <a:r>
              <a:rPr lang="en-US" sz="1800" dirty="0" err="1"/>
              <a:t>NuGet</a:t>
            </a:r>
            <a:r>
              <a:rPr lang="en-US" sz="1800" dirty="0"/>
              <a:t>: Install-Package </a:t>
            </a:r>
            <a:r>
              <a:rPr lang="en-US" sz="1800" dirty="0" err="1"/>
              <a:t>CouchbaseNetClient</a:t>
            </a:r>
            <a:endParaRPr lang="en-US" sz="1800" dirty="0"/>
          </a:p>
          <a:p>
            <a:pPr marL="569913" lvl="1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How to connect to a </a:t>
            </a:r>
            <a:r>
              <a:rPr lang="en-US" sz="2000" dirty="0" err="1"/>
              <a:t>Couchbase</a:t>
            </a:r>
            <a:r>
              <a:rPr lang="en-US" sz="2000" dirty="0"/>
              <a:t> cluster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569913" lvl="1" indent="-342900">
              <a:buFont typeface="Arial" charset="0"/>
              <a:buChar char="•"/>
            </a:pPr>
            <a:endParaRPr lang="en-US" sz="1800" dirty="0"/>
          </a:p>
          <a:p>
            <a:pPr marL="0" indent="0">
              <a:buNone/>
            </a:pPr>
            <a:endParaRPr lang="en-US" sz="1400" dirty="0"/>
          </a:p>
          <a:p>
            <a:pPr marL="569913" lvl="1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Shape 1658"/>
          <p:cNvSpPr txBox="1">
            <a:spLocks/>
          </p:cNvSpPr>
          <p:nvPr/>
        </p:nvSpPr>
        <p:spPr>
          <a:xfrm>
            <a:off x="1546418" y="2409825"/>
            <a:ext cx="6854631" cy="24098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//connecting to a </a:t>
            </a:r>
            <a:r>
              <a:rPr lang="en-US" sz="1100" dirty="0" err="1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Couchbase</a:t>
            </a: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cluster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config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= new 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ClientConfiguration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config.Services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= new List&lt;Uri&gt; { “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couchbase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://localhost” };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ClusterHelper.Initialize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config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//opening a bucket in the cluster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_bucket = 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ClusterHelper.GetBucket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"travel-sample"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, 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“password"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//preparing N1ql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myQuery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= 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QueryRequest.Create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“SELECT * FROM `travel-sample`“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//creating and saving a Document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document = new Document&lt;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MyType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&gt; { Id = “123”, Content = new 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MyType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() };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_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bucket.Insert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(document);</a:t>
            </a:r>
          </a:p>
        </p:txBody>
      </p:sp>
    </p:spTree>
    <p:extLst>
      <p:ext uri="{BB962C8B-B14F-4D97-AF65-F5344CB8AC3E}">
        <p14:creationId xmlns:p14="http://schemas.microsoft.com/office/powerpoint/2010/main" val="731843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SDK: Node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676275"/>
            <a:ext cx="8007739" cy="2009775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How to install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couchbase</a:t>
            </a:r>
            <a:endParaRPr lang="en-US" dirty="0"/>
          </a:p>
          <a:p>
            <a:pPr marL="569913" lvl="1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How to connect to a </a:t>
            </a:r>
            <a:r>
              <a:rPr lang="en-US" dirty="0" err="1"/>
              <a:t>Couchbase</a:t>
            </a:r>
            <a:r>
              <a:rPr lang="en-US" dirty="0"/>
              <a:t> cluster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hape 1658"/>
          <p:cNvSpPr txBox="1">
            <a:spLocks/>
          </p:cNvSpPr>
          <p:nvPr/>
        </p:nvSpPr>
        <p:spPr>
          <a:xfrm>
            <a:off x="1288661" y="2419349"/>
            <a:ext cx="6236089" cy="24205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//including the Node.js dependency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Couchbase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= require(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”</a:t>
            </a:r>
            <a:r>
              <a:rPr lang="en-US" sz="1100" dirty="0" err="1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couchbase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"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//connecting to a </a:t>
            </a:r>
            <a:r>
              <a:rPr lang="en-US" sz="1100" dirty="0" err="1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Couchbase</a:t>
            </a: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cluster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cluster = new 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Couchbase.Cluster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"</a:t>
            </a:r>
            <a:r>
              <a:rPr lang="en-US" sz="1100" dirty="0" err="1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couchbase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://localhost:8091"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//opening a bucket in the cluster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myBucket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= </a:t>
            </a:r>
            <a:r>
              <a:rPr lang="en-US" sz="1100" dirty="0" err="1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cluster.openBucket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"travel-sample"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, 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“password"</a:t>
            </a:r>
            <a:r>
              <a:rPr lang="en-US" sz="1100" dirty="0">
                <a:solidFill>
                  <a:srgbClr val="1E1C1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//preparing N1ql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myQuery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= Couchbase.N1qlQuery();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1E1C1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>
                <a:solidFill>
                  <a:srgbClr val="1BB2E2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//creating and saving a Document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var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 document = { 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firstname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: 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“Matt"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, </a:t>
            </a: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lastname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: 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“Groves“ 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};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100" dirty="0" err="1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myBucket.insert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(</a:t>
            </a:r>
            <a:r>
              <a:rPr lang="en-US" sz="1100" dirty="0">
                <a:solidFill>
                  <a:srgbClr val="E40121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"my-key"</a:t>
            </a:r>
            <a:r>
              <a:rPr lang="en-US" sz="1100" dirty="0">
                <a:solidFill>
                  <a:srgbClr val="2E2E2C"/>
                </a:solidFill>
                <a:latin typeface="Courier" charset="0"/>
                <a:ea typeface="Courier" charset="0"/>
                <a:cs typeface="Courier" charset="0"/>
                <a:sym typeface="Consolas"/>
              </a:rPr>
              <a:t>, document, function(error, result) {});</a:t>
            </a:r>
          </a:p>
        </p:txBody>
      </p:sp>
    </p:spTree>
    <p:extLst>
      <p:ext uri="{BB962C8B-B14F-4D97-AF65-F5344CB8AC3E}">
        <p14:creationId xmlns:p14="http://schemas.microsoft.com/office/powerpoint/2010/main" val="181234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SDK: Java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70485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How to install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dirty="0"/>
              <a:t>Edit the pom.xml file</a:t>
            </a:r>
          </a:p>
          <a:p>
            <a:pPr marL="569913" lvl="1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How to connect to a </a:t>
            </a:r>
            <a:r>
              <a:rPr lang="en-US" dirty="0" err="1"/>
              <a:t>Couchbase</a:t>
            </a:r>
            <a:r>
              <a:rPr lang="en-US" dirty="0"/>
              <a:t> cluster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hape 1658"/>
          <p:cNvSpPr txBox="1">
            <a:spLocks/>
          </p:cNvSpPr>
          <p:nvPr/>
        </p:nvSpPr>
        <p:spPr>
          <a:xfrm>
            <a:off x="1288661" y="1812120"/>
            <a:ext cx="6236089" cy="285513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1100" dirty="0">
              <a:solidFill>
                <a:srgbClr val="2E2E2C"/>
              </a:solidFill>
              <a:latin typeface="Courier" charset="0"/>
              <a:ea typeface="Courier" charset="0"/>
              <a:cs typeface="Courier" charset="0"/>
              <a:sym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38883" y="2403872"/>
            <a:ext cx="6432161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connecting to a cluster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Cluster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cluster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CouchbaseCluster</a:t>
            </a:r>
            <a:r>
              <a:rPr lang="en-US" sz="105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"localhost"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opening a bucket in the cluster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Bucket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bucket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cluster</a:t>
            </a:r>
            <a:r>
              <a:rPr lang="en-US" sz="105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openBucket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"default"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preparing N1QL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N1qlQuery query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N1qlQuery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parameterized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“SELECT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FROM `travel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sample`”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creating and saving a document</a:t>
            </a:r>
          </a:p>
          <a:p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JsonObject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JsonObject</a:t>
            </a:r>
            <a:r>
              <a:rPr lang="en-US" sz="105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put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put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"Doe"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bucket</a:t>
            </a:r>
            <a:r>
              <a:rPr lang="en-US" sz="105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upsert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JsonDocument</a:t>
            </a:r>
            <a:r>
              <a:rPr lang="en-US" sz="105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95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Using Query Workbench / </a:t>
            </a:r>
            <a:r>
              <a:rPr lang="en-US" dirty="0" err="1"/>
              <a:t>cbq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Using the REST API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Using the SDK (.NET / Java / Node)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FTW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https://github.com/couchbaselabs/workshop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find a typo, mistake, or spot an improvement, please send a pull request!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7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Workbench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000409"/>
            <a:ext cx="8020050" cy="39650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825" y="584671"/>
            <a:ext cx="2167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http://localhost:8091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8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cbq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Command Line N1QL tool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b="1" dirty="0"/>
              <a:t>Windows</a:t>
            </a:r>
            <a:r>
              <a:rPr lang="en-US" dirty="0"/>
              <a:t>: </a:t>
            </a:r>
            <a:r>
              <a:rPr lang="en-US" sz="2000" dirty="0">
                <a:latin typeface="Consolas" panose="020B0609020204030204" pitchFamily="49" charset="0"/>
              </a:rPr>
              <a:t>C:\Program Files\</a:t>
            </a:r>
            <a:r>
              <a:rPr lang="en-US" sz="2000" dirty="0" err="1">
                <a:latin typeface="Consolas" panose="020B0609020204030204" pitchFamily="49" charset="0"/>
              </a:rPr>
              <a:t>Couchbase</a:t>
            </a:r>
            <a:r>
              <a:rPr lang="en-US" sz="2000" dirty="0">
                <a:latin typeface="Consolas" panose="020B0609020204030204" pitchFamily="49" charset="0"/>
              </a:rPr>
              <a:t>\Server\bin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b="1" dirty="0"/>
              <a:t>OS X</a:t>
            </a:r>
            <a:r>
              <a:rPr lang="en-US" dirty="0"/>
              <a:t>: </a:t>
            </a:r>
            <a:r>
              <a:rPr lang="en-US" sz="2000" dirty="0">
                <a:latin typeface="Consolas" panose="020B0609020204030204" pitchFamily="49" charset="0"/>
              </a:rPr>
              <a:t>/Applications/</a:t>
            </a:r>
            <a:r>
              <a:rPr lang="en-US" sz="2000" dirty="0" err="1">
                <a:latin typeface="Consolas" panose="020B0609020204030204" pitchFamily="49" charset="0"/>
              </a:rPr>
              <a:t>Couchbase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Server.app</a:t>
            </a:r>
            <a:r>
              <a:rPr lang="en-US" sz="2000" dirty="0">
                <a:latin typeface="Consolas" panose="020B0609020204030204" pitchFamily="49" charset="0"/>
              </a:rPr>
              <a:t>/Contents/Resources/</a:t>
            </a:r>
            <a:r>
              <a:rPr lang="en-US" sz="2000" dirty="0" err="1">
                <a:latin typeface="Consolas" panose="020B0609020204030204" pitchFamily="49" charset="0"/>
              </a:rPr>
              <a:t>couchbase</a:t>
            </a:r>
            <a:r>
              <a:rPr lang="en-US" sz="2000" dirty="0">
                <a:latin typeface="Consolas" panose="020B0609020204030204" pitchFamily="49" charset="0"/>
              </a:rPr>
              <a:t>-core/bin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b="1" dirty="0"/>
              <a:t>Linux</a:t>
            </a:r>
            <a:r>
              <a:rPr lang="en-US" dirty="0"/>
              <a:t>: </a:t>
            </a:r>
            <a:r>
              <a:rPr lang="en-US" sz="2000" dirty="0">
                <a:latin typeface="Consolas" panose="020B0609020204030204" pitchFamily="49" charset="0"/>
              </a:rPr>
              <a:t>/opt/</a:t>
            </a:r>
            <a:r>
              <a:rPr lang="en-US" sz="2000" dirty="0" err="1">
                <a:latin typeface="Consolas" panose="020B0609020204030204" pitchFamily="49" charset="0"/>
              </a:rPr>
              <a:t>couchbase</a:t>
            </a:r>
            <a:r>
              <a:rPr lang="en-US" sz="2000" dirty="0">
                <a:latin typeface="Consolas" panose="020B0609020204030204" pitchFamily="49" charset="0"/>
              </a:rPr>
              <a:t>/bin/</a:t>
            </a:r>
            <a:r>
              <a:rPr lang="en-US" sz="2000" dirty="0" err="1">
                <a:latin typeface="Consolas" panose="020B0609020204030204" pitchFamily="49" charset="0"/>
              </a:rPr>
              <a:t>cbq</a:t>
            </a:r>
            <a:endParaRPr lang="en-US" sz="2000" dirty="0">
              <a:latin typeface="Consolas" panose="020B0609020204030204" pitchFamily="49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b="1" dirty="0"/>
              <a:t>Docker</a:t>
            </a:r>
            <a:r>
              <a:rPr lang="en-US" sz="2000" dirty="0">
                <a:latin typeface="Consolas" panose="020B0609020204030204" pitchFamily="49" charset="0"/>
              </a:rPr>
              <a:t>: </a:t>
            </a:r>
            <a:r>
              <a:rPr lang="en-US" sz="2000" dirty="0" err="1">
                <a:latin typeface="Consolas" panose="020B0609020204030204" pitchFamily="49" charset="0"/>
              </a:rPr>
              <a:t>docker</a:t>
            </a:r>
            <a:r>
              <a:rPr lang="en-US" sz="2000" dirty="0">
                <a:latin typeface="Consolas" panose="020B0609020204030204" pitchFamily="49" charset="0"/>
              </a:rPr>
              <a:t> exec –it </a:t>
            </a:r>
            <a:r>
              <a:rPr lang="en-US" sz="2000" dirty="0" err="1">
                <a:latin typeface="Consolas" panose="020B0609020204030204" pitchFamily="49" charset="0"/>
              </a:rPr>
              <a:t>db</a:t>
            </a:r>
            <a:r>
              <a:rPr lang="en-US" sz="2000" dirty="0">
                <a:latin typeface="Consolas" panose="020B0609020204030204" pitchFamily="49" charset="0"/>
              </a:rPr>
              <a:t> /bin/bash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6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6858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REST API documentation: </a:t>
            </a:r>
            <a:r>
              <a:rPr lang="en-US" dirty="0">
                <a:hlinkClick r:id="rId2"/>
              </a:rPr>
              <a:t>http://developer.couchbase.com/documentation/server/4.5/rest-api/rest-intro.html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Cluster details: </a:t>
            </a:r>
            <a:r>
              <a:rPr lang="en-US" dirty="0">
                <a:hlinkClick r:id="rId3"/>
              </a:rPr>
              <a:t>http://localhost:8091/pools/default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0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695325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Cluster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Nodes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Server Group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Buckets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Indexes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Views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XDCR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Compaction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Log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User/Security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N1QL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17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N1QL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8382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Create a primary index on default bucket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227013" lvl="1" indent="0">
              <a:buNone/>
            </a:pPr>
            <a:r>
              <a:rPr lang="en-US" dirty="0"/>
              <a:t>          CREATE PRIMARY INDEX on `default`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Add document(s) to default bucket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dirty="0"/>
              <a:t>Use “Create Document” button in Documents view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SELECT documents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227013" lvl="1" indent="0">
              <a:buNone/>
            </a:pPr>
            <a:r>
              <a:rPr lang="en-US" dirty="0"/>
              <a:t>          SELECT d.* FROM `default` d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21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Workbench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752759"/>
            <a:ext cx="8020050" cy="396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2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14881</TotalTime>
  <Words>543</Words>
  <Application>Microsoft Office PowerPoint</Application>
  <PresentationFormat>On-screen Show (16:9)</PresentationFormat>
  <Paragraphs>165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Consolas</vt:lpstr>
      <vt:lpstr>Corbel</vt:lpstr>
      <vt:lpstr>Courier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2 – Using Couchbase</vt:lpstr>
      <vt:lpstr>Agenda</vt:lpstr>
      <vt:lpstr>Open source FTW</vt:lpstr>
      <vt:lpstr>Query Workbench</vt:lpstr>
      <vt:lpstr>cbq</vt:lpstr>
      <vt:lpstr>REST API</vt:lpstr>
      <vt:lpstr>REST API</vt:lpstr>
      <vt:lpstr>Exercise 1: N1QL</vt:lpstr>
      <vt:lpstr>Query Workbench</vt:lpstr>
      <vt:lpstr>Exercise 2: REST API</vt:lpstr>
      <vt:lpstr>/pools/default</vt:lpstr>
      <vt:lpstr>Exercise 3: Using SDK in “Hello World”</vt:lpstr>
      <vt:lpstr>SDK: .NET</vt:lpstr>
      <vt:lpstr>SDK: Node</vt:lpstr>
      <vt:lpstr>SDK: Java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446</cp:revision>
  <dcterms:created xsi:type="dcterms:W3CDTF">2014-10-22T15:36:28Z</dcterms:created>
  <dcterms:modified xsi:type="dcterms:W3CDTF">2016-10-25T13:44:51Z</dcterms:modified>
  <cp:category/>
</cp:coreProperties>
</file>