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4" r:id="rId2"/>
  </p:sldMasterIdLst>
  <p:notesMasterIdLst>
    <p:notesMasterId r:id="rId20"/>
  </p:notesMasterIdLst>
  <p:handoutMasterIdLst>
    <p:handoutMasterId r:id="rId21"/>
  </p:handoutMasterIdLst>
  <p:sldIdLst>
    <p:sldId id="444" r:id="rId3"/>
    <p:sldId id="445" r:id="rId4"/>
    <p:sldId id="496" r:id="rId5"/>
    <p:sldId id="494" r:id="rId6"/>
    <p:sldId id="500" r:id="rId7"/>
    <p:sldId id="503" r:id="rId8"/>
    <p:sldId id="504" r:id="rId9"/>
    <p:sldId id="505" r:id="rId10"/>
    <p:sldId id="506" r:id="rId11"/>
    <p:sldId id="507" r:id="rId12"/>
    <p:sldId id="508" r:id="rId13"/>
    <p:sldId id="509" r:id="rId14"/>
    <p:sldId id="510" r:id="rId15"/>
    <p:sldId id="511" r:id="rId16"/>
    <p:sldId id="502" r:id="rId17"/>
    <p:sldId id="501" r:id="rId18"/>
    <p:sldId id="484" r:id="rId1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CC3AC08-9A30-477B-882B-9C484112DCC2}">
          <p14:sldIdLst>
            <p14:sldId id="444"/>
            <p14:sldId id="445"/>
            <p14:sldId id="496"/>
            <p14:sldId id="494"/>
            <p14:sldId id="500"/>
            <p14:sldId id="503"/>
            <p14:sldId id="504"/>
            <p14:sldId id="505"/>
            <p14:sldId id="506"/>
            <p14:sldId id="507"/>
            <p14:sldId id="508"/>
            <p14:sldId id="509"/>
            <p14:sldId id="510"/>
            <p14:sldId id="511"/>
            <p14:sldId id="502"/>
            <p14:sldId id="501"/>
            <p14:sldId id="4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61">
          <p15:clr>
            <a:srgbClr val="A4A3A4"/>
          </p15:clr>
        </p15:guide>
        <p15:guide id="2" pos="5581">
          <p15:clr>
            <a:srgbClr val="A4A3A4"/>
          </p15:clr>
        </p15:guide>
        <p15:guide id="3" pos="180">
          <p15:clr>
            <a:srgbClr val="A4A3A4"/>
          </p15:clr>
        </p15:guide>
        <p15:guide id="4" pos="54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1523"/>
    <a:srgbClr val="D7001A"/>
    <a:srgbClr val="CCCCCC"/>
    <a:srgbClr val="333333"/>
    <a:srgbClr val="FD7505"/>
    <a:srgbClr val="16AEB0"/>
    <a:srgbClr val="609E0E"/>
    <a:srgbClr val="FEB91D"/>
    <a:srgbClr val="E1001F"/>
    <a:srgbClr val="129D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99" autoAdjust="0"/>
    <p:restoredTop sz="69619" autoAdjust="0"/>
  </p:normalViewPr>
  <p:slideViewPr>
    <p:cSldViewPr snapToGrid="0" snapToObjects="1" showGuides="1">
      <p:cViewPr varScale="1">
        <p:scale>
          <a:sx n="100" d="100"/>
          <a:sy n="100" d="100"/>
        </p:scale>
        <p:origin x="1512" y="78"/>
      </p:cViewPr>
      <p:guideLst>
        <p:guide orient="horz" pos="3061"/>
        <p:guide pos="5581"/>
        <p:guide pos="180"/>
        <p:guide pos="5433"/>
      </p:guideLst>
    </p:cSldViewPr>
  </p:slideViewPr>
  <p:outlineViewPr>
    <p:cViewPr>
      <p:scale>
        <a:sx n="33" d="100"/>
        <a:sy n="33" d="100"/>
      </p:scale>
      <p:origin x="0" y="255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-244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89E1E-C654-E943-9883-792E99AD7287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0E822-5F4D-874B-B26E-8169124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561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0D99B-2862-464A-984E-65BFC5FC0BBC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351FC-18D6-4741-8EEB-9FDB1F020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705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don’t need to start an entirely new project, but here’s how you can do it.</a:t>
            </a:r>
          </a:p>
          <a:p>
            <a:endParaRPr lang="en-US" dirty="0"/>
          </a:p>
          <a:p>
            <a:r>
              <a:rPr lang="en-US" dirty="0"/>
              <a:t>#1 – this installs the angular cli utility (I’m assuming you already have node/</a:t>
            </a:r>
            <a:r>
              <a:rPr lang="en-US" dirty="0" err="1"/>
              <a:t>npm</a:t>
            </a:r>
            <a:r>
              <a:rPr lang="en-US" dirty="0"/>
              <a:t> installed)</a:t>
            </a:r>
          </a:p>
          <a:p>
            <a:endParaRPr lang="en-US" dirty="0"/>
          </a:p>
          <a:p>
            <a:r>
              <a:rPr lang="en-US" dirty="0"/>
              <a:t>#2 – ng is the angular cli, ng new </a:t>
            </a:r>
            <a:r>
              <a:rPr lang="en-US" dirty="0" err="1"/>
              <a:t>projectname</a:t>
            </a:r>
            <a:r>
              <a:rPr lang="en-US" dirty="0"/>
              <a:t> creates a hello world project in angular</a:t>
            </a:r>
          </a:p>
          <a:p>
            <a:endParaRPr lang="en-US" dirty="0"/>
          </a:p>
          <a:p>
            <a:r>
              <a:rPr lang="en-US" dirty="0"/>
              <a:t>#3 – this is the hard part – you can generate a component, but then you have to write code to make that component do something</a:t>
            </a:r>
          </a:p>
          <a:p>
            <a:endParaRPr lang="en-US" dirty="0"/>
          </a:p>
          <a:p>
            <a:r>
              <a:rPr lang="en-US" dirty="0"/>
              <a:t>#4 – this is like compiling your angular project</a:t>
            </a:r>
          </a:p>
          <a:p>
            <a:endParaRPr lang="en-US" dirty="0"/>
          </a:p>
          <a:p>
            <a:r>
              <a:rPr lang="en-US" dirty="0"/>
              <a:t>#5 – this launches the angular site. You don’t have to do this, you could integrate it with your MVC site or </a:t>
            </a:r>
            <a:r>
              <a:rPr lang="en-US" dirty="0" err="1"/>
              <a:t>WebAPI</a:t>
            </a:r>
            <a:r>
              <a:rPr lang="en-US" dirty="0"/>
              <a:t> project, </a:t>
            </a:r>
            <a:r>
              <a:rPr lang="en-US" dirty="0" err="1"/>
              <a:t>etc</a:t>
            </a:r>
            <a:r>
              <a:rPr lang="en-US" dirty="0"/>
              <a:t>, but I want to demonstrate that angular is more decoupled</a:t>
            </a:r>
          </a:p>
          <a:p>
            <a:r>
              <a:rPr lang="en-US" dirty="0"/>
              <a:t>than a traditional site that just sprinkles in </a:t>
            </a:r>
            <a:r>
              <a:rPr lang="en-US" dirty="0" err="1"/>
              <a:t>javascript</a:t>
            </a:r>
            <a:r>
              <a:rPr lang="en-US" dirty="0"/>
              <a:t> with </a:t>
            </a:r>
            <a:r>
              <a:rPr lang="en-US" dirty="0" err="1"/>
              <a:t>jquery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609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</a:t>
            </a:r>
            <a:r>
              <a:rPr lang="en-US" baseline="0" dirty="0"/>
              <a:t> started this workshop a while ago, but we haven’t been keeping up with Angular, so you might get an error message if you don’t use 1.0.0-beta.10</a:t>
            </a:r>
          </a:p>
          <a:p>
            <a:r>
              <a:rPr lang="en-US" baseline="0" dirty="0"/>
              <a:t>Then kick off the angular server with ng serve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10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lab we’re using </a:t>
            </a:r>
            <a:r>
              <a:rPr lang="en-US" dirty="0" err="1"/>
              <a:t>TypeScript</a:t>
            </a:r>
            <a:r>
              <a:rPr lang="en-US" dirty="0"/>
              <a:t>, which compiles to JavaScript</a:t>
            </a:r>
          </a:p>
          <a:p>
            <a:endParaRPr lang="en-US" dirty="0"/>
          </a:p>
          <a:p>
            <a:r>
              <a:rPr lang="en-US" dirty="0"/>
              <a:t>I’m not going to teach you </a:t>
            </a:r>
            <a:r>
              <a:rPr lang="en-US" dirty="0" err="1"/>
              <a:t>TypeScript</a:t>
            </a:r>
            <a:r>
              <a:rPr lang="en-US" dirty="0"/>
              <a:t> today, but for the most part, think of it like a strongly typed version of JavaScript</a:t>
            </a:r>
          </a:p>
          <a:p>
            <a:r>
              <a:rPr lang="en-US" dirty="0"/>
              <a:t>And if you have any problems, I’ll try to help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377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</a:t>
            </a:r>
            <a:r>
              <a:rPr lang="en-US" dirty="0" err="1"/>
              <a:t>AppComponent</a:t>
            </a:r>
            <a:r>
              <a:rPr lang="en-US" dirty="0"/>
              <a:t> is the “root” component that is bootstrapped</a:t>
            </a:r>
          </a:p>
          <a:p>
            <a:endParaRPr lang="en-US" dirty="0"/>
          </a:p>
          <a:p>
            <a:r>
              <a:rPr lang="en-US" dirty="0"/>
              <a:t>I also import other components, which roughly correspond to a page. </a:t>
            </a:r>
            <a:r>
              <a:rPr lang="en-US" dirty="0" err="1"/>
              <a:t>Kinda</a:t>
            </a:r>
            <a:r>
              <a:rPr lang="en-US" dirty="0"/>
              <a:t> like an ASP.NET </a:t>
            </a:r>
            <a:r>
              <a:rPr lang="en-US" dirty="0" err="1"/>
              <a:t>WebForms</a:t>
            </a:r>
            <a:r>
              <a:rPr lang="en-US" dirty="0"/>
              <a:t> page is how I think of it</a:t>
            </a:r>
          </a:p>
          <a:p>
            <a:endParaRPr lang="en-US" dirty="0"/>
          </a:p>
          <a:p>
            <a:r>
              <a:rPr lang="en-US" dirty="0"/>
              <a:t>The ‘imports’ are elements that can be injected into components as needed.</a:t>
            </a:r>
          </a:p>
          <a:p>
            <a:endParaRPr lang="en-US" dirty="0"/>
          </a:p>
          <a:p>
            <a:r>
              <a:rPr lang="en-US" dirty="0"/>
              <a:t>For instance, I’m importing </a:t>
            </a:r>
            <a:r>
              <a:rPr lang="en-US" dirty="0" err="1"/>
              <a:t>HttpModule</a:t>
            </a:r>
            <a:r>
              <a:rPr lang="en-US" dirty="0"/>
              <a:t> because I’ll want to make Http requests to the REST backend</a:t>
            </a:r>
          </a:p>
          <a:p>
            <a:r>
              <a:rPr lang="en-US" dirty="0"/>
              <a:t>The </a:t>
            </a:r>
            <a:r>
              <a:rPr lang="en-US" dirty="0" err="1"/>
              <a:t>RouterModule</a:t>
            </a:r>
            <a:r>
              <a:rPr lang="en-US" dirty="0"/>
              <a:t> is used to set up which routes go to which components</a:t>
            </a:r>
          </a:p>
          <a:p>
            <a:endParaRPr lang="en-US" dirty="0"/>
          </a:p>
          <a:p>
            <a:r>
              <a:rPr lang="en-US" dirty="0"/>
              <a:t>I’ve created a Utility provider that’s </a:t>
            </a:r>
            <a:r>
              <a:rPr lang="en-US" dirty="0" err="1"/>
              <a:t>injectible</a:t>
            </a:r>
            <a:r>
              <a:rPr lang="en-US" dirty="0"/>
              <a:t>, but it is not required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430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basic structure of a component</a:t>
            </a:r>
          </a:p>
          <a:p>
            <a:r>
              <a:rPr lang="en-US" dirty="0"/>
              <a:t>Note that @Component associates this with an HTML file and (optionally) a CSS file</a:t>
            </a:r>
          </a:p>
          <a:p>
            <a:r>
              <a:rPr lang="en-US" dirty="0"/>
              <a:t>The HTML file can contain both raw HTML and angular templating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43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Here’s an example using the HTTP component to make a GET request to a given endpoint</a:t>
            </a:r>
          </a:p>
          <a:p>
            <a:r>
              <a:rPr lang="en-US" dirty="0"/>
              <a:t>It’s also using </a:t>
            </a:r>
            <a:r>
              <a:rPr lang="en-US" dirty="0" err="1"/>
              <a:t>RxJS</a:t>
            </a:r>
            <a:r>
              <a:rPr lang="en-US" dirty="0"/>
              <a:t> to treat HTTP requests as Observables</a:t>
            </a:r>
          </a:p>
          <a:p>
            <a:r>
              <a:rPr lang="en-US" dirty="0"/>
              <a:t>This is nice because we don’t need to worry about a bunch of callbacks, but you don’t have to use it</a:t>
            </a:r>
          </a:p>
          <a:p>
            <a:r>
              <a:rPr lang="en-US" dirty="0"/>
              <a:t>I’m also doing this request in the </a:t>
            </a:r>
            <a:r>
              <a:rPr lang="en-US" dirty="0" err="1"/>
              <a:t>ngOnInit</a:t>
            </a:r>
            <a:r>
              <a:rPr lang="en-US" dirty="0"/>
              <a:t> because doing an HTTP request should wait until initialization and not be in the constructor</a:t>
            </a:r>
          </a:p>
          <a:p>
            <a:endParaRPr lang="en-US" dirty="0"/>
          </a:p>
          <a:p>
            <a:r>
              <a:rPr lang="en-US" dirty="0"/>
              <a:t>After </a:t>
            </a:r>
            <a:r>
              <a:rPr lang="en-US" dirty="0" err="1"/>
              <a:t>ngOnInit</a:t>
            </a:r>
            <a:r>
              <a:rPr lang="en-US" dirty="0"/>
              <a:t> finishes, the people array will contain data. The list.component.html can reference this people object in order to display information.</a:t>
            </a:r>
          </a:p>
          <a:p>
            <a:endParaRPr lang="en-US" dirty="0"/>
          </a:p>
          <a:p>
            <a:r>
              <a:rPr lang="en-US" dirty="0"/>
              <a:t>It’s important to note than whenever this people array gets modified, list.component.html will be refreshed with the new data</a:t>
            </a:r>
          </a:p>
          <a:p>
            <a:endParaRPr lang="en-US" dirty="0"/>
          </a:p>
          <a:p>
            <a:r>
              <a:rPr lang="en-US" dirty="0"/>
              <a:t>In turn, you can have actions in the browser correspond to methods in this “code behind”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430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template</a:t>
            </a:r>
          </a:p>
          <a:p>
            <a:r>
              <a:rPr lang="en-US" dirty="0"/>
              <a:t>It’s mostly plain HTML</a:t>
            </a:r>
          </a:p>
          <a:p>
            <a:r>
              <a:rPr lang="en-US" dirty="0"/>
              <a:t>But there is some Angular in here. </a:t>
            </a:r>
            <a:r>
              <a:rPr lang="en-US" dirty="0" err="1"/>
              <a:t>Kinda</a:t>
            </a:r>
            <a:r>
              <a:rPr lang="en-US" dirty="0"/>
              <a:t> like Mustache if you’ve seen that before</a:t>
            </a:r>
          </a:p>
          <a:p>
            <a:r>
              <a:rPr lang="en-US" dirty="0"/>
              <a:t>Or you can think of it like a client side Razor</a:t>
            </a:r>
          </a:p>
          <a:p>
            <a:endParaRPr lang="en-US" dirty="0"/>
          </a:p>
          <a:p>
            <a:r>
              <a:rPr lang="en-US" dirty="0"/>
              <a:t>Note the </a:t>
            </a:r>
            <a:r>
              <a:rPr lang="en-US" dirty="0" err="1"/>
              <a:t>ngFor</a:t>
            </a:r>
            <a:r>
              <a:rPr lang="en-US" dirty="0"/>
              <a:t>, and the {{ </a:t>
            </a:r>
            <a:r>
              <a:rPr lang="en-US" dirty="0" err="1"/>
              <a:t>person.foo</a:t>
            </a:r>
            <a:r>
              <a:rPr lang="en-US" dirty="0"/>
              <a:t> }}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2438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how we can wire up an event, like click, to execute some piece of code</a:t>
            </a:r>
          </a:p>
          <a:p>
            <a:endParaRPr lang="en-US" dirty="0"/>
          </a:p>
          <a:p>
            <a:r>
              <a:rPr lang="en-US" dirty="0"/>
              <a:t>This says to angular, when this element is clicked, execute the bar method with the given parameters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6954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will use the Angular Router to create a link to the given route</a:t>
            </a:r>
          </a:p>
          <a:p>
            <a:endParaRPr lang="en-US" dirty="0"/>
          </a:p>
          <a:p>
            <a:r>
              <a:rPr lang="en-US" dirty="0"/>
              <a:t>We’ve already defined routes back in </a:t>
            </a:r>
            <a:r>
              <a:rPr lang="en-US" dirty="0" err="1"/>
              <a:t>app.module.ts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000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that should be enough to get you started.</a:t>
            </a:r>
          </a:p>
          <a:p>
            <a:endParaRPr lang="en-US" dirty="0"/>
          </a:p>
          <a:p>
            <a:r>
              <a:rPr lang="en-US" dirty="0"/>
              <a:t>Here are the files in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420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Dark)">
    <p:bg>
      <p:bgPr>
        <a:solidFill>
          <a:schemeClr val="bg2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21000" y="0"/>
            <a:ext cx="2451100" cy="9009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28396" b="42477"/>
          <a:stretch/>
        </p:blipFill>
        <p:spPr>
          <a:xfrm>
            <a:off x="0" y="3759200"/>
            <a:ext cx="9144000" cy="1384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2387"/>
            <a:ext cx="7772400" cy="1102519"/>
          </a:xfrm>
          <a:effectLst/>
        </p:spPr>
        <p:txBody>
          <a:bodyPr/>
          <a:lstStyle>
            <a:lvl1pPr algn="ctr">
              <a:defRPr sz="40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44906"/>
            <a:ext cx="6400800" cy="1088136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33333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129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4997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1000" y="1085850"/>
            <a:ext cx="8382000" cy="15004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48366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85850"/>
            <a:ext cx="8382000" cy="1500411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 descr="MSconfidentia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invGray">
          <a:xfrm>
            <a:off x="3550922" y="4857750"/>
            <a:ext cx="2042159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84545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85850"/>
            <a:ext cx="4114800" cy="1306512"/>
          </a:xfrm>
        </p:spPr>
        <p:txBody>
          <a:bodyPr/>
          <a:lstStyle>
            <a:lvl1pPr marL="254982" indent="-254982">
              <a:lnSpc>
                <a:spcPct val="90000"/>
              </a:lnSpc>
              <a:defRPr sz="2100"/>
            </a:lvl1pPr>
            <a:lvl2pPr marL="505004" indent="-244068">
              <a:lnSpc>
                <a:spcPct val="90000"/>
              </a:lnSpc>
              <a:defRPr sz="1800"/>
            </a:lvl2pPr>
            <a:lvl3pPr marL="715339" indent="-216288">
              <a:lnSpc>
                <a:spcPct val="90000"/>
              </a:lnSpc>
              <a:defRPr sz="1500"/>
            </a:lvl3pPr>
            <a:lvl4pPr marL="920714" indent="-205375">
              <a:lnSpc>
                <a:spcPct val="90000"/>
              </a:lnSpc>
              <a:defRPr sz="1350"/>
            </a:lvl4pPr>
            <a:lvl5pPr marL="1137002" indent="-210335">
              <a:lnSpc>
                <a:spcPct val="90000"/>
              </a:lnSpc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114800" cy="1306512"/>
          </a:xfrm>
        </p:spPr>
        <p:txBody>
          <a:bodyPr/>
          <a:lstStyle>
            <a:lvl1pPr marL="260936" indent="-260936">
              <a:lnSpc>
                <a:spcPct val="90000"/>
              </a:lnSpc>
              <a:defRPr sz="2100"/>
            </a:lvl1pPr>
            <a:lvl2pPr marL="505004" indent="-254982">
              <a:lnSpc>
                <a:spcPct val="90000"/>
              </a:lnSpc>
              <a:defRPr sz="1800"/>
            </a:lvl2pPr>
            <a:lvl3pPr marL="721292" indent="-227202">
              <a:lnSpc>
                <a:spcPct val="90000"/>
              </a:lnSpc>
              <a:defRPr sz="1500"/>
            </a:lvl3pPr>
            <a:lvl4pPr marL="920714" indent="-199422">
              <a:lnSpc>
                <a:spcPct val="90000"/>
              </a:lnSpc>
              <a:defRPr sz="1350"/>
            </a:lvl4pPr>
            <a:lvl5pPr marL="1137002" indent="-205375">
              <a:lnSpc>
                <a:spcPct val="90000"/>
              </a:lnSpc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87597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345538"/>
            <a:ext cx="4114800" cy="25968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75" b="1"/>
            </a:lvl1pPr>
            <a:lvl2pPr marL="342887" indent="0">
              <a:buNone/>
              <a:defRPr sz="1500" b="1"/>
            </a:lvl2pPr>
            <a:lvl3pPr marL="685772" indent="0">
              <a:buNone/>
              <a:defRPr sz="1350" b="1"/>
            </a:lvl3pPr>
            <a:lvl4pPr marL="1028659" indent="0">
              <a:buNone/>
              <a:defRPr sz="1200" b="1"/>
            </a:lvl4pPr>
            <a:lvl5pPr marL="1371545" indent="0">
              <a:buNone/>
              <a:defRPr sz="1200" b="1"/>
            </a:lvl5pPr>
            <a:lvl6pPr marL="1714432" indent="0">
              <a:buNone/>
              <a:defRPr sz="1200" b="1"/>
            </a:lvl6pPr>
            <a:lvl7pPr marL="2057318" indent="0">
              <a:buNone/>
              <a:defRPr sz="1200" b="1"/>
            </a:lvl7pPr>
            <a:lvl8pPr marL="2400204" indent="0">
              <a:buNone/>
              <a:defRPr sz="1200" b="1"/>
            </a:lvl8pPr>
            <a:lvl9pPr marL="274309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1704492"/>
            <a:ext cx="4114800" cy="1153008"/>
          </a:xfrm>
        </p:spPr>
        <p:txBody>
          <a:bodyPr/>
          <a:lstStyle>
            <a:lvl1pPr marL="211328" indent="-211328">
              <a:defRPr sz="1725"/>
            </a:lvl1pPr>
            <a:lvl2pPr marL="421664" indent="-199422">
              <a:defRPr sz="1500"/>
            </a:lvl2pPr>
            <a:lvl3pPr marL="610172" indent="-182555">
              <a:defRPr sz="1350"/>
            </a:lvl3pPr>
            <a:lvl4pPr marL="787766" indent="-171642">
              <a:defRPr sz="1275"/>
            </a:lvl4pPr>
            <a:lvl5pPr marL="959408" indent="-154775">
              <a:defRPr sz="1275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2" y="1345538"/>
            <a:ext cx="4117019" cy="25968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75" b="1"/>
            </a:lvl1pPr>
            <a:lvl2pPr marL="342887" indent="0">
              <a:buNone/>
              <a:defRPr sz="1500" b="1"/>
            </a:lvl2pPr>
            <a:lvl3pPr marL="685772" indent="0">
              <a:buNone/>
              <a:defRPr sz="1350" b="1"/>
            </a:lvl3pPr>
            <a:lvl4pPr marL="1028659" indent="0">
              <a:buNone/>
              <a:defRPr sz="1200" b="1"/>
            </a:lvl4pPr>
            <a:lvl5pPr marL="1371545" indent="0">
              <a:buNone/>
              <a:defRPr sz="1200" b="1"/>
            </a:lvl5pPr>
            <a:lvl6pPr marL="1714432" indent="0">
              <a:buNone/>
              <a:defRPr sz="1200" b="1"/>
            </a:lvl6pPr>
            <a:lvl7pPr marL="2057318" indent="0">
              <a:buNone/>
              <a:defRPr sz="1200" b="1"/>
            </a:lvl7pPr>
            <a:lvl8pPr marL="2400204" indent="0">
              <a:buNone/>
              <a:defRPr sz="1200" b="1"/>
            </a:lvl8pPr>
            <a:lvl9pPr marL="274309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04492"/>
            <a:ext cx="4117974" cy="1153008"/>
          </a:xfrm>
        </p:spPr>
        <p:txBody>
          <a:bodyPr/>
          <a:lstStyle>
            <a:lvl1pPr marL="222241" indent="-222241">
              <a:defRPr sz="1725"/>
            </a:lvl1pPr>
            <a:lvl2pPr marL="427616" indent="-205375">
              <a:defRPr sz="1500"/>
            </a:lvl2pPr>
            <a:lvl3pPr marL="616124" indent="-183548">
              <a:defRPr sz="1350"/>
            </a:lvl3pPr>
            <a:lvl4pPr marL="787766" indent="-177595">
              <a:defRPr sz="1275"/>
            </a:lvl4pPr>
            <a:lvl5pPr marL="959408" indent="-165689">
              <a:defRPr sz="1275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23372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60439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945824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- Prints in GRAYSCALE">
    <p:bg bwMode="ltGray"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184080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amer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 baseline="0"/>
            </a:lvl1pPr>
          </a:lstStyle>
          <a:p>
            <a:r>
              <a:rPr lang="en-US" dirty="0"/>
              <a:t>Please Be Courteous!</a:t>
            </a:r>
          </a:p>
        </p:txBody>
      </p:sp>
      <p:pic>
        <p:nvPicPr>
          <p:cNvPr id="5" name="Picture 5" descr="C:\Users\monical\Desktop\ADMIN\DVD_ART34\Artwork_Imagery\Icons - Illustrations\_WINDOWS VISTA ICONS\Cell mobile smart phone smartphone.png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3505201" y="1456954"/>
            <a:ext cx="1791197" cy="1343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C:\Users\monical\Desktop\ADMIN\DVD_ART34\Artwork_Imagery\Icons - Illustrations\_WINDOWS SERVER ICONS\Symbols\X don't no not okay approved bad.png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3995749" y="1766041"/>
            <a:ext cx="945153" cy="63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1"/>
          <p:cNvSpPr>
            <a:spLocks noChangeArrowheads="1"/>
          </p:cNvSpPr>
          <p:nvPr userDrawn="1"/>
        </p:nvSpPr>
        <p:spPr bwMode="auto">
          <a:xfrm>
            <a:off x="732424" y="3714477"/>
            <a:ext cx="7679152" cy="1086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Please be courteous to your fellow attendees</a:t>
            </a:r>
          </a:p>
          <a:p>
            <a:pPr marL="0" marR="0" lvl="0" indent="0" algn="ctr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and</a:t>
            </a:r>
          </a:p>
          <a:p>
            <a:pPr marL="0" marR="0" lvl="0" indent="0" algn="ctr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set your phones to vibrate or silent mode!</a:t>
            </a: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2"/>
                    </a:gs>
                    <a:gs pos="50000">
                      <a:schemeClr val="tx2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 </a:t>
            </a:r>
            <a:b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2"/>
                    </a:gs>
                    <a:gs pos="50000">
                      <a:schemeClr val="tx2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</a:br>
            <a:endParaRPr kumimoji="0" lang="en-US" sz="1350" b="0" i="1" u="sng" strike="noStrike" kern="1200" cap="none" normalizeH="0" baseline="0" dirty="0">
              <a:ln>
                <a:noFill/>
              </a:ln>
              <a:gradFill>
                <a:gsLst>
                  <a:gs pos="0">
                    <a:schemeClr val="tx2"/>
                  </a:gs>
                  <a:gs pos="50000">
                    <a:schemeClr val="tx2"/>
                  </a:gs>
                </a:gsLst>
                <a:lin ang="5400000" scaled="0"/>
              </a:gradFill>
              <a:effectLst/>
              <a:latin typeface="+mn-lt"/>
              <a:ea typeface="Calibri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6913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bg bwMode="black"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085850"/>
            <a:ext cx="8382000" cy="1500411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" y="4679158"/>
            <a:ext cx="9144001" cy="464344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Segoe Semibold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73809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428750"/>
            <a:ext cx="8040688" cy="1500411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81946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Bullets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98134"/>
            <a:ext cx="7998595" cy="537337"/>
          </a:xfrm>
          <a:effectLst/>
        </p:spPr>
        <p:txBody>
          <a:bodyPr anchor="ctr"/>
          <a:lstStyle>
            <a:lvl1pPr>
              <a:lnSpc>
                <a:spcPct val="80000"/>
              </a:lnSpc>
              <a:defRPr sz="24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36600"/>
            <a:ext cx="8007739" cy="3394472"/>
          </a:xfrm>
        </p:spPr>
        <p:txBody>
          <a:bodyPr/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defRPr sz="2000"/>
            </a:lvl1pPr>
            <a:lvl2pPr marL="4572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Lucida Grande"/>
              <a:buChar char="–"/>
              <a:defRPr sz="1800" b="0"/>
            </a:lvl2pPr>
            <a:lvl3pPr marL="455613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Lucida Grande"/>
              <a:buChar char="–"/>
              <a:defRPr sz="1600" b="0"/>
            </a:lvl3pPr>
            <a:lvl4pPr marL="6350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/>
              <a:buChar char="•"/>
              <a:defRPr sz="1600" b="0"/>
            </a:lvl4pPr>
            <a:lvl5pPr marL="8636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Wingdings" charset="2"/>
              <a:buChar char="§"/>
              <a:defRPr sz="14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233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04032" y="47312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7312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  <p:pic>
        <p:nvPicPr>
          <p:cNvPr id="11" name="Picture 10" descr="bug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498" y="217322"/>
            <a:ext cx="237743" cy="23774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285750" y="627985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631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47334"/>
            <a:ext cx="7998595" cy="537337"/>
          </a:xfrm>
          <a:effectLst/>
        </p:spPr>
        <p:txBody>
          <a:bodyPr anchor="ctr"/>
          <a:lstStyle>
            <a:lvl1pPr>
              <a:lnSpc>
                <a:spcPct val="80000"/>
              </a:lnSpc>
              <a:defRPr sz="24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39447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buNone/>
              <a:defRPr sz="2000" b="0"/>
            </a:lvl1pPr>
            <a:lvl2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2pPr>
            <a:lvl3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3pPr>
            <a:lvl4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4pPr>
            <a:lvl5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  <p:pic>
        <p:nvPicPr>
          <p:cNvPr id="11" name="Picture 10" descr="bug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498" y="166522"/>
            <a:ext cx="237743" cy="23774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285750" y="577185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001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47334"/>
            <a:ext cx="7998595" cy="537337"/>
          </a:xfrm>
          <a:effectLst/>
        </p:spPr>
        <p:txBody>
          <a:bodyPr anchor="ctr"/>
          <a:lstStyle>
            <a:lvl1pPr>
              <a:lnSpc>
                <a:spcPct val="80000"/>
              </a:lnSpc>
              <a:defRPr sz="24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  <p:pic>
        <p:nvPicPr>
          <p:cNvPr id="11" name="Picture 10" descr="bug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498" y="166522"/>
            <a:ext cx="237743" cy="23774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285750" y="577185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753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66954"/>
            <a:ext cx="7772400" cy="1102519"/>
          </a:xfrm>
          <a:effectLst/>
        </p:spPr>
        <p:txBody>
          <a:bodyPr anchor="ctr"/>
          <a:lstStyle>
            <a:lvl1pPr algn="ctr">
              <a:defRPr sz="2900">
                <a:solidFill>
                  <a:srgbClr val="E1002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00182" y="387517"/>
            <a:ext cx="8543636" cy="364117"/>
            <a:chOff x="300182" y="387517"/>
            <a:chExt cx="8543636" cy="364117"/>
          </a:xfrm>
        </p:grpSpPr>
        <p:cxnSp>
          <p:nvCxnSpPr>
            <p:cNvPr id="6" name="Straight Connector 5"/>
            <p:cNvCxnSpPr/>
            <p:nvPr userDrawn="1"/>
          </p:nvCxnSpPr>
          <p:spPr>
            <a:xfrm flipH="1">
              <a:off x="300182" y="569575"/>
              <a:ext cx="4064000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 flipH="1">
              <a:off x="4779818" y="569575"/>
              <a:ext cx="4064000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 descr="bug-01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9941" y="387517"/>
              <a:ext cx="364117" cy="364117"/>
            </a:xfrm>
            <a:prstGeom prst="rect">
              <a:avLst/>
            </a:prstGeom>
          </p:spPr>
        </p:pic>
      </p:grp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</p:spTree>
    <p:extLst>
      <p:ext uri="{BB962C8B-B14F-4D97-AF65-F5344CB8AC3E}">
        <p14:creationId xmlns:p14="http://schemas.microsoft.com/office/powerpoint/2010/main" val="426922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 (Red)">
    <p:bg>
      <p:bgPr>
        <a:solidFill>
          <a:srgbClr val="E100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366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3240"/>
            <a:ext cx="6400800" cy="1152144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 descr="bug test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70" y="351896"/>
            <a:ext cx="495260" cy="4952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31053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</p:spTree>
    <p:extLst>
      <p:ext uri="{BB962C8B-B14F-4D97-AF65-F5344CB8AC3E}">
        <p14:creationId xmlns:p14="http://schemas.microsoft.com/office/powerpoint/2010/main" val="420217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258741"/>
            <a:ext cx="7681914" cy="346249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86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</a:defRPr>
            </a:lvl1pPr>
            <a:lvl2pPr marL="342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2910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, Video etc. &quot;special&quot; slides">
    <p:bg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428750"/>
            <a:ext cx="7043208" cy="1142621"/>
          </a:xfrm>
        </p:spPr>
        <p:txBody>
          <a:bodyPr anchor="t" anchorCtr="0">
            <a:noAutofit/>
          </a:bodyPr>
          <a:lstStyle>
            <a:lvl1pPr algn="l" defTabSz="68577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50" b="0" kern="1200" cap="none" spc="-113" dirty="0">
                <a:ln w="3175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  <a:tileRect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257550"/>
            <a:ext cx="3429000" cy="346249"/>
          </a:xfrm>
        </p:spPr>
        <p:txBody>
          <a:bodyPr>
            <a:noAutofit/>
          </a:bodyPr>
          <a:lstStyle>
            <a:lvl1pPr marL="0" indent="0" algn="l" defTabSz="685772" rtl="0" eaLnBrk="1" latinLnBrk="0" hangingPunct="1">
              <a:lnSpc>
                <a:spcPct val="90000"/>
              </a:lnSpc>
              <a:spcBef>
                <a:spcPts val="0"/>
              </a:spcBef>
              <a:buSzPct val="85000"/>
              <a:buFontTx/>
              <a:buNone/>
              <a:defRPr lang="en-US" sz="2400" kern="1200" dirty="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86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342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072886" y="171450"/>
            <a:ext cx="7690114" cy="1038746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8250" b="1" i="1" u="none" strike="noStrike" kern="1200" cap="none" spc="-482" normalizeH="0" baseline="0" noProof="0" dirty="0" smtClean="0">
                <a:ln w="11430"/>
                <a:gradFill>
                  <a:gsLst>
                    <a:gs pos="0">
                      <a:schemeClr val="tx1"/>
                    </a:gs>
                    <a:gs pos="88000">
                      <a:schemeClr val="tx1">
                        <a:alpha val="5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Segoe UI" pitchFamily="34" charset="0"/>
                <a:ea typeface="+mn-ea"/>
                <a:cs typeface="+mn-cs"/>
              </a:defRPr>
            </a:lvl1pPr>
          </a:lstStyle>
          <a:p>
            <a:pPr marL="0" lvl="0" indent="0" algn="r" defTabSz="685772" rtl="0" eaLnBrk="1" latinLnBrk="0" hangingPunct="1">
              <a:lnSpc>
                <a:spcPct val="90000"/>
              </a:lnSpc>
              <a:spcBef>
                <a:spcPct val="20000"/>
              </a:spcBef>
              <a:buSzPct val="85000"/>
              <a:buFont typeface="Arial" pitchFamily="34" charset="0"/>
              <a:buNone/>
            </a:pPr>
            <a:r>
              <a:rPr lang="en-US" dirty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172889911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831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rgbClr val="CCCCCC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rgbClr val="CCCCCC"/>
                </a:solidFill>
              </a:defRPr>
            </a:lvl1pPr>
          </a:lstStyle>
          <a:p>
            <a:fld id="{E728A94C-44F1-DF43-8BD8-694E750DEF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23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  <p:sldLayoutId id="2147483678" r:id="rId3"/>
    <p:sldLayoutId id="2147483679" r:id="rId4"/>
    <p:sldLayoutId id="2147483663" r:id="rId5"/>
    <p:sldLayoutId id="2147483666" r:id="rId6"/>
    <p:sldLayoutId id="2147483674" r:id="rId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buClr>
          <a:schemeClr val="accent1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5613" indent="-227013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5613" indent="-228600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5613" indent="-228600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455613" indent="-228600" algn="l" defTabSz="457200" rtl="0" eaLnBrk="1" latinLnBrk="0" hangingPunct="1">
        <a:spcBef>
          <a:spcPts val="20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49978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085850"/>
            <a:ext cx="8382000" cy="15004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0" y="4959855"/>
            <a:ext cx="9144000" cy="207749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750" b="1" dirty="0">
                <a:solidFill>
                  <a:schemeClr val="tx1"/>
                </a:solidFill>
                <a:latin typeface="+mj-lt"/>
              </a:rPr>
              <a:t>          Tulsa</a:t>
            </a:r>
            <a:r>
              <a:rPr lang="en-US" sz="750" b="1" baseline="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750" b="1" dirty="0">
                <a:solidFill>
                  <a:schemeClr val="tx1"/>
                </a:solidFill>
                <a:latin typeface="+mj-lt"/>
              </a:rPr>
              <a:t>TechFest 2016              |                Fri, Aug  5</a:t>
            </a:r>
            <a:r>
              <a:rPr lang="en-US" sz="750" b="1" baseline="30000" dirty="0">
                <a:solidFill>
                  <a:schemeClr val="tx1"/>
                </a:solidFill>
                <a:latin typeface="+mj-lt"/>
              </a:rPr>
              <a:t>th</a:t>
            </a:r>
            <a:r>
              <a:rPr lang="en-US" sz="750" b="1" dirty="0">
                <a:solidFill>
                  <a:schemeClr val="tx1"/>
                </a:solidFill>
                <a:latin typeface="+mj-lt"/>
              </a:rPr>
              <a:t>, 2016              |                OSU - Tulsa                |          70+ Speakers, 20+ Tracks &amp; 85+</a:t>
            </a:r>
            <a:r>
              <a:rPr lang="en-US" sz="750" b="1" baseline="0" dirty="0">
                <a:solidFill>
                  <a:schemeClr val="tx1"/>
                </a:solidFill>
                <a:latin typeface="+mj-lt"/>
              </a:rPr>
              <a:t> Sessions!</a:t>
            </a:r>
            <a:r>
              <a:rPr lang="en-US" sz="750" b="1" dirty="0">
                <a:solidFill>
                  <a:schemeClr val="tx1"/>
                </a:solidFill>
                <a:latin typeface="+mj-lt"/>
              </a:rPr>
              <a:t>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7655363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ransition>
    <p:fade/>
  </p:transition>
  <p:txStyles>
    <p:titleStyle>
      <a:lvl1pPr algn="l" defTabSz="685772" rtl="0" eaLnBrk="1" latinLnBrk="0" hangingPunct="1">
        <a:lnSpc>
          <a:spcPct val="90000"/>
        </a:lnSpc>
        <a:spcBef>
          <a:spcPct val="0"/>
        </a:spcBef>
        <a:buNone/>
        <a:defRPr lang="en-US" sz="3600" b="0" kern="1200" cap="none" spc="-113" dirty="0" smtClean="0">
          <a:ln w="3175">
            <a:noFill/>
          </a:ln>
          <a:gradFill flip="none" rotWithShape="1"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  <a:tileRect/>
          </a:gradFill>
          <a:effectLst/>
          <a:latin typeface="+mj-lt"/>
          <a:ea typeface="+mn-ea"/>
          <a:cs typeface="Arial" charset="0"/>
        </a:defRPr>
      </a:lvl1pPr>
    </p:titleStyle>
    <p:bodyStyle>
      <a:lvl1pPr marL="345281" indent="-345281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24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641747" indent="-296466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21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944166" indent="-302419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18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203722" indent="-259556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15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456135" indent="-252413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15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5874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61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47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34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7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2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59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45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32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18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04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91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uchbaselabs/aspnet-nosql-workshop/tree/master/03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5974"/>
            <a:ext cx="7772400" cy="2338001"/>
          </a:xfrm>
        </p:spPr>
        <p:txBody>
          <a:bodyPr/>
          <a:lstStyle/>
          <a:p>
            <a:r>
              <a:rPr lang="en-US" sz="3600" dirty="0"/>
              <a:t>Workshop C – Building a Full-stack Application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903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src</a:t>
            </a:r>
            <a:r>
              <a:rPr lang="en-US" dirty="0"/>
              <a:t>/app/thing/</a:t>
            </a:r>
            <a:r>
              <a:rPr lang="en-US" dirty="0" err="1"/>
              <a:t>thing.component.ts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57375" y="718096"/>
            <a:ext cx="5724525" cy="398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{ Component, 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OnInit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} 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'@angular/core'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{ Http } 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'@angular/http'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{ Utility } 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'../utility'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@Component({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selector: 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'app-item'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templateUrl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'./thing.component.html'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styleUrls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 [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'./thing.component.css'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ThingComponent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implements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OnInit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http: Http, 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utility: Utility) 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ngOnInit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whateverMethod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358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using Http</a:t>
            </a:r>
          </a:p>
        </p:txBody>
      </p:sp>
      <p:sp>
        <p:nvSpPr>
          <p:cNvPr id="5" name="Rectangle 4"/>
          <p:cNvSpPr/>
          <p:nvPr/>
        </p:nvSpPr>
        <p:spPr>
          <a:xfrm>
            <a:off x="1924049" y="514410"/>
            <a:ext cx="855345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{ Component, 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OnInit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} 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'@angular/core'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{ Http } 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'@angular/http'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{ Item } 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'../item'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rxjs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/add/operator/map'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rxjs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/add/operator/do'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@Component({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selector: 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'app-list'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templateUrl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'./list.component.html'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styleUrls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: [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'./list.component.css'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ListComponent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implements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OnInit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b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people: Array&lt;Item&gt;;</a:t>
            </a:r>
          </a:p>
          <a:p>
            <a:b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http: 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 { 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.people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= [];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b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ngOnInit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.http.get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"http://localhost/api/getAll"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.map(result 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result.json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.subscribe(results 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.people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= results;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}, error 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console.error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(error);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});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323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Template</a:t>
            </a:r>
          </a:p>
        </p:txBody>
      </p:sp>
      <p:sp>
        <p:nvSpPr>
          <p:cNvPr id="4" name="Rectangle 3"/>
          <p:cNvSpPr/>
          <p:nvPr/>
        </p:nvSpPr>
        <p:spPr>
          <a:xfrm>
            <a:off x="2212848" y="742682"/>
            <a:ext cx="647395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&lt;table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"table table-striped"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thead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First Name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Last Name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Email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thead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tbody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*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ngFor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"let person of people"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&lt;td&gt;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person.FirstName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&lt;td&gt;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person.LastName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&lt;td&gt;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person.Email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tbody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&lt;/table&gt;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121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356616" y="2248585"/>
            <a:ext cx="86227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800000"/>
                </a:solidFill>
                <a:latin typeface="Consolas" panose="020B0609020204030204" pitchFamily="49" charset="0"/>
              </a:rPr>
              <a:t>&lt;a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"#"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click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)=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"bar("parameter1","etc")"</a:t>
            </a:r>
            <a:r>
              <a:rPr lang="it-IT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do something</a:t>
            </a:r>
            <a:r>
              <a:rPr lang="it-IT" dirty="0">
                <a:solidFill>
                  <a:srgbClr val="800000"/>
                </a:solidFill>
                <a:latin typeface="Consolas" panose="020B0609020204030204" pitchFamily="49" charset="0"/>
              </a:rPr>
              <a:t>&lt;/a&gt;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90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</a:t>
            </a:r>
          </a:p>
        </p:txBody>
      </p:sp>
      <p:sp>
        <p:nvSpPr>
          <p:cNvPr id="4" name="Rectangle 3"/>
          <p:cNvSpPr/>
          <p:nvPr/>
        </p:nvSpPr>
        <p:spPr>
          <a:xfrm>
            <a:off x="1344168" y="2249640"/>
            <a:ext cx="6629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[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routerLink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"['/foo',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thing.foo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]"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edit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&lt;/a&gt;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323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39447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Look for  TODOs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Files included: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app.module.ts</a:t>
            </a:r>
            <a:endParaRPr lang="en-US" sz="2000" dirty="0"/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utility.ts</a:t>
            </a:r>
            <a:endParaRPr lang="en-US" sz="2000" dirty="0"/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item.ts</a:t>
            </a:r>
            <a:endParaRPr lang="en-US" sz="2000" dirty="0"/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item.component.ts</a:t>
            </a:r>
            <a:endParaRPr lang="en-US" sz="2000" dirty="0"/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item.component.html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list.component.ts</a:t>
            </a:r>
            <a:endParaRPr lang="en-US" sz="2000" dirty="0"/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list.component.html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063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execute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Execute Angular 2: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install angular-cli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ng serve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837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5974"/>
            <a:ext cx="7772400" cy="2338001"/>
          </a:xfrm>
        </p:spPr>
        <p:txBody>
          <a:bodyPr/>
          <a:lstStyle/>
          <a:p>
            <a:r>
              <a:rPr lang="en-US" sz="36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20921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Create a JavaScript frontend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469" y="3150605"/>
            <a:ext cx="4713979" cy="141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4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.Angular 2 (UI)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469" y="3150605"/>
            <a:ext cx="4713979" cy="141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04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Fill in the blanks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98157" y="838200"/>
            <a:ext cx="8802967" cy="3394472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dirty="0"/>
              <a:t>Fill in the blanks to make the application work</a:t>
            </a:r>
          </a:p>
          <a:p>
            <a:pPr marL="569913" lvl="1" indent="-342900">
              <a:buFont typeface="Arial" charset="0"/>
              <a:buChar char="•"/>
            </a:pPr>
            <a:r>
              <a:rPr lang="en-US" dirty="0" err="1"/>
              <a:t>angular_workshop</a:t>
            </a:r>
            <a:endParaRPr lang="en-US" dirty="0"/>
          </a:p>
          <a:p>
            <a:pPr marL="569913" lvl="1" indent="-342900">
              <a:buFont typeface="Arial" charset="0"/>
              <a:buChar char="•"/>
            </a:pPr>
            <a:r>
              <a:rPr lang="en-US" dirty="0"/>
              <a:t>Completed versions are in the angular folder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Checkout the code from </a:t>
            </a:r>
            <a:r>
              <a:rPr lang="en-US" dirty="0" err="1"/>
              <a:t>Github</a:t>
            </a:r>
            <a:endParaRPr lang="en-US" dirty="0"/>
          </a:p>
          <a:p>
            <a:pPr marL="569913" lvl="1" indent="-342900">
              <a:buFont typeface="Arial" charset="0"/>
              <a:buChar char="•"/>
            </a:pPr>
            <a:r>
              <a:rPr lang="en-US" sz="1800" dirty="0">
                <a:hlinkClick r:id="rId2"/>
              </a:rPr>
              <a:t>https://github.com/couchbaselabs/aspnet-nosql-workshop/tree/master/0</a:t>
            </a:r>
            <a:r>
              <a:rPr lang="en-US" sz="1800" dirty="0"/>
              <a:t>4</a:t>
            </a:r>
          </a:p>
          <a:p>
            <a:pPr marL="569913" lvl="1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The source code is also available on USB sticks</a:t>
            </a:r>
          </a:p>
          <a:p>
            <a:pPr marL="342900" indent="-342900">
              <a:buFont typeface="Arial" charset="0"/>
              <a:buChar char="•"/>
            </a:pP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121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We’re going to fill in one of the blanks together, one for each language/platform.</a:t>
            </a:r>
          </a:p>
          <a:p>
            <a:endParaRPr lang="en-US" dirty="0"/>
          </a:p>
          <a:p>
            <a:r>
              <a:rPr lang="en-US" dirty="0"/>
              <a:t>The rest of the them are up to you.</a:t>
            </a:r>
          </a:p>
          <a:p>
            <a:endParaRPr lang="en-US" dirty="0"/>
          </a:p>
          <a:p>
            <a:r>
              <a:rPr lang="en-US" b="1" dirty="0"/>
              <a:t>At the end of the lab, your app should be able to </a:t>
            </a:r>
            <a:r>
              <a:rPr lang="en-US" b="1" u="sng" dirty="0"/>
              <a:t>list, add, edit, and delete.</a:t>
            </a:r>
          </a:p>
          <a:p>
            <a:endParaRPr lang="en-US" dirty="0"/>
          </a:p>
          <a:p>
            <a:r>
              <a:rPr lang="en-US" dirty="0"/>
              <a:t>If you have questions or are running into a problem, we’ll be walking around helping you individually.</a:t>
            </a:r>
          </a:p>
        </p:txBody>
      </p:sp>
    </p:spTree>
    <p:extLst>
      <p:ext uri="{BB962C8B-B14F-4D97-AF65-F5344CB8AC3E}">
        <p14:creationId xmlns:p14="http://schemas.microsoft.com/office/powerpoint/2010/main" val="3024447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Angular: Starting a new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err="1"/>
              <a:t>npm</a:t>
            </a:r>
            <a:r>
              <a:rPr lang="en-US" dirty="0"/>
              <a:t> install –g @angular/cli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ng new &lt;</a:t>
            </a:r>
            <a:r>
              <a:rPr lang="en-US" dirty="0" err="1"/>
              <a:t>yourprojectname</a:t>
            </a:r>
            <a:r>
              <a:rPr lang="en-US" dirty="0"/>
              <a:t>&gt;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ng generate component &lt;</a:t>
            </a:r>
            <a:r>
              <a:rPr lang="en-US" dirty="0" err="1"/>
              <a:t>componentname</a:t>
            </a:r>
            <a:r>
              <a:rPr lang="en-US" dirty="0"/>
              <a:t>&gt;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ng build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ng serve</a:t>
            </a:r>
          </a:p>
          <a:p>
            <a:r>
              <a:rPr lang="en-US" dirty="0"/>
              <a:t>	</a:t>
            </a:r>
            <a:r>
              <a:rPr lang="en-US" sz="1400" dirty="0"/>
              <a:t>access via http://localhost:4200</a:t>
            </a: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193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/ </a:t>
            </a:r>
            <a:r>
              <a:rPr lang="en-US" dirty="0" err="1"/>
              <a:t>TypeScript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TypeScript</a:t>
            </a:r>
            <a:r>
              <a:rPr lang="en-US" dirty="0"/>
              <a:t> “compiles” to JavaScript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Polyfills</a:t>
            </a:r>
            <a:r>
              <a:rPr lang="en-US" dirty="0"/>
              <a:t> are included by default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Compiled into a ‘</a:t>
            </a:r>
            <a:r>
              <a:rPr lang="en-US" dirty="0" err="1"/>
              <a:t>dist</a:t>
            </a:r>
            <a:r>
              <a:rPr lang="en-US" dirty="0"/>
              <a:t>’ folder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967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app.module.ts</a:t>
            </a:r>
            <a:endParaRPr lang="en-US" dirty="0"/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dirty="0"/>
              <a:t>Declare the components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dirty="0"/>
              <a:t>Setup the imports (dependencies)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dirty="0"/>
              <a:t>Setup the providers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dirty="0"/>
              <a:t>Setup the bootstrap component</a:t>
            </a:r>
          </a:p>
        </p:txBody>
      </p:sp>
    </p:spTree>
    <p:extLst>
      <p:ext uri="{BB962C8B-B14F-4D97-AF65-F5344CB8AC3E}">
        <p14:creationId xmlns:p14="http://schemas.microsoft.com/office/powerpoint/2010/main" val="2241331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src</a:t>
            </a:r>
            <a:r>
              <a:rPr lang="en-US" dirty="0"/>
              <a:t>/app/</a:t>
            </a:r>
            <a:r>
              <a:rPr lang="en-US" dirty="0" err="1"/>
              <a:t>app.module.ts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53940" y="588407"/>
            <a:ext cx="7339263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{ 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BrowserModule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} 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'@angular/platform-browser'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{ 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NgModule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} 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'@angular/core'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{ 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FormsModule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} 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'@angular/forms'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{ 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HttpModule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} 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'@angular/http'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{ 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RouterModule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} 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'@angular/router'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{ Utility } 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'./utility'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{ 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AppComponent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} 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'./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app.component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{ 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MyComponent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} 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'./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pathto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my.component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NgModule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declarations: [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AppComponent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MyComponent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],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imports: [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BrowserModule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FormsModule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HttpModule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RouterModule.forRoot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{ path: 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"foo/bar/: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someId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 component: 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MyComponent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}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  ])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],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providers: [Utility],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bootstrap: [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AppComponent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AppModule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{ }</a:t>
            </a:r>
          </a:p>
          <a:p>
            <a:b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749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1E1C1C"/>
      </a:dk1>
      <a:lt1>
        <a:sysClr val="window" lastClr="FFFFFF"/>
      </a:lt1>
      <a:dk2>
        <a:srgbClr val="1E1C1C"/>
      </a:dk2>
      <a:lt2>
        <a:srgbClr val="FFFFFF"/>
      </a:lt2>
      <a:accent1>
        <a:srgbClr val="178ADB"/>
      </a:accent1>
      <a:accent2>
        <a:srgbClr val="BE1523"/>
      </a:accent2>
      <a:accent3>
        <a:srgbClr val="FD7500"/>
      </a:accent3>
      <a:accent4>
        <a:srgbClr val="FEB900"/>
      </a:accent4>
      <a:accent5>
        <a:srgbClr val="609E0E"/>
      </a:accent5>
      <a:accent6>
        <a:srgbClr val="16AEB0"/>
      </a:accent6>
      <a:hlink>
        <a:srgbClr val="129DD8"/>
      </a:hlink>
      <a:folHlink>
        <a:srgbClr val="292929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NWA TechFest 2010 Presentation Template">
  <a:themeElements>
    <a:clrScheme name="Custom 5">
      <a:dk1>
        <a:srgbClr val="000000"/>
      </a:dk1>
      <a:lt1>
        <a:srgbClr val="FFFFFF"/>
      </a:lt1>
      <a:dk2>
        <a:srgbClr val="2570A3"/>
      </a:dk2>
      <a:lt2>
        <a:srgbClr val="FFE784"/>
      </a:lt2>
      <a:accent1>
        <a:srgbClr val="3A94D2"/>
      </a:accent1>
      <a:accent2>
        <a:srgbClr val="F38C37"/>
      </a:accent2>
      <a:accent3>
        <a:srgbClr val="8CA923"/>
      </a:accent3>
      <a:accent4>
        <a:srgbClr val="FED45C"/>
      </a:accent4>
      <a:accent5>
        <a:srgbClr val="8557C9"/>
      </a:accent5>
      <a:accent6>
        <a:srgbClr val="274085"/>
      </a:accent6>
      <a:hlink>
        <a:srgbClr val="FED45C"/>
      </a:hlink>
      <a:folHlink>
        <a:srgbClr val="3A94D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0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sz="2400" dirty="0" err="1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16478</TotalTime>
  <Words>947</Words>
  <Application>Microsoft Office PowerPoint</Application>
  <PresentationFormat>On-screen Show (16:9)</PresentationFormat>
  <Paragraphs>222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Arial</vt:lpstr>
      <vt:lpstr>Calibri</vt:lpstr>
      <vt:lpstr>Consolas</vt:lpstr>
      <vt:lpstr>Corbel</vt:lpstr>
      <vt:lpstr>Courier New</vt:lpstr>
      <vt:lpstr>Lucida Grande</vt:lpstr>
      <vt:lpstr>Segoe Semibold</vt:lpstr>
      <vt:lpstr>Segoe UI</vt:lpstr>
      <vt:lpstr>Wingdings</vt:lpstr>
      <vt:lpstr>Office Theme</vt:lpstr>
      <vt:lpstr>NWA TechFest 2010 Presentation Template</vt:lpstr>
      <vt:lpstr>Workshop C – Building a Full-stack Application</vt:lpstr>
      <vt:lpstr>Agenda</vt:lpstr>
      <vt:lpstr>Platforms</vt:lpstr>
      <vt:lpstr>Exercise: Fill in the blanks</vt:lpstr>
      <vt:lpstr>Exercise: Getting Started</vt:lpstr>
      <vt:lpstr>Angular: Starting a new project</vt:lpstr>
      <vt:lpstr>Angular / TypeScript</vt:lpstr>
      <vt:lpstr>Dependencies</vt:lpstr>
      <vt:lpstr>src/app/app.module.ts</vt:lpstr>
      <vt:lpstr>src/app/thing/thing.component.ts</vt:lpstr>
      <vt:lpstr>GET using Http</vt:lpstr>
      <vt:lpstr>List Template</vt:lpstr>
      <vt:lpstr>Events</vt:lpstr>
      <vt:lpstr>Router</vt:lpstr>
      <vt:lpstr>Angular</vt:lpstr>
      <vt:lpstr>How to execute</vt:lpstr>
      <vt:lpstr>Questions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Matthew Groves</cp:lastModifiedBy>
  <cp:revision>515</cp:revision>
  <dcterms:created xsi:type="dcterms:W3CDTF">2014-10-22T15:36:28Z</dcterms:created>
  <dcterms:modified xsi:type="dcterms:W3CDTF">2017-03-20T19:20:35Z</dcterms:modified>
  <cp:category/>
</cp:coreProperties>
</file>