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444" r:id="rId3"/>
    <p:sldId id="445" r:id="rId4"/>
    <p:sldId id="499" r:id="rId5"/>
    <p:sldId id="505" r:id="rId6"/>
    <p:sldId id="508" r:id="rId7"/>
    <p:sldId id="512" r:id="rId8"/>
    <p:sldId id="513" r:id="rId9"/>
    <p:sldId id="506" r:id="rId10"/>
    <p:sldId id="507" r:id="rId11"/>
    <p:sldId id="493" r:id="rId12"/>
    <p:sldId id="514" r:id="rId13"/>
    <p:sldId id="490" r:id="rId14"/>
    <p:sldId id="500" r:id="rId15"/>
    <p:sldId id="501" r:id="rId16"/>
    <p:sldId id="502" r:id="rId17"/>
    <p:sldId id="504" r:id="rId18"/>
    <p:sldId id="515" r:id="rId19"/>
    <p:sldId id="510" r:id="rId20"/>
    <p:sldId id="511" r:id="rId21"/>
    <p:sldId id="4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505"/>
            <p14:sldId id="508"/>
            <p14:sldId id="512"/>
            <p14:sldId id="513"/>
            <p14:sldId id="506"/>
            <p14:sldId id="507"/>
            <p14:sldId id="493"/>
            <p14:sldId id="514"/>
            <p14:sldId id="490"/>
            <p14:sldId id="500"/>
            <p14:sldId id="501"/>
            <p14:sldId id="502"/>
            <p14:sldId id="504"/>
            <p14:sldId id="515"/>
            <p14:sldId id="510"/>
            <p14:sldId id="51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5990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496" y="60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brief period on "why", if you want to know more, let's talk afterwards!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Document object. You can use any type, I’m using dynamic to be lazy.</a:t>
            </a:r>
          </a:p>
          <a:p>
            <a:endParaRPr lang="en-US" dirty="0"/>
          </a:p>
          <a:p>
            <a:r>
              <a:rPr lang="en-US" dirty="0"/>
              <a:t>Specify an Id, it can be any string, must be unique within the bucket. I’m using </a:t>
            </a:r>
            <a:r>
              <a:rPr lang="en-US" dirty="0" err="1"/>
              <a:t>Guid</a:t>
            </a:r>
            <a:r>
              <a:rPr lang="en-US" dirty="0"/>
              <a:t> to be lazy</a:t>
            </a:r>
          </a:p>
          <a:p>
            <a:endParaRPr lang="en-US" dirty="0"/>
          </a:p>
          <a:p>
            <a:r>
              <a:rPr lang="en-US" dirty="0"/>
              <a:t>Content is an instance of the type specified in the Document. It will be serialized to JSON. I’m using anonymous object to be lazy</a:t>
            </a:r>
          </a:p>
          <a:p>
            <a:endParaRPr lang="en-US" dirty="0"/>
          </a:p>
          <a:p>
            <a:r>
              <a:rPr lang="en-US" dirty="0" err="1"/>
              <a:t>bucket.Insert</a:t>
            </a:r>
            <a:r>
              <a:rPr lang="en-US" dirty="0"/>
              <a:t> to save new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Get&lt;T&gt; to get a document by key. It will be serialized into an object of they type you specify.</a:t>
            </a:r>
          </a:p>
          <a:p>
            <a:r>
              <a:rPr lang="en-US" dirty="0"/>
              <a:t>I’m using dynamic to be lazy</a:t>
            </a:r>
          </a:p>
          <a:p>
            <a:endParaRPr lang="en-US" dirty="0"/>
          </a:p>
          <a:p>
            <a:r>
              <a:rPr lang="en-US" dirty="0"/>
              <a:t>You can also get multiple documents at once by specifying multiple keys. The result will be a Dictionary of key and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results of the operations.</a:t>
            </a:r>
          </a:p>
          <a:p>
            <a:r>
              <a:rPr lang="en-US" dirty="0"/>
              <a:t>In this lab we’re not going to use all of these. I’ve also omitted some properties to make things a little simpler.</a:t>
            </a:r>
          </a:p>
          <a:p>
            <a:endParaRPr lang="en-US" dirty="0"/>
          </a:p>
          <a:p>
            <a:r>
              <a:rPr lang="en-US" dirty="0" err="1"/>
              <a:t>IResult</a:t>
            </a:r>
            <a:r>
              <a:rPr lang="en-US" dirty="0"/>
              <a:t> is the base interface for all results. </a:t>
            </a:r>
            <a:r>
              <a:rPr lang="en-US" dirty="0" err="1"/>
              <a:t>Success,Message,Exception</a:t>
            </a:r>
            <a:r>
              <a:rPr lang="en-US" dirty="0"/>
              <a:t> can be examined to see what went wrong, if anything</a:t>
            </a:r>
          </a:p>
          <a:p>
            <a:endParaRPr lang="en-US" dirty="0"/>
          </a:p>
          <a:p>
            <a:r>
              <a:rPr lang="en-US" dirty="0" err="1"/>
              <a:t>IDocumentResult</a:t>
            </a:r>
            <a:r>
              <a:rPr lang="en-US" dirty="0"/>
              <a:t> isn’t terribly interesting, except for maybe Status</a:t>
            </a:r>
          </a:p>
          <a:p>
            <a:endParaRPr lang="en-US" dirty="0"/>
          </a:p>
          <a:p>
            <a:r>
              <a:rPr lang="en-US" dirty="0"/>
              <a:t>For gets, again the Status might be useful. The Cas value is “check and set”, this is useful for locking. “Cas” might be a </a:t>
            </a:r>
            <a:r>
              <a:rPr lang="en-US" dirty="0" err="1"/>
              <a:t>couchbase</a:t>
            </a:r>
            <a:r>
              <a:rPr lang="en-US" dirty="0"/>
              <a:t> specific name, but other </a:t>
            </a:r>
            <a:r>
              <a:rPr lang="en-US" dirty="0" err="1"/>
              <a:t>nosql</a:t>
            </a:r>
            <a:r>
              <a:rPr lang="en-US" dirty="0"/>
              <a:t> database usually have something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Buckets have no indexing to start with. So N1QL queries won't work.</a:t>
            </a:r>
          </a:p>
          <a:p>
            <a:r>
              <a:rPr lang="en-US" dirty="0"/>
              <a:t>We can create a PRIMARY INDEX to enable all SQL queries. Note that this is basically like a table scan, so it's only recommended for development</a:t>
            </a:r>
          </a:p>
          <a:p>
            <a:endParaRPr lang="en-US" dirty="0"/>
          </a:p>
          <a:p>
            <a:r>
              <a:rPr lang="en-US" dirty="0"/>
              <a:t>Create a document in the web console</a:t>
            </a:r>
          </a:p>
          <a:p>
            <a:endParaRPr lang="en-US" dirty="0"/>
          </a:p>
          <a:p>
            <a:r>
              <a:rPr lang="en-US" dirty="0"/>
              <a:t>Select document(s) from a bucket</a:t>
            </a:r>
          </a:p>
          <a:p>
            <a:endParaRPr lang="en-US" dirty="0"/>
          </a:p>
          <a:p>
            <a:r>
              <a:rPr lang="en-US" dirty="0"/>
              <a:t>[demonstrate]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console program to do these things</a:t>
            </a:r>
          </a:p>
          <a:p>
            <a:endParaRPr lang="en-US" dirty="0"/>
          </a:p>
          <a:p>
            <a:r>
              <a:rPr lang="en-US" dirty="0"/>
              <a:t>To make things a little easier, I've given you a fill-in-the-blank version in </a:t>
            </a:r>
            <a:r>
              <a:rPr lang="en-US" dirty="0" err="1"/>
              <a:t>dotnet_workshop</a:t>
            </a:r>
            <a:r>
              <a:rPr lang="en-US" dirty="0"/>
              <a:t> and </a:t>
            </a:r>
            <a:r>
              <a:rPr lang="en-US" dirty="0" err="1"/>
              <a:t>dotnetcore_workshop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Just look for the TODOs</a:t>
            </a:r>
          </a:p>
          <a:p>
            <a:endParaRPr lang="en-US" dirty="0"/>
          </a:p>
          <a:p>
            <a:r>
              <a:rPr lang="en-US" dirty="0"/>
              <a:t>[demonstrate]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an example of a document.</a:t>
            </a:r>
          </a:p>
          <a:p>
            <a:endParaRPr lang="en-US" dirty="0"/>
          </a:p>
          <a:p>
            <a:r>
              <a:rPr lang="en-US" dirty="0"/>
              <a:t>There's a key and a value. The database knows this is a JSON document, so it's able to parse out the object, get individual values, and so on.</a:t>
            </a:r>
          </a:p>
          <a:p>
            <a:endParaRPr lang="en-US" dirty="0"/>
          </a:p>
          <a:p>
            <a:r>
              <a:rPr lang="en-US" dirty="0"/>
              <a:t>It's not a table. There are no columns, rows, etc.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documents are stored in a collection called a "bucket". Each document within the bucket must have a unique key.</a:t>
            </a:r>
          </a:p>
          <a:p>
            <a:endParaRPr lang="en-US" dirty="0"/>
          </a:p>
          <a:p>
            <a:r>
              <a:rPr lang="en-US" dirty="0"/>
              <a:t>Typically a bucket contains all kinds of documents. It might be helpful to divide them up in some way, by adding a "type" field, for instance</a:t>
            </a:r>
          </a:p>
          <a:p>
            <a:r>
              <a:rPr lang="en-US" dirty="0"/>
              <a:t>The "type" field isn't special to </a:t>
            </a:r>
            <a:r>
              <a:rPr lang="en-US" dirty="0" err="1"/>
              <a:t>couchbase</a:t>
            </a:r>
            <a:r>
              <a:rPr lang="en-US" dirty="0"/>
              <a:t>. Some document databases have a reserved field like _id, that's basically the same as the key</a:t>
            </a:r>
          </a:p>
          <a:p>
            <a:endParaRPr lang="en-US" dirty="0"/>
          </a:p>
          <a:p>
            <a:r>
              <a:rPr lang="en-US" dirty="0"/>
              <a:t>Some document databases allow you to a level of organization between a bucket and a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Architecture: </a:t>
            </a:r>
            <a:r>
              <a:rPr lang="en-US" dirty="0" err="1"/>
              <a:t>Couchbase</a:t>
            </a:r>
            <a:r>
              <a:rPr lang="en-US" dirty="0"/>
              <a:t> has a memory-first strategy. It was created as a sort of intersection between </a:t>
            </a:r>
            <a:r>
              <a:rPr lang="en-US" dirty="0" err="1"/>
              <a:t>memcached</a:t>
            </a:r>
            <a:r>
              <a:rPr lang="en-US" dirty="0"/>
              <a:t> and </a:t>
            </a:r>
            <a:r>
              <a:rPr lang="en-US" dirty="0" err="1"/>
              <a:t>CouchDb</a:t>
            </a:r>
            <a:r>
              <a:rPr lang="en-US" dirty="0"/>
              <a:t>. Everything goes through RAM but gets persisted to disk.</a:t>
            </a:r>
          </a:p>
          <a:p>
            <a:endParaRPr lang="en-US" dirty="0"/>
          </a:p>
          <a:p>
            <a:r>
              <a:rPr lang="en-US" dirty="0"/>
              <a:t>Performance: </a:t>
            </a:r>
            <a:r>
              <a:rPr lang="en-US" dirty="0" err="1"/>
              <a:t>Couchbase's</a:t>
            </a:r>
            <a:r>
              <a:rPr lang="en-US" dirty="0"/>
              <a:t> memory-first architecture means that key-based operations are extremely fast</a:t>
            </a:r>
          </a:p>
          <a:p>
            <a:endParaRPr lang="en-US" dirty="0"/>
          </a:p>
          <a:p>
            <a:r>
              <a:rPr lang="en-US" dirty="0"/>
              <a:t>Scaling: </a:t>
            </a:r>
            <a:r>
              <a:rPr lang="en-US" dirty="0" err="1"/>
              <a:t>Couchbase</a:t>
            </a:r>
            <a:r>
              <a:rPr lang="en-US" dirty="0"/>
              <a:t> and other NoSQL databases are built with the idea of scaling out via distributed database in mind. Rack up another server and add it to the cluster. I find </a:t>
            </a:r>
            <a:r>
              <a:rPr lang="en-US" dirty="0" err="1"/>
              <a:t>Couchbase's</a:t>
            </a:r>
            <a:r>
              <a:rPr lang="en-US" dirty="0"/>
              <a:t> scaling process to be extremely easy: no load balancer, only one node type, auto-</a:t>
            </a:r>
            <a:r>
              <a:rPr lang="en-US" dirty="0" err="1"/>
              <a:t>sharding</a:t>
            </a:r>
            <a:r>
              <a:rPr lang="en-US" dirty="0"/>
              <a:t> built in</a:t>
            </a:r>
          </a:p>
          <a:p>
            <a:endParaRPr lang="en-US" dirty="0"/>
          </a:p>
          <a:p>
            <a:r>
              <a:rPr lang="en-US" dirty="0"/>
              <a:t>Flexibility: Not a rigid data schema. This can be helpful for prototyping, iterative agile development, data evolution, avoiding downtime/migration, but also useful for use cases where you're aggregating data from multiple sources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data – </a:t>
            </a:r>
            <a:r>
              <a:rPr lang="en-US" dirty="0" err="1"/>
              <a:t>paypal</a:t>
            </a:r>
            <a:r>
              <a:rPr lang="en-US" dirty="0"/>
              <a:t> monitoring site traffic</a:t>
            </a:r>
          </a:p>
          <a:p>
            <a:r>
              <a:rPr lang="en-US" dirty="0"/>
              <a:t>Profile – a fortune 50 company manages 1 billion profiles (probably apple?, </a:t>
            </a:r>
            <a:r>
              <a:rPr lang="en-US" dirty="0" err="1"/>
              <a:t>pokemon</a:t>
            </a:r>
            <a:r>
              <a:rPr lang="en-US" dirty="0"/>
              <a:t> go)</a:t>
            </a:r>
          </a:p>
          <a:p>
            <a:r>
              <a:rPr lang="en-US" dirty="0"/>
              <a:t>Content – fortune 500 media company (replaced SQL Server)</a:t>
            </a:r>
          </a:p>
          <a:p>
            <a:r>
              <a:rPr lang="en-US" dirty="0"/>
              <a:t>Customer 360 – fortune 200 global apparel brand</a:t>
            </a:r>
          </a:p>
          <a:p>
            <a:r>
              <a:rPr lang="en-US" dirty="0" err="1"/>
              <a:t>IoT</a:t>
            </a:r>
            <a:r>
              <a:rPr lang="en-US" dirty="0"/>
              <a:t> – Fortune 100 telecom track connected devices</a:t>
            </a:r>
          </a:p>
          <a:p>
            <a:r>
              <a:rPr lang="en-US" dirty="0"/>
              <a:t>Fraud – a leading fraud detection platform</a:t>
            </a:r>
          </a:p>
          <a:p>
            <a:r>
              <a:rPr lang="en-US" dirty="0"/>
              <a:t>Catalogs – Tesco, one of their multiple use cases for </a:t>
            </a:r>
            <a:r>
              <a:rPr lang="en-US" dirty="0" err="1"/>
              <a:t>couchbase</a:t>
            </a:r>
            <a:endParaRPr lang="en-US" dirty="0"/>
          </a:p>
          <a:p>
            <a:r>
              <a:rPr lang="en-US" dirty="0"/>
              <a:t>Personalization – advertising.com (AOL), Hadoop integration</a:t>
            </a:r>
          </a:p>
          <a:p>
            <a:r>
              <a:rPr lang="en-US" dirty="0"/>
              <a:t>Digital communication – </a:t>
            </a:r>
            <a:r>
              <a:rPr lang="en-US" dirty="0" err="1"/>
              <a:t>LivePerson</a:t>
            </a:r>
            <a:r>
              <a:rPr lang="en-US" dirty="0"/>
              <a:t> (chosen over mongo &amp; Cassandra)</a:t>
            </a:r>
          </a:p>
          <a:p>
            <a:r>
              <a:rPr lang="en-US" dirty="0"/>
              <a:t>Caching – LinkedIn to monitor 16 million time series databases</a:t>
            </a:r>
          </a:p>
          <a:p>
            <a:r>
              <a:rPr lang="en-US" dirty="0"/>
              <a:t>Mobile – Ryanair airline mobile app (faster booking times, there's an amazing video of before and after)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you what I mean when I say the database understands JSON</a:t>
            </a:r>
          </a:p>
          <a:p>
            <a:r>
              <a:rPr lang="en-US" dirty="0"/>
              <a:t>Here's </a:t>
            </a:r>
            <a:r>
              <a:rPr lang="en-US" dirty="0" err="1"/>
              <a:t>Couchbase's</a:t>
            </a:r>
            <a:r>
              <a:rPr lang="en-US" dirty="0"/>
              <a:t> Query workbench</a:t>
            </a:r>
          </a:p>
          <a:p>
            <a:r>
              <a:rPr lang="en-US" dirty="0"/>
              <a:t>I can type in a SQL (N1QL) query here, I can reference fields within the JSON documents (t.name), I can use WHERE on fields, I can ORDER by fields,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this were a plain key/value store, I couldn't do that, because my database has to allow for all kinds of data: XML, binary, text, whatever.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one or more nodes</a:t>
            </a:r>
          </a:p>
          <a:p>
            <a:endParaRPr lang="en-US" dirty="0"/>
          </a:p>
          <a:p>
            <a:r>
              <a:rPr lang="en-US" dirty="0"/>
              <a:t>Get the bucket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chbase.com/use-c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73E70-2A04-4C4E-99BF-C37C541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7836"/>
            <a:ext cx="9144000" cy="37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0891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How to install .NET SDK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NuGet</a:t>
            </a:r>
            <a:r>
              <a:rPr lang="en-US" sz="2200" dirty="0"/>
              <a:t>: Install-Package </a:t>
            </a:r>
            <a:r>
              <a:rPr lang="en-US" sz="2200" dirty="0" err="1"/>
              <a:t>CouchbaseNetClient</a:t>
            </a:r>
            <a:endParaRPr lang="en-US" sz="22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Couchbase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3E07E-83B9-4C9C-825B-70CCF20BA484}"/>
              </a:ext>
            </a:extLst>
          </p:cNvPr>
          <p:cNvSpPr/>
          <p:nvPr/>
        </p:nvSpPr>
        <p:spPr>
          <a:xfrm>
            <a:off x="488731" y="1561564"/>
            <a:ext cx="8018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config.Servers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List&lt;Uri&gt;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Uri(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couchbase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_cluster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Cluster(config);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cluster.Authenticate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PasswordAuthenticator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matt"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_bucket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cluster.OpenBucket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"workshop"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078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25" y="890202"/>
            <a:ext cx="8896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47824" y="900665"/>
            <a:ext cx="5981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doc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"Columbus, Ohio"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64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Getting document(s) by key(s)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57" y="1538584"/>
            <a:ext cx="8869643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&gt;(id);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IDictionary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&lt;string,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&lt;dynamic&gt;&gt;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multipleDocuments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_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bucket.Get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&lt;dynamic&gt;(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new List&lt;string&gt; {"key1", "key2", "key3"}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7836" y="814685"/>
            <a:ext cx="3971924" cy="138499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2425" y="2600772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425" y="3756006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Document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2975" y="2600772"/>
            <a:ext cx="4086225" cy="9233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Cas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2975" y="3894505"/>
            <a:ext cx="4086225" cy="646331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979" y="2307045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Insert, Replace, </a:t>
            </a:r>
            <a:r>
              <a:rPr lang="en-US" sz="1400" dirty="0" err="1"/>
              <a:t>Upsert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1172" y="2294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7271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476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Create a primary index on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CREATE PRIMARY INDEX on `default`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Add document(s) to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569913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Use “Create Document” button in Documents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SELECT d.* FROM `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bucketname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` 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Using SDK in "Hello World"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Write a console </a:t>
            </a:r>
            <a:r>
              <a:rPr lang="en-US" dirty="0">
                <a:solidFill>
                  <a:srgbClr val="1E1C1C"/>
                </a:solidFill>
                <a:latin typeface="Corbel"/>
              </a:rPr>
              <a:t>program that: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Insert document(s)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 with N1QL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What is NoSQL?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What is a document database?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Why NoSQL?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.NET SDK to interact with </a:t>
            </a:r>
            <a:r>
              <a:rPr lang="en-US" dirty="0" err="1"/>
              <a:t>Couchbase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https://github.com/couchbaselabs/aspnet-nosql-workshop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is an umbrella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be looking at a subset called “document databases”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like a key/value database: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key is some unique identifier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is in a known format (typically JSON)</a:t>
            </a:r>
          </a:p>
        </p:txBody>
      </p:sp>
    </p:spTree>
    <p:extLst>
      <p:ext uri="{BB962C8B-B14F-4D97-AF65-F5344CB8AC3E}">
        <p14:creationId xmlns:p14="http://schemas.microsoft.com/office/powerpoint/2010/main" val="35386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Key: </a:t>
            </a:r>
            <a:r>
              <a:rPr lang="en-US" dirty="0"/>
              <a:t>Foo::123::456</a:t>
            </a:r>
          </a:p>
          <a:p>
            <a:endParaRPr lang="en-US" dirty="0"/>
          </a:p>
          <a:p>
            <a:r>
              <a:rPr lang="en-US" b="1" dirty="0"/>
              <a:t>Value: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	"name" : "Matt",</a:t>
            </a:r>
          </a:p>
          <a:p>
            <a:r>
              <a:rPr lang="en-US" dirty="0">
                <a:latin typeface="Consolas" panose="020B0609020204030204" pitchFamily="49" charset="0"/>
              </a:rPr>
              <a:t>		"twitter" : "@</a:t>
            </a:r>
            <a:r>
              <a:rPr lang="en-US" dirty="0" err="1">
                <a:latin typeface="Consolas" panose="020B0609020204030204" pitchFamily="49" charset="0"/>
              </a:rPr>
              <a:t>mgroves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		"</a:t>
            </a:r>
            <a:r>
              <a:rPr lang="en-US" dirty="0" err="1">
                <a:latin typeface="Consolas" panose="020B0609020204030204" pitchFamily="49" charset="0"/>
              </a:rPr>
              <a:t>favoriteMovies</a:t>
            </a:r>
            <a:r>
              <a:rPr lang="en-US" dirty="0">
                <a:latin typeface="Consolas" panose="020B0609020204030204" pitchFamily="49" charset="0"/>
              </a:rPr>
              <a:t>" : [</a:t>
            </a:r>
          </a:p>
          <a:p>
            <a:r>
              <a:rPr lang="en-US" dirty="0">
                <a:latin typeface="Consolas" panose="020B0609020204030204" pitchFamily="49" charset="0"/>
              </a:rPr>
              <a:t>			"Star Wars",</a:t>
            </a:r>
          </a:p>
          <a:p>
            <a:r>
              <a:rPr lang="en-US" dirty="0">
                <a:latin typeface="Consolas" panose="020B0609020204030204" pitchFamily="49" charset="0"/>
              </a:rPr>
              <a:t>		 	"Willy Wonka",</a:t>
            </a:r>
          </a:p>
          <a:p>
            <a:r>
              <a:rPr lang="en-US" dirty="0">
                <a:latin typeface="Consolas" panose="020B0609020204030204" pitchFamily="49" charset="0"/>
              </a:rPr>
              <a:t>		 	"Glitter"</a:t>
            </a:r>
          </a:p>
          <a:p>
            <a:r>
              <a:rPr lang="en-US" dirty="0">
                <a:latin typeface="Consolas" panose="020B0609020204030204" pitchFamily="49" charset="0"/>
              </a:rPr>
              <a:t>		],</a:t>
            </a:r>
          </a:p>
          <a:p>
            <a:r>
              <a:rPr lang="en-US" dirty="0">
                <a:latin typeface="Consolas" panose="020B0609020204030204" pitchFamily="49" charset="0"/>
              </a:rPr>
              <a:t>		"type" : "user"</a:t>
            </a:r>
          </a:p>
          <a:p>
            <a:r>
              <a:rPr lang="en-US" dirty="0">
                <a:latin typeface="Consolas" panose="020B06090202040302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6768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strike="sngStrike" dirty="0"/>
              <a:t>NoSQL</a:t>
            </a:r>
            <a:r>
              <a:rPr lang="en-US" dirty="0"/>
              <a:t> document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649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 360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IoT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Catalogs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Digital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(with </a:t>
            </a:r>
            <a:r>
              <a:rPr lang="en-US" dirty="0" err="1"/>
              <a:t>Couchbase</a:t>
            </a:r>
            <a:r>
              <a:rPr lang="en-US" dirty="0"/>
              <a:t> Mobile)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6371" y="2264420"/>
            <a:ext cx="3898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https://www.couchbase.com/use-cases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1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Upsert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MERGE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89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Get (by key)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0335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1532</Words>
  <Application>Microsoft Office PowerPoint</Application>
  <PresentationFormat>On-screen Show (16:9)</PresentationFormat>
  <Paragraphs>256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Open source FTW</vt:lpstr>
      <vt:lpstr>NoSQL: Document Database</vt:lpstr>
      <vt:lpstr>Document</vt:lpstr>
      <vt:lpstr>Why NoSQL document databases?</vt:lpstr>
      <vt:lpstr>Document database use cases</vt:lpstr>
      <vt:lpstr>NoSQL: Saving data</vt:lpstr>
      <vt:lpstr>NoSQL: Retrieving Data</vt:lpstr>
      <vt:lpstr>Query Workbench</vt:lpstr>
      <vt:lpstr>Exercise</vt:lpstr>
      <vt:lpstr>How to install .NET SDK</vt:lpstr>
      <vt:lpstr>Connect to Couchbase</vt:lpstr>
      <vt:lpstr>Insert a document</vt:lpstr>
      <vt:lpstr>Getting document(s) by key(s)</vt:lpstr>
      <vt:lpstr>Results</vt:lpstr>
      <vt:lpstr>Demo</vt:lpstr>
      <vt:lpstr>Workshop 1: N1QL</vt:lpstr>
      <vt:lpstr>Workshop 2: Using SDK in "Hello World"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515</cp:revision>
  <dcterms:created xsi:type="dcterms:W3CDTF">2014-10-22T15:36:28Z</dcterms:created>
  <dcterms:modified xsi:type="dcterms:W3CDTF">2017-11-02T18:23:12Z</dcterms:modified>
  <cp:category/>
</cp:coreProperties>
</file>