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4" r:id="rId2"/>
  </p:sldMasterIdLst>
  <p:notesMasterIdLst>
    <p:notesMasterId r:id="rId23"/>
  </p:notesMasterIdLst>
  <p:handoutMasterIdLst>
    <p:handoutMasterId r:id="rId24"/>
  </p:handoutMasterIdLst>
  <p:sldIdLst>
    <p:sldId id="444" r:id="rId3"/>
    <p:sldId id="445" r:id="rId4"/>
    <p:sldId id="499" r:id="rId5"/>
    <p:sldId id="505" r:id="rId6"/>
    <p:sldId id="508" r:id="rId7"/>
    <p:sldId id="512" r:id="rId8"/>
    <p:sldId id="513" r:id="rId9"/>
    <p:sldId id="506" r:id="rId10"/>
    <p:sldId id="507" r:id="rId11"/>
    <p:sldId id="493" r:id="rId12"/>
    <p:sldId id="514" r:id="rId13"/>
    <p:sldId id="490" r:id="rId14"/>
    <p:sldId id="500" r:id="rId15"/>
    <p:sldId id="501" r:id="rId16"/>
    <p:sldId id="503" r:id="rId17"/>
    <p:sldId id="502" r:id="rId18"/>
    <p:sldId id="504" r:id="rId19"/>
    <p:sldId id="484" r:id="rId20"/>
    <p:sldId id="510" r:id="rId21"/>
    <p:sldId id="511" r:id="rId2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CC3AC08-9A30-477B-882B-9C484112DCC2}">
          <p14:sldIdLst>
            <p14:sldId id="444"/>
            <p14:sldId id="445"/>
            <p14:sldId id="499"/>
            <p14:sldId id="505"/>
            <p14:sldId id="508"/>
            <p14:sldId id="512"/>
            <p14:sldId id="513"/>
            <p14:sldId id="506"/>
            <p14:sldId id="507"/>
            <p14:sldId id="493"/>
            <p14:sldId id="514"/>
            <p14:sldId id="490"/>
            <p14:sldId id="500"/>
            <p14:sldId id="501"/>
            <p14:sldId id="503"/>
            <p14:sldId id="502"/>
            <p14:sldId id="504"/>
            <p14:sldId id="484"/>
            <p14:sldId id="510"/>
            <p14:sldId id="5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61">
          <p15:clr>
            <a:srgbClr val="A4A3A4"/>
          </p15:clr>
        </p15:guide>
        <p15:guide id="2" pos="5581">
          <p15:clr>
            <a:srgbClr val="A4A3A4"/>
          </p15:clr>
        </p15:guide>
        <p15:guide id="3" pos="180">
          <p15:clr>
            <a:srgbClr val="A4A3A4"/>
          </p15:clr>
        </p15:guide>
        <p15:guide id="4" pos="54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1523"/>
    <a:srgbClr val="D7001A"/>
    <a:srgbClr val="CCCCCC"/>
    <a:srgbClr val="333333"/>
    <a:srgbClr val="FD7505"/>
    <a:srgbClr val="16AEB0"/>
    <a:srgbClr val="609E0E"/>
    <a:srgbClr val="FEB91D"/>
    <a:srgbClr val="E1001F"/>
    <a:srgbClr val="129D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99" autoAdjust="0"/>
    <p:restoredTop sz="59902" autoAdjust="0"/>
  </p:normalViewPr>
  <p:slideViewPr>
    <p:cSldViewPr snapToGrid="0" snapToObjects="1" showGuides="1">
      <p:cViewPr varScale="1">
        <p:scale>
          <a:sx n="86" d="100"/>
          <a:sy n="86" d="100"/>
        </p:scale>
        <p:origin x="1932" y="78"/>
      </p:cViewPr>
      <p:guideLst>
        <p:guide orient="horz" pos="3061"/>
        <p:guide pos="5581"/>
        <p:guide pos="180"/>
        <p:guide pos="5433"/>
      </p:guideLst>
    </p:cSldViewPr>
  </p:slideViewPr>
  <p:outlineViewPr>
    <p:cViewPr>
      <p:scale>
        <a:sx n="33" d="100"/>
        <a:sy n="33" d="100"/>
      </p:scale>
      <p:origin x="0" y="255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-244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89E1E-C654-E943-9883-792E99AD7287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0E822-5F4D-874B-B26E-8169124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561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0D99B-2862-464A-984E-65BFC5FC0BBC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351FC-18D6-4741-8EEB-9FDB1F020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705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Spend a brief period on "why", if you want to know more, let's talk afterwards!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088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 new Document object. You can use any type, I’m using dynamic to be lazy.</a:t>
            </a:r>
          </a:p>
          <a:p>
            <a:endParaRPr lang="en-US" dirty="0"/>
          </a:p>
          <a:p>
            <a:r>
              <a:rPr lang="en-US" dirty="0"/>
              <a:t>Specify an Id, it can be any string, must be unique within the bucket. I’m using </a:t>
            </a:r>
            <a:r>
              <a:rPr lang="en-US" dirty="0" err="1"/>
              <a:t>Guid</a:t>
            </a:r>
            <a:r>
              <a:rPr lang="en-US" dirty="0"/>
              <a:t> to be lazy</a:t>
            </a:r>
          </a:p>
          <a:p>
            <a:endParaRPr lang="en-US" dirty="0"/>
          </a:p>
          <a:p>
            <a:r>
              <a:rPr lang="en-US" dirty="0"/>
              <a:t>Content is an instance of the type specified in the Document. It will be serialized to JSON. I’m using anonymous object to be lazy</a:t>
            </a:r>
          </a:p>
          <a:p>
            <a:endParaRPr lang="en-US" dirty="0"/>
          </a:p>
          <a:p>
            <a:r>
              <a:rPr lang="en-US" dirty="0" err="1"/>
              <a:t>bucket.Insert</a:t>
            </a:r>
            <a:r>
              <a:rPr lang="en-US" dirty="0"/>
              <a:t> to save new document.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9360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Insert creates a new document, fails if it already exists.</a:t>
            </a:r>
          </a:p>
          <a:p>
            <a:r>
              <a:rPr lang="en-US" dirty="0" err="1"/>
              <a:t>Upsert</a:t>
            </a:r>
            <a:r>
              <a:rPr lang="en-US" dirty="0"/>
              <a:t> creates a new document, or updates existing document if it already exists</a:t>
            </a:r>
          </a:p>
          <a:p>
            <a:r>
              <a:rPr lang="en-US" dirty="0"/>
              <a:t>Replace updates existing document, fails if it doesn’t exist.</a:t>
            </a:r>
          </a:p>
          <a:p>
            <a:endParaRPr lang="en-US" dirty="0"/>
          </a:p>
          <a:p>
            <a:r>
              <a:rPr lang="en-US" dirty="0"/>
              <a:t>There are also </a:t>
            </a:r>
            <a:r>
              <a:rPr lang="en-US" dirty="0" err="1"/>
              <a:t>async</a:t>
            </a:r>
            <a:r>
              <a:rPr lang="en-US" dirty="0"/>
              <a:t> versions</a:t>
            </a:r>
          </a:p>
          <a:p>
            <a:r>
              <a:rPr lang="en-US" dirty="0"/>
              <a:t>And with </a:t>
            </a:r>
            <a:r>
              <a:rPr lang="en-US" dirty="0" err="1"/>
              <a:t>async</a:t>
            </a:r>
            <a:r>
              <a:rPr lang="en-US" dirty="0"/>
              <a:t> you can perform the operation on multiple documents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755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the Get&lt;T&gt; to get a document by key. It will be serialized into an object of they type you specify.</a:t>
            </a:r>
          </a:p>
          <a:p>
            <a:r>
              <a:rPr lang="en-US" dirty="0"/>
              <a:t>I’m using dynamic to be lazy</a:t>
            </a:r>
          </a:p>
          <a:p>
            <a:endParaRPr lang="en-US" dirty="0"/>
          </a:p>
          <a:p>
            <a:r>
              <a:rPr lang="en-US" dirty="0"/>
              <a:t>You can also get multiple documents at once by specifying multiple keys. The result will be a Dictionary of key and object.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886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results of the operations.</a:t>
            </a:r>
          </a:p>
          <a:p>
            <a:r>
              <a:rPr lang="en-US" dirty="0"/>
              <a:t>In this lab we’re not going to use all of these. I’ve also omitted some properties to make things a little simpler.</a:t>
            </a:r>
          </a:p>
          <a:p>
            <a:endParaRPr lang="en-US" dirty="0"/>
          </a:p>
          <a:p>
            <a:r>
              <a:rPr lang="en-US" dirty="0" err="1"/>
              <a:t>IResult</a:t>
            </a:r>
            <a:r>
              <a:rPr lang="en-US" dirty="0"/>
              <a:t> is the base interface for all results. </a:t>
            </a:r>
            <a:r>
              <a:rPr lang="en-US" dirty="0" err="1"/>
              <a:t>Success,Message,Exception</a:t>
            </a:r>
            <a:r>
              <a:rPr lang="en-US" dirty="0"/>
              <a:t> can be examined to see what went wrong, if anything</a:t>
            </a:r>
          </a:p>
          <a:p>
            <a:endParaRPr lang="en-US" dirty="0"/>
          </a:p>
          <a:p>
            <a:r>
              <a:rPr lang="en-US" dirty="0" err="1"/>
              <a:t>IDocumentResult</a:t>
            </a:r>
            <a:r>
              <a:rPr lang="en-US" dirty="0"/>
              <a:t> isn’t terribly interesting, except for maybe Status</a:t>
            </a:r>
          </a:p>
          <a:p>
            <a:endParaRPr lang="en-US" dirty="0"/>
          </a:p>
          <a:p>
            <a:r>
              <a:rPr lang="en-US" dirty="0"/>
              <a:t>For gets, again the Status might be useful. The Cas value is “check and set”, this is useful for locking. “Cas” might be a </a:t>
            </a:r>
            <a:r>
              <a:rPr lang="en-US" dirty="0" err="1"/>
              <a:t>couchbase</a:t>
            </a:r>
            <a:r>
              <a:rPr lang="en-US" dirty="0"/>
              <a:t> specific name, but other </a:t>
            </a:r>
            <a:r>
              <a:rPr lang="en-US" dirty="0" err="1"/>
              <a:t>nosql</a:t>
            </a:r>
            <a:r>
              <a:rPr lang="en-US" dirty="0"/>
              <a:t> database usually have something similar.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1747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Couchbase</a:t>
            </a:r>
            <a:r>
              <a:rPr lang="en-US" dirty="0"/>
              <a:t>, Buckets have no indexing to start with. So N1QL queries won't work.</a:t>
            </a:r>
          </a:p>
          <a:p>
            <a:r>
              <a:rPr lang="en-US" dirty="0"/>
              <a:t>We can create a PRIMARY INDEX to enable all SQL queries. Note that this is basically like a table scan, so it's only recommended for development</a:t>
            </a:r>
          </a:p>
          <a:p>
            <a:endParaRPr lang="en-US" dirty="0"/>
          </a:p>
          <a:p>
            <a:r>
              <a:rPr lang="en-US" dirty="0"/>
              <a:t>Create a document in the web console</a:t>
            </a:r>
          </a:p>
          <a:p>
            <a:endParaRPr lang="en-US" dirty="0"/>
          </a:p>
          <a:p>
            <a:r>
              <a:rPr lang="en-US" dirty="0"/>
              <a:t>Select document(s) from a bucket</a:t>
            </a:r>
          </a:p>
          <a:p>
            <a:endParaRPr lang="en-US" dirty="0"/>
          </a:p>
          <a:p>
            <a:r>
              <a:rPr lang="en-US" dirty="0"/>
              <a:t>[demonstrate]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9052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a console program to do these things</a:t>
            </a:r>
          </a:p>
          <a:p>
            <a:endParaRPr lang="en-US" dirty="0"/>
          </a:p>
          <a:p>
            <a:r>
              <a:rPr lang="en-US" dirty="0"/>
              <a:t>To make things a little easier, I've given you a fill-in-the-blank version in </a:t>
            </a:r>
            <a:r>
              <a:rPr lang="en-US" dirty="0" err="1"/>
              <a:t>dotnet_workshop</a:t>
            </a:r>
            <a:r>
              <a:rPr lang="en-US" dirty="0"/>
              <a:t> and </a:t>
            </a:r>
            <a:r>
              <a:rPr lang="en-US" dirty="0" err="1"/>
              <a:t>dotnetcore_workshop</a:t>
            </a:r>
            <a:endParaRPr lang="en-US" dirty="0"/>
          </a:p>
          <a:p>
            <a:endParaRPr lang="en-US" dirty="0"/>
          </a:p>
          <a:p>
            <a:r>
              <a:rPr lang="en-US" dirty="0"/>
              <a:t>Just look for the TODOs</a:t>
            </a:r>
          </a:p>
          <a:p>
            <a:endParaRPr lang="en-US" dirty="0"/>
          </a:p>
          <a:p>
            <a:r>
              <a:rPr lang="en-US"/>
              <a:t>[demonstrate]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83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Couchbase</a:t>
            </a:r>
            <a:r>
              <a:rPr lang="en-US" dirty="0"/>
              <a:t> is open source</a:t>
            </a:r>
          </a:p>
          <a:p>
            <a:r>
              <a:rPr lang="en-US" dirty="0"/>
              <a:t>And so this lab is open source</a:t>
            </a:r>
          </a:p>
          <a:p>
            <a:r>
              <a:rPr lang="en-US" dirty="0"/>
              <a:t>Please feel</a:t>
            </a:r>
            <a:r>
              <a:rPr lang="en-US" baseline="0" dirty="0"/>
              <a:t> free to contribute, as this material will be used beyond this conference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791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Here's an example of a document.</a:t>
            </a:r>
          </a:p>
          <a:p>
            <a:endParaRPr lang="en-US" dirty="0"/>
          </a:p>
          <a:p>
            <a:r>
              <a:rPr lang="en-US" dirty="0"/>
              <a:t>There's a key and a value. The database knows this is a JSON document, so it's able to parse out the object, get individual values, and so on.</a:t>
            </a:r>
          </a:p>
          <a:p>
            <a:endParaRPr lang="en-US" dirty="0"/>
          </a:p>
          <a:p>
            <a:r>
              <a:rPr lang="en-US" dirty="0"/>
              <a:t>It's not a table. There are no columns, rows, etc.</a:t>
            </a:r>
          </a:p>
          <a:p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couchbase</a:t>
            </a:r>
            <a:r>
              <a:rPr lang="en-US" dirty="0"/>
              <a:t>, documents are stored in a collection called a "bucket". Each document within the bucket must have a unique key.</a:t>
            </a:r>
          </a:p>
          <a:p>
            <a:endParaRPr lang="en-US" dirty="0"/>
          </a:p>
          <a:p>
            <a:r>
              <a:rPr lang="en-US" dirty="0"/>
              <a:t>Typically a bucket contains all kinds of documents. It might be helpful to divide them up in some way, by adding a "type" field, for instance</a:t>
            </a:r>
          </a:p>
          <a:p>
            <a:r>
              <a:rPr lang="en-US" dirty="0"/>
              <a:t>The "type" field isn't special to </a:t>
            </a:r>
            <a:r>
              <a:rPr lang="en-US" dirty="0" err="1"/>
              <a:t>couchbase</a:t>
            </a:r>
            <a:r>
              <a:rPr lang="en-US" dirty="0"/>
              <a:t>. Some document databases have a reserved field like _id, that's basically the same as the key</a:t>
            </a:r>
          </a:p>
          <a:p>
            <a:endParaRPr lang="en-US" dirty="0"/>
          </a:p>
          <a:p>
            <a:r>
              <a:rPr lang="en-US" dirty="0"/>
              <a:t>Some document databases allow you to a level of organization between a bucket and a document.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13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Architecture: </a:t>
            </a:r>
            <a:r>
              <a:rPr lang="en-US" dirty="0" err="1"/>
              <a:t>Couchbase</a:t>
            </a:r>
            <a:r>
              <a:rPr lang="en-US" dirty="0"/>
              <a:t> has a memory-first strategy. It was created as a sort of intersection between </a:t>
            </a:r>
            <a:r>
              <a:rPr lang="en-US" dirty="0" err="1"/>
              <a:t>memcached</a:t>
            </a:r>
            <a:r>
              <a:rPr lang="en-US" dirty="0"/>
              <a:t> and </a:t>
            </a:r>
            <a:r>
              <a:rPr lang="en-US" dirty="0" err="1"/>
              <a:t>CouchDb</a:t>
            </a:r>
            <a:r>
              <a:rPr lang="en-US" dirty="0"/>
              <a:t>. Everything goes through RAM but gets persisted to disk.</a:t>
            </a:r>
          </a:p>
          <a:p>
            <a:endParaRPr lang="en-US" dirty="0"/>
          </a:p>
          <a:p>
            <a:r>
              <a:rPr lang="en-US" dirty="0"/>
              <a:t>Performance: </a:t>
            </a:r>
            <a:r>
              <a:rPr lang="en-US" dirty="0" err="1"/>
              <a:t>Couchbase's</a:t>
            </a:r>
            <a:r>
              <a:rPr lang="en-US" dirty="0"/>
              <a:t> memory-first architecture means that key-based operations are extremely fast</a:t>
            </a:r>
          </a:p>
          <a:p>
            <a:endParaRPr lang="en-US" dirty="0"/>
          </a:p>
          <a:p>
            <a:r>
              <a:rPr lang="en-US" dirty="0"/>
              <a:t>Scaling: </a:t>
            </a:r>
            <a:r>
              <a:rPr lang="en-US" dirty="0" err="1"/>
              <a:t>Couchbase</a:t>
            </a:r>
            <a:r>
              <a:rPr lang="en-US" dirty="0"/>
              <a:t> and other NoSQL databases are built with the idea of scaling out via distributed database in mind. Rack up another server and add it to the cluster. I find </a:t>
            </a:r>
            <a:r>
              <a:rPr lang="en-US" dirty="0" err="1"/>
              <a:t>Couchbase's</a:t>
            </a:r>
            <a:r>
              <a:rPr lang="en-US" dirty="0"/>
              <a:t> scaling process to be extremely easy: no load balancer, only one node type, auto-</a:t>
            </a:r>
            <a:r>
              <a:rPr lang="en-US" dirty="0" err="1"/>
              <a:t>sharding</a:t>
            </a:r>
            <a:r>
              <a:rPr lang="en-US" dirty="0"/>
              <a:t> built in</a:t>
            </a:r>
          </a:p>
          <a:p>
            <a:endParaRPr lang="en-US" dirty="0"/>
          </a:p>
          <a:p>
            <a:r>
              <a:rPr lang="en-US" dirty="0"/>
              <a:t>Flexibility: Not a rigid data schema. This can be helpful for prototyping, iterative agile development, data evolution, avoiding downtime/migration, but also useful for use cases where you're aggregating data from multiple sources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50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Big data – </a:t>
            </a:r>
            <a:r>
              <a:rPr lang="en-US" dirty="0" err="1"/>
              <a:t>paypal</a:t>
            </a:r>
            <a:r>
              <a:rPr lang="en-US" dirty="0"/>
              <a:t> monitoring site traffic</a:t>
            </a:r>
          </a:p>
          <a:p>
            <a:r>
              <a:rPr lang="en-US" dirty="0"/>
              <a:t>Profile – a fortune 50 company manages 1 billion profiles (probably apple?, </a:t>
            </a:r>
            <a:r>
              <a:rPr lang="en-US" dirty="0" err="1"/>
              <a:t>pokemon</a:t>
            </a:r>
            <a:r>
              <a:rPr lang="en-US" dirty="0"/>
              <a:t> go)</a:t>
            </a:r>
          </a:p>
          <a:p>
            <a:r>
              <a:rPr lang="en-US" dirty="0"/>
              <a:t>Content – fortune 500 media company (replaced SQL Server)</a:t>
            </a:r>
          </a:p>
          <a:p>
            <a:r>
              <a:rPr lang="en-US" dirty="0"/>
              <a:t>Customer 360 – fortune 200 global apparel brand</a:t>
            </a:r>
          </a:p>
          <a:p>
            <a:r>
              <a:rPr lang="en-US" dirty="0" err="1"/>
              <a:t>IoT</a:t>
            </a:r>
            <a:r>
              <a:rPr lang="en-US" dirty="0"/>
              <a:t> – Fortune 100 telecom track connected devices</a:t>
            </a:r>
          </a:p>
          <a:p>
            <a:r>
              <a:rPr lang="en-US" dirty="0"/>
              <a:t>Fraud – a leading fraud detection platform</a:t>
            </a:r>
          </a:p>
          <a:p>
            <a:r>
              <a:rPr lang="en-US" dirty="0"/>
              <a:t>Catalogs – Tesco, one of their multiple use cases for </a:t>
            </a:r>
            <a:r>
              <a:rPr lang="en-US" dirty="0" err="1"/>
              <a:t>couchbase</a:t>
            </a:r>
            <a:endParaRPr lang="en-US" dirty="0"/>
          </a:p>
          <a:p>
            <a:r>
              <a:rPr lang="en-US" dirty="0"/>
              <a:t>Personalization – advertising.com (AOL), Hadoop integration</a:t>
            </a:r>
          </a:p>
          <a:p>
            <a:r>
              <a:rPr lang="en-US" dirty="0"/>
              <a:t>Digital communication – </a:t>
            </a:r>
            <a:r>
              <a:rPr lang="en-US" dirty="0" err="1"/>
              <a:t>LivePerson</a:t>
            </a:r>
            <a:r>
              <a:rPr lang="en-US" dirty="0"/>
              <a:t> (chosen over mongo &amp; Cassandra)</a:t>
            </a:r>
          </a:p>
          <a:p>
            <a:r>
              <a:rPr lang="en-US" dirty="0"/>
              <a:t>Caching – LinkedIn to monitor 16 million time series databases</a:t>
            </a:r>
          </a:p>
          <a:p>
            <a:r>
              <a:rPr lang="en-US" dirty="0"/>
              <a:t>Mobile – Ryanair airline mobile app (faster booking times, there's an amazing video of before and after)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273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7039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to show you what I mean when I say the database understands JSON</a:t>
            </a:r>
          </a:p>
          <a:p>
            <a:r>
              <a:rPr lang="en-US" dirty="0"/>
              <a:t>Here's </a:t>
            </a:r>
            <a:r>
              <a:rPr lang="en-US" dirty="0" err="1"/>
              <a:t>Couchbase's</a:t>
            </a:r>
            <a:r>
              <a:rPr lang="en-US" dirty="0"/>
              <a:t> Query workbench</a:t>
            </a:r>
          </a:p>
          <a:p>
            <a:r>
              <a:rPr lang="en-US" dirty="0"/>
              <a:t>I can type in a SQL (N1QL) query here, I can reference fields within the JSON documents (t.name), I can use WHERE on fields, I can ORDER by fields,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If this were a plain key/value store, I couldn't do that, because my database has to allow for all kinds of data: XML, binary, text, whatever.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725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464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Connect to one or more nodes</a:t>
            </a:r>
          </a:p>
          <a:p>
            <a:endParaRPr lang="en-US" dirty="0"/>
          </a:p>
          <a:p>
            <a:r>
              <a:rPr lang="en-US" dirty="0"/>
              <a:t>Get the bucket by name, password if you set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51FC-18D6-4741-8EEB-9FDB1F020AA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37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Dark)">
    <p:bg>
      <p:bgPr>
        <a:solidFill>
          <a:schemeClr val="bg2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21000" y="0"/>
            <a:ext cx="2451100" cy="9009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28396" b="42477"/>
          <a:stretch/>
        </p:blipFill>
        <p:spPr>
          <a:xfrm>
            <a:off x="0" y="3759200"/>
            <a:ext cx="9144000" cy="1384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2387"/>
            <a:ext cx="7772400" cy="1102519"/>
          </a:xfrm>
          <a:effectLst/>
        </p:spPr>
        <p:txBody>
          <a:bodyPr/>
          <a:lstStyle>
            <a:lvl1pPr algn="ctr">
              <a:defRPr sz="40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44906"/>
            <a:ext cx="6400800" cy="1088136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33333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129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4997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1000" y="1085850"/>
            <a:ext cx="8382000" cy="15004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48366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85850"/>
            <a:ext cx="8382000" cy="1500411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 descr="MSconfidentia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invGray">
          <a:xfrm>
            <a:off x="3550922" y="4857750"/>
            <a:ext cx="2042159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84545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85850"/>
            <a:ext cx="4114800" cy="1306512"/>
          </a:xfrm>
        </p:spPr>
        <p:txBody>
          <a:bodyPr/>
          <a:lstStyle>
            <a:lvl1pPr marL="254982" indent="-254982">
              <a:lnSpc>
                <a:spcPct val="90000"/>
              </a:lnSpc>
              <a:defRPr sz="2100"/>
            </a:lvl1pPr>
            <a:lvl2pPr marL="505004" indent="-244068">
              <a:lnSpc>
                <a:spcPct val="90000"/>
              </a:lnSpc>
              <a:defRPr sz="1800"/>
            </a:lvl2pPr>
            <a:lvl3pPr marL="715339" indent="-216288">
              <a:lnSpc>
                <a:spcPct val="90000"/>
              </a:lnSpc>
              <a:defRPr sz="1500"/>
            </a:lvl3pPr>
            <a:lvl4pPr marL="920714" indent="-205375">
              <a:lnSpc>
                <a:spcPct val="90000"/>
              </a:lnSpc>
              <a:defRPr sz="1350"/>
            </a:lvl4pPr>
            <a:lvl5pPr marL="1137002" indent="-210335">
              <a:lnSpc>
                <a:spcPct val="90000"/>
              </a:lnSpc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114800" cy="1306512"/>
          </a:xfrm>
        </p:spPr>
        <p:txBody>
          <a:bodyPr/>
          <a:lstStyle>
            <a:lvl1pPr marL="260936" indent="-260936">
              <a:lnSpc>
                <a:spcPct val="90000"/>
              </a:lnSpc>
              <a:defRPr sz="2100"/>
            </a:lvl1pPr>
            <a:lvl2pPr marL="505004" indent="-254982">
              <a:lnSpc>
                <a:spcPct val="90000"/>
              </a:lnSpc>
              <a:defRPr sz="1800"/>
            </a:lvl2pPr>
            <a:lvl3pPr marL="721292" indent="-227202">
              <a:lnSpc>
                <a:spcPct val="90000"/>
              </a:lnSpc>
              <a:defRPr sz="1500"/>
            </a:lvl3pPr>
            <a:lvl4pPr marL="920714" indent="-199422">
              <a:lnSpc>
                <a:spcPct val="90000"/>
              </a:lnSpc>
              <a:defRPr sz="1350"/>
            </a:lvl4pPr>
            <a:lvl5pPr marL="1137002" indent="-205375">
              <a:lnSpc>
                <a:spcPct val="90000"/>
              </a:lnSpc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87597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345538"/>
            <a:ext cx="4114800" cy="25968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75" b="1"/>
            </a:lvl1pPr>
            <a:lvl2pPr marL="342887" indent="0">
              <a:buNone/>
              <a:defRPr sz="1500" b="1"/>
            </a:lvl2pPr>
            <a:lvl3pPr marL="685772" indent="0">
              <a:buNone/>
              <a:defRPr sz="1350" b="1"/>
            </a:lvl3pPr>
            <a:lvl4pPr marL="1028659" indent="0">
              <a:buNone/>
              <a:defRPr sz="1200" b="1"/>
            </a:lvl4pPr>
            <a:lvl5pPr marL="1371545" indent="0">
              <a:buNone/>
              <a:defRPr sz="1200" b="1"/>
            </a:lvl5pPr>
            <a:lvl6pPr marL="1714432" indent="0">
              <a:buNone/>
              <a:defRPr sz="1200" b="1"/>
            </a:lvl6pPr>
            <a:lvl7pPr marL="2057318" indent="0">
              <a:buNone/>
              <a:defRPr sz="1200" b="1"/>
            </a:lvl7pPr>
            <a:lvl8pPr marL="2400204" indent="0">
              <a:buNone/>
              <a:defRPr sz="1200" b="1"/>
            </a:lvl8pPr>
            <a:lvl9pPr marL="274309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1704492"/>
            <a:ext cx="4114800" cy="1153008"/>
          </a:xfrm>
        </p:spPr>
        <p:txBody>
          <a:bodyPr/>
          <a:lstStyle>
            <a:lvl1pPr marL="211328" indent="-211328">
              <a:defRPr sz="1725"/>
            </a:lvl1pPr>
            <a:lvl2pPr marL="421664" indent="-199422">
              <a:defRPr sz="1500"/>
            </a:lvl2pPr>
            <a:lvl3pPr marL="610172" indent="-182555">
              <a:defRPr sz="1350"/>
            </a:lvl3pPr>
            <a:lvl4pPr marL="787766" indent="-171642">
              <a:defRPr sz="1275"/>
            </a:lvl4pPr>
            <a:lvl5pPr marL="959408" indent="-154775">
              <a:defRPr sz="1275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2" y="1345538"/>
            <a:ext cx="4117019" cy="25968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75" b="1"/>
            </a:lvl1pPr>
            <a:lvl2pPr marL="342887" indent="0">
              <a:buNone/>
              <a:defRPr sz="1500" b="1"/>
            </a:lvl2pPr>
            <a:lvl3pPr marL="685772" indent="0">
              <a:buNone/>
              <a:defRPr sz="1350" b="1"/>
            </a:lvl3pPr>
            <a:lvl4pPr marL="1028659" indent="0">
              <a:buNone/>
              <a:defRPr sz="1200" b="1"/>
            </a:lvl4pPr>
            <a:lvl5pPr marL="1371545" indent="0">
              <a:buNone/>
              <a:defRPr sz="1200" b="1"/>
            </a:lvl5pPr>
            <a:lvl6pPr marL="1714432" indent="0">
              <a:buNone/>
              <a:defRPr sz="1200" b="1"/>
            </a:lvl6pPr>
            <a:lvl7pPr marL="2057318" indent="0">
              <a:buNone/>
              <a:defRPr sz="1200" b="1"/>
            </a:lvl7pPr>
            <a:lvl8pPr marL="2400204" indent="0">
              <a:buNone/>
              <a:defRPr sz="1200" b="1"/>
            </a:lvl8pPr>
            <a:lvl9pPr marL="274309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04492"/>
            <a:ext cx="4117974" cy="1153008"/>
          </a:xfrm>
        </p:spPr>
        <p:txBody>
          <a:bodyPr/>
          <a:lstStyle>
            <a:lvl1pPr marL="222241" indent="-222241">
              <a:defRPr sz="1725"/>
            </a:lvl1pPr>
            <a:lvl2pPr marL="427616" indent="-205375">
              <a:defRPr sz="1500"/>
            </a:lvl2pPr>
            <a:lvl3pPr marL="616124" indent="-183548">
              <a:defRPr sz="1350"/>
            </a:lvl3pPr>
            <a:lvl4pPr marL="787766" indent="-177595">
              <a:defRPr sz="1275"/>
            </a:lvl4pPr>
            <a:lvl5pPr marL="959408" indent="-165689">
              <a:defRPr sz="1275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23372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60439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945824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- Prints in GRAYSCALE">
    <p:bg bwMode="ltGray"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184080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amer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 baseline="0"/>
            </a:lvl1pPr>
          </a:lstStyle>
          <a:p>
            <a:r>
              <a:rPr lang="en-US" dirty="0"/>
              <a:t>Please Be Courteous!</a:t>
            </a:r>
          </a:p>
        </p:txBody>
      </p:sp>
      <p:pic>
        <p:nvPicPr>
          <p:cNvPr id="5" name="Picture 5" descr="C:\Users\monical\Desktop\ADMIN\DVD_ART34\Artwork_Imagery\Icons - Illustrations\_WINDOWS VISTA ICONS\Cell mobile smart phone smartphone.png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3505201" y="1456954"/>
            <a:ext cx="1791197" cy="1343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C:\Users\monical\Desktop\ADMIN\DVD_ART34\Artwork_Imagery\Icons - Illustrations\_WINDOWS SERVER ICONS\Symbols\X don't no not okay approved bad.png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3995749" y="1766041"/>
            <a:ext cx="945153" cy="63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"/>
          <p:cNvSpPr>
            <a:spLocks noChangeArrowheads="1"/>
          </p:cNvSpPr>
          <p:nvPr userDrawn="1"/>
        </p:nvSpPr>
        <p:spPr bwMode="auto">
          <a:xfrm>
            <a:off x="732424" y="3714477"/>
            <a:ext cx="7679152" cy="1086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Please be courteous to your fellow attendees</a:t>
            </a:r>
          </a:p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and</a:t>
            </a:r>
          </a:p>
          <a:p>
            <a:pPr marL="0" marR="0" lvl="0" indent="0" algn="ctr" defTabSz="6858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5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set your phones to vibrate or silent mode!</a:t>
            </a:r>
            <a: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2"/>
                    </a:gs>
                    <a:gs pos="50000">
                      <a:schemeClr val="tx2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  <a:t> </a:t>
            </a:r>
            <a:br>
              <a:rPr kumimoji="0" lang="en-US" sz="1350" b="0" i="1" u="none" strike="noStrike" cap="none" normalizeH="0" baseline="0" dirty="0">
                <a:ln>
                  <a:noFill/>
                </a:ln>
                <a:gradFill>
                  <a:gsLst>
                    <a:gs pos="0">
                      <a:schemeClr val="tx2"/>
                    </a:gs>
                    <a:gs pos="50000">
                      <a:schemeClr val="tx2"/>
                    </a:gs>
                  </a:gsLst>
                  <a:lin ang="5400000" scaled="0"/>
                </a:gradFill>
                <a:effectLst/>
                <a:latin typeface="+mn-lt"/>
                <a:ea typeface="Calibri" pitchFamily="34" charset="0"/>
                <a:cs typeface="Arial" pitchFamily="34" charset="0"/>
              </a:rPr>
            </a:br>
            <a:endParaRPr kumimoji="0" lang="en-US" sz="1350" b="0" i="1" u="sng" strike="noStrike" kern="1200" cap="none" normalizeH="0" baseline="0" dirty="0">
              <a:ln>
                <a:noFill/>
              </a:ln>
              <a:gradFill>
                <a:gsLst>
                  <a:gs pos="0">
                    <a:schemeClr val="tx2"/>
                  </a:gs>
                  <a:gs pos="50000">
                    <a:schemeClr val="tx2"/>
                  </a:gs>
                </a:gsLst>
                <a:lin ang="5400000" scaled="0"/>
              </a:gradFill>
              <a:effectLst/>
              <a:latin typeface="+mn-lt"/>
              <a:ea typeface="Calibri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6913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bg bwMode="black"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085850"/>
            <a:ext cx="8382000" cy="1500411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" y="4679158"/>
            <a:ext cx="9144001" cy="464344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Segoe Semibold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73809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428750"/>
            <a:ext cx="8040688" cy="1500411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81946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Bullets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981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36600"/>
            <a:ext cx="8007739" cy="3394472"/>
          </a:xfr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defRPr sz="2000"/>
            </a:lvl1pPr>
            <a:lvl2pPr marL="4572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Lucida Grande"/>
              <a:buChar char="–"/>
              <a:defRPr sz="1800" b="0"/>
            </a:lvl2pPr>
            <a:lvl3pPr marL="455613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Lucida Grande"/>
              <a:buChar char="–"/>
              <a:defRPr sz="1600" b="0"/>
            </a:lvl3pPr>
            <a:lvl4pPr marL="6350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ial"/>
              <a:buChar char="•"/>
              <a:defRPr sz="1600" b="0"/>
            </a:lvl4pPr>
            <a:lvl5pPr marL="863600" indent="-2286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Wingdings" charset="2"/>
              <a:buChar char="§"/>
              <a:defRPr sz="14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233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7312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7312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2173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6279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631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473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buNone/>
              <a:defRPr sz="2000" b="0"/>
            </a:lvl1pPr>
            <a:lvl2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2pPr>
            <a:lvl3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3pPr>
            <a:lvl4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4pPr>
            <a:lvl5pPr marL="2301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None/>
              <a:defRPr sz="16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1665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5771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001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47334"/>
            <a:ext cx="7998595" cy="537337"/>
          </a:xfrm>
          <a:effectLst/>
        </p:spPr>
        <p:txBody>
          <a:bodyPr anchor="ctr"/>
          <a:lstStyle>
            <a:lvl1pPr>
              <a:lnSpc>
                <a:spcPct val="8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  <p:pic>
        <p:nvPicPr>
          <p:cNvPr id="11" name="Picture 10" descr="bug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498" y="166522"/>
            <a:ext cx="237743" cy="237743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85750" y="577185"/>
            <a:ext cx="857408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753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66954"/>
            <a:ext cx="7772400" cy="1102519"/>
          </a:xfrm>
          <a:effectLst/>
        </p:spPr>
        <p:txBody>
          <a:bodyPr anchor="ctr"/>
          <a:lstStyle>
            <a:lvl1pPr algn="ctr">
              <a:defRPr sz="2900">
                <a:solidFill>
                  <a:srgbClr val="E1002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00182" y="387517"/>
            <a:ext cx="8543636" cy="364117"/>
            <a:chOff x="300182" y="387517"/>
            <a:chExt cx="8543636" cy="364117"/>
          </a:xfrm>
        </p:grpSpPr>
        <p:cxnSp>
          <p:nvCxnSpPr>
            <p:cNvPr id="6" name="Straight Connector 5"/>
            <p:cNvCxnSpPr/>
            <p:nvPr userDrawn="1"/>
          </p:nvCxnSpPr>
          <p:spPr>
            <a:xfrm flipH="1">
              <a:off x="300182" y="569575"/>
              <a:ext cx="4064000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 flipH="1">
              <a:off x="4779818" y="569575"/>
              <a:ext cx="4064000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 descr="bug-01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9941" y="387517"/>
              <a:ext cx="364117" cy="364117"/>
            </a:xfrm>
            <a:prstGeom prst="rect">
              <a:avLst/>
            </a:prstGeom>
          </p:spPr>
        </p:pic>
      </p:grp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</p:spTree>
    <p:extLst>
      <p:ext uri="{BB962C8B-B14F-4D97-AF65-F5344CB8AC3E}">
        <p14:creationId xmlns:p14="http://schemas.microsoft.com/office/powerpoint/2010/main" val="426922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(Red)">
    <p:bg>
      <p:bgPr>
        <a:solidFill>
          <a:srgbClr val="E10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3664"/>
            <a:ext cx="7772400" cy="1102519"/>
          </a:xfrm>
          <a:effectLst>
            <a:outerShdw blurRad="127000" dir="2700000" algn="tl" rotWithShape="0">
              <a:srgbClr val="000000">
                <a:alpha val="20000"/>
              </a:srgbClr>
            </a:outerShdw>
          </a:effectLst>
        </p:spPr>
        <p:txBody>
          <a:bodyPr/>
          <a:lstStyle>
            <a:lvl1pPr algn="ctr">
              <a:defRPr sz="2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63240"/>
            <a:ext cx="6400800" cy="1152144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 descr="bug test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70" y="351896"/>
            <a:ext cx="495260" cy="4952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31053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72595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04032" y="4680484"/>
            <a:ext cx="1191352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CCCCCC"/>
                </a:solidFill>
              </a:rPr>
              <a:t>©2016 Couchbase</a:t>
            </a:r>
            <a:r>
              <a:rPr lang="en-US" sz="850" baseline="0" dirty="0">
                <a:solidFill>
                  <a:srgbClr val="CCCCCC"/>
                </a:solidFill>
              </a:rPr>
              <a:t> Inc.</a:t>
            </a:r>
            <a:endParaRPr lang="en-US" sz="850" dirty="0">
              <a:solidFill>
                <a:srgbClr val="CCCCCC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224640" y="4680484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50" kern="1200">
                <a:solidFill>
                  <a:srgbClr val="CCCCCC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5E7766-B4D4-B545-BC12-CA0EFEB1F16F}" type="slidenum">
              <a:rPr lang="en-US" sz="850" smtClean="0"/>
              <a:t>‹#›</a:t>
            </a:fld>
            <a:endParaRPr lang="en-US" sz="850" dirty="0"/>
          </a:p>
        </p:txBody>
      </p:sp>
    </p:spTree>
    <p:extLst>
      <p:ext uri="{BB962C8B-B14F-4D97-AF65-F5344CB8AC3E}">
        <p14:creationId xmlns:p14="http://schemas.microsoft.com/office/powerpoint/2010/main" val="420217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258741"/>
            <a:ext cx="7681914" cy="346249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86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</a:defRPr>
            </a:lvl1pPr>
            <a:lvl2pPr marL="342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2910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, Video etc. &quot;special&quot; slides"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428750"/>
            <a:ext cx="7043208" cy="1142621"/>
          </a:xfrm>
        </p:spPr>
        <p:txBody>
          <a:bodyPr anchor="t" anchorCtr="0">
            <a:noAutofit/>
          </a:bodyPr>
          <a:lstStyle>
            <a:lvl1pPr algn="l" defTabSz="68577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50" b="0" kern="1200" cap="none" spc="-113" dirty="0">
                <a:ln w="3175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  <a:tileRect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257550"/>
            <a:ext cx="3429000" cy="346249"/>
          </a:xfrm>
        </p:spPr>
        <p:txBody>
          <a:bodyPr>
            <a:noAutofit/>
          </a:bodyPr>
          <a:lstStyle>
            <a:lvl1pPr marL="0" indent="0" algn="l" defTabSz="685772" rtl="0" eaLnBrk="1" latinLnBrk="0" hangingPunct="1">
              <a:lnSpc>
                <a:spcPct val="90000"/>
              </a:lnSpc>
              <a:spcBef>
                <a:spcPts val="0"/>
              </a:spcBef>
              <a:buSzPct val="85000"/>
              <a:buFontTx/>
              <a:buNone/>
              <a:defRPr lang="en-US" sz="2400" kern="1200" dirty="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86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342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072886" y="171450"/>
            <a:ext cx="7690114" cy="1038746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8250" b="1" i="1" u="none" strike="noStrike" kern="1200" cap="none" spc="-482" normalizeH="0" baseline="0" noProof="0" dirty="0" smtClean="0">
                <a:ln w="11430"/>
                <a:gradFill>
                  <a:gsLst>
                    <a:gs pos="0">
                      <a:schemeClr val="tx1"/>
                    </a:gs>
                    <a:gs pos="88000">
                      <a:schemeClr val="tx1">
                        <a:alpha val="5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Segoe UI" pitchFamily="34" charset="0"/>
                <a:ea typeface="+mn-ea"/>
                <a:cs typeface="+mn-cs"/>
              </a:defRPr>
            </a:lvl1pPr>
          </a:lstStyle>
          <a:p>
            <a:pPr marL="0" lvl="0" indent="0" algn="r" defTabSz="685772" rtl="0" eaLnBrk="1" latinLnBrk="0" hangingPunct="1">
              <a:lnSpc>
                <a:spcPct val="90000"/>
              </a:lnSpc>
              <a:spcBef>
                <a:spcPct val="20000"/>
              </a:spcBef>
              <a:buSzPct val="85000"/>
              <a:buFont typeface="Arial" pitchFamily="34" charset="0"/>
              <a:buNone/>
            </a:pPr>
            <a:r>
              <a:rPr lang="en-US" dirty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172889911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831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rgbClr val="CCCCCC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4767263"/>
            <a:ext cx="7406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rgbClr val="CCCCCC"/>
                </a:solidFill>
              </a:defRPr>
            </a:lvl1pPr>
          </a:lstStyle>
          <a:p>
            <a:fld id="{E728A94C-44F1-DF43-8BD8-694E750DE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2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  <p:sldLayoutId id="2147483678" r:id="rId3"/>
    <p:sldLayoutId id="2147483679" r:id="rId4"/>
    <p:sldLayoutId id="2147483663" r:id="rId5"/>
    <p:sldLayoutId id="2147483666" r:id="rId6"/>
    <p:sldLayoutId id="2147483674" r:id="rId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buClr>
          <a:schemeClr val="accent1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5613" indent="-227013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5613" indent="-228600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5613" indent="-228600" algn="l" defTabSz="457200" rtl="0" eaLnBrk="1" latinLnBrk="0" hangingPunct="1">
        <a:spcBef>
          <a:spcPts val="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455613" indent="-228600" algn="l" defTabSz="457200" rtl="0" eaLnBrk="1" latinLnBrk="0" hangingPunct="1">
        <a:spcBef>
          <a:spcPts val="200"/>
        </a:spcBef>
        <a:buClr>
          <a:srgbClr val="26262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tx1"/>
            </a:gs>
            <a:gs pos="50000">
              <a:srgbClr val="0070C0"/>
            </a:gs>
            <a:gs pos="100000">
              <a:srgbClr val="7030A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49978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085850"/>
            <a:ext cx="8382000" cy="1500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0" y="4959855"/>
            <a:ext cx="9144000" cy="207749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750" b="1" dirty="0">
                <a:solidFill>
                  <a:schemeClr val="tx1"/>
                </a:solidFill>
                <a:latin typeface="+mj-lt"/>
              </a:rPr>
              <a:t>          Tulsa</a:t>
            </a:r>
            <a:r>
              <a:rPr lang="en-US" sz="750" b="1" baseline="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TechFest 2016              |                Fri, Aug  5</a:t>
            </a:r>
            <a:r>
              <a:rPr lang="en-US" sz="750" b="1" baseline="30000" dirty="0">
                <a:solidFill>
                  <a:schemeClr val="tx1"/>
                </a:solidFill>
                <a:latin typeface="+mj-lt"/>
              </a:rPr>
              <a:t>th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, 2016              |                OSU - Tulsa                |          70+ Speakers, 20+ Tracks &amp; 85+</a:t>
            </a:r>
            <a:r>
              <a:rPr lang="en-US" sz="750" b="1" baseline="0" dirty="0">
                <a:solidFill>
                  <a:schemeClr val="tx1"/>
                </a:solidFill>
                <a:latin typeface="+mj-lt"/>
              </a:rPr>
              <a:t> Sessions!</a:t>
            </a:r>
            <a:r>
              <a:rPr lang="en-US" sz="750" b="1" dirty="0">
                <a:solidFill>
                  <a:schemeClr val="tx1"/>
                </a:solidFill>
                <a:latin typeface="+mj-lt"/>
              </a:rPr>
              <a:t>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7655363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ransition>
    <p:fade/>
  </p:transition>
  <p:txStyles>
    <p:titleStyle>
      <a:lvl1pPr algn="l" defTabSz="685772" rtl="0" eaLnBrk="1" latinLnBrk="0" hangingPunct="1">
        <a:lnSpc>
          <a:spcPct val="90000"/>
        </a:lnSpc>
        <a:spcBef>
          <a:spcPct val="0"/>
        </a:spcBef>
        <a:buNone/>
        <a:defRPr lang="en-US" sz="3600" b="0" kern="1200" cap="none" spc="-113" dirty="0" smtClean="0">
          <a:ln w="3175">
            <a:noFill/>
          </a:ln>
          <a:gradFill flip="none" rotWithShape="1"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  <a:tileRect/>
          </a:gradFill>
          <a:effectLst/>
          <a:latin typeface="+mj-lt"/>
          <a:ea typeface="+mn-ea"/>
          <a:cs typeface="Arial" charset="0"/>
        </a:defRPr>
      </a:lvl1pPr>
    </p:titleStyle>
    <p:bodyStyle>
      <a:lvl1pPr marL="345281" indent="-345281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24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641747" indent="-296466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21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944166" indent="-302419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18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203722" indent="-259556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15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456135" indent="-252413" algn="l" defTabSz="685772" rtl="0" eaLnBrk="1" latinLnBrk="0" hangingPunct="1">
        <a:lnSpc>
          <a:spcPct val="90000"/>
        </a:lnSpc>
        <a:spcBef>
          <a:spcPct val="20000"/>
        </a:spcBef>
        <a:buSzPct val="85000"/>
        <a:buFontTx/>
        <a:buBlip>
          <a:blip r:embed="rId14"/>
        </a:buBlip>
        <a:defRPr sz="15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874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61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47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34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7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2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59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45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32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18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04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91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91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uchbaselabs/aspnet-nosql-worksho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chbase.com/use-case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5974"/>
            <a:ext cx="7772400" cy="2338001"/>
          </a:xfrm>
        </p:spPr>
        <p:txBody>
          <a:bodyPr/>
          <a:lstStyle/>
          <a:p>
            <a:r>
              <a:rPr lang="en-US" sz="3600" dirty="0"/>
              <a:t>Workshop 2 – Using </a:t>
            </a:r>
            <a:r>
              <a:rPr lang="en-US" sz="3600" dirty="0" err="1"/>
              <a:t>Couchbase</a:t>
            </a:r>
            <a:endParaRPr lang="en-US" sz="36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903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Workbench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4825" y="584671"/>
            <a:ext cx="2167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http://localhost:8091</a:t>
            </a:r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825" y="907836"/>
            <a:ext cx="8182196" cy="370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283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5974"/>
            <a:ext cx="7772400" cy="2338001"/>
          </a:xfrm>
        </p:spPr>
        <p:txBody>
          <a:bodyPr/>
          <a:lstStyle/>
          <a:p>
            <a:r>
              <a:rPr lang="en-US" sz="3600" dirty="0"/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1089163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47334"/>
            <a:ext cx="7998595" cy="537337"/>
          </a:xfrm>
        </p:spPr>
        <p:txBody>
          <a:bodyPr/>
          <a:lstStyle/>
          <a:p>
            <a:r>
              <a:rPr lang="en-US" dirty="0"/>
              <a:t>How to install .NET SDK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9600" y="838200"/>
            <a:ext cx="8007739" cy="1924050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/>
              <a:t>NuGet</a:t>
            </a:r>
            <a:r>
              <a:rPr lang="en-US" sz="2200" dirty="0"/>
              <a:t>: Install-Package </a:t>
            </a:r>
            <a:r>
              <a:rPr lang="en-US" sz="2200" dirty="0" err="1"/>
              <a:t>CouchbaseNetClient</a:t>
            </a:r>
            <a:endParaRPr lang="en-US" sz="2200" dirty="0"/>
          </a:p>
          <a:p>
            <a:pPr marL="569913" lvl="1" indent="-342900">
              <a:buFont typeface="Arial" charset="0"/>
              <a:buChar char="•"/>
            </a:pPr>
            <a:endParaRPr lang="en-US" sz="1800" dirty="0"/>
          </a:p>
          <a:p>
            <a:pPr marL="0" indent="0">
              <a:buNone/>
            </a:pPr>
            <a:endParaRPr lang="en-US" sz="2000" dirty="0"/>
          </a:p>
          <a:p>
            <a:pPr marL="569913" lvl="1" indent="-342900">
              <a:buFont typeface="Arial" charset="0"/>
              <a:buChar char="•"/>
            </a:pPr>
            <a:endParaRPr lang="en-US" sz="1800" dirty="0"/>
          </a:p>
          <a:p>
            <a:pPr marL="0" indent="0">
              <a:buNone/>
            </a:pPr>
            <a:endParaRPr lang="en-US" sz="1400" dirty="0"/>
          </a:p>
          <a:p>
            <a:pPr marL="569913" lvl="1" indent="-342900">
              <a:buFont typeface="Arial" charset="0"/>
              <a:buChar char="•"/>
            </a:pPr>
            <a:endParaRPr lang="en-US" sz="1800" dirty="0"/>
          </a:p>
          <a:p>
            <a:pPr marL="342900" indent="-342900">
              <a:buFont typeface="Arial" charset="0"/>
              <a:buChar char="•"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31843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</a:t>
            </a:r>
            <a:r>
              <a:rPr lang="en-US" dirty="0" err="1"/>
              <a:t>Couchbase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81024" y="1191220"/>
            <a:ext cx="816153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config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ClientConfiguration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config.Servers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Uri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Uri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couchbase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://localhost"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ClusterHelper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.Initialize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(config);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IBucket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_bucket =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ClusterHelper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.GetBucket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bucketname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630782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a document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123825" y="890202"/>
            <a:ext cx="889635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4400" dirty="0"/>
          </a:p>
        </p:txBody>
      </p:sp>
      <p:sp>
        <p:nvSpPr>
          <p:cNvPr id="6" name="Rectangle 5"/>
          <p:cNvSpPr/>
          <p:nvPr/>
        </p:nvSpPr>
        <p:spPr>
          <a:xfrm>
            <a:off x="1647824" y="900665"/>
            <a:ext cx="598170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2B91AF"/>
                </a:solidFill>
                <a:latin typeface="Consolas" panose="020B0609020204030204" pitchFamily="49" charset="0"/>
              </a:rPr>
              <a:t>IDocument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dynamic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&gt; doc =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</a:rPr>
              <a:t>Document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dynamic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Id =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Guid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.NewGuid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Content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"Connie"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"James"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city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"Columbus, Ohio"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country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"USA"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type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"person"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bucket.Insert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(doc);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556648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Insert, Replace, </a:t>
            </a:r>
            <a:r>
              <a:rPr lang="en-US" dirty="0" err="1"/>
              <a:t>Upsert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52424" y="936710"/>
            <a:ext cx="83915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IDocumentResult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dynamic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result1 = 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bucket.Insert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(document);</a:t>
            </a:r>
          </a:p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IDocumentResult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dynamic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result2 = 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bucket.Upsert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(document);</a:t>
            </a:r>
          </a:p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IDocumentResult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dynamic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result3 = 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bucket.Replace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(document);</a:t>
            </a:r>
          </a:p>
        </p:txBody>
      </p:sp>
      <p:sp>
        <p:nvSpPr>
          <p:cNvPr id="4" name="Rectangle 3"/>
          <p:cNvSpPr/>
          <p:nvPr/>
        </p:nvSpPr>
        <p:spPr>
          <a:xfrm>
            <a:off x="352423" y="2002529"/>
            <a:ext cx="8391525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IDocumentResult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dynamic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&gt;&gt; result4 = _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bucket.InsertAsync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(document);</a:t>
            </a:r>
          </a:p>
          <a:p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IDocumentResult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dynamic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&gt;&gt; result5 = _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bucket.UpsertAsync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(document);</a:t>
            </a:r>
          </a:p>
          <a:p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IDocumentResult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dynamic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&gt;&gt; result6 = _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bucket.ReplaceAsync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(document);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IDocumentResult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dynamic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&gt;[]&gt; result7 = _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bucket.InsertAsync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IDocument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dynamic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&gt;&gt; { document, document2 });</a:t>
            </a:r>
          </a:p>
          <a:p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IDocumentResult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dynamic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&gt;[]&gt; result8 = _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bucket.UpsertAsync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IDocument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dynamic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&gt;&gt; { document, document2 });</a:t>
            </a:r>
          </a:p>
          <a:p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Task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IDocumentResult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dynamic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&gt;[]&gt; result9 = _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bucket.ReplaceAsync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IDocument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dynamic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&gt;&gt; { document, document2 });</a:t>
            </a:r>
          </a:p>
        </p:txBody>
      </p:sp>
    </p:spTree>
    <p:extLst>
      <p:ext uri="{BB962C8B-B14F-4D97-AF65-F5344CB8AC3E}">
        <p14:creationId xmlns:p14="http://schemas.microsoft.com/office/powerpoint/2010/main" val="337283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57" y="47334"/>
            <a:ext cx="7998595" cy="537337"/>
          </a:xfrm>
        </p:spPr>
        <p:txBody>
          <a:bodyPr/>
          <a:lstStyle/>
          <a:p>
            <a:r>
              <a:rPr lang="en-US" dirty="0"/>
              <a:t>Getting document(s) by key(s)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157" y="1538584"/>
            <a:ext cx="8869643" cy="2539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IOperationResult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dynamic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aDocument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bucket.Get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dynamic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"key"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dynamic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result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bucket.GetAsync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dynamic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&gt;(id);</a:t>
            </a: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IDictionary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IOperationResult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dynamic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multipleDocuments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_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bucket.Get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dynamic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{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"key1"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"key2"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"key3"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8608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Rectangle 2"/>
          <p:cNvSpPr/>
          <p:nvPr/>
        </p:nvSpPr>
        <p:spPr>
          <a:xfrm>
            <a:off x="2657836" y="814685"/>
            <a:ext cx="3971924" cy="1384995"/>
          </a:xfrm>
          <a:prstGeom prst="rect">
            <a:avLst/>
          </a:prstGeom>
          <a:ln w="158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IResult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Success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Message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Exception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Exception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352425" y="2600772"/>
            <a:ext cx="3714750" cy="784830"/>
          </a:xfrm>
          <a:prstGeom prst="rect">
            <a:avLst/>
          </a:prstGeom>
          <a:ln w="158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IDocumentResult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IResult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ResponseStatus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Status {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2425" y="3756006"/>
            <a:ext cx="3714750" cy="784830"/>
          </a:xfrm>
          <a:prstGeom prst="rect">
            <a:avLst/>
          </a:prstGeom>
          <a:ln w="158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IDocumentResult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 : 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IDocumentResult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Document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 Document {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Content {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752975" y="2600772"/>
            <a:ext cx="4086225" cy="923330"/>
          </a:xfrm>
          <a:prstGeom prst="rect">
            <a:avLst/>
          </a:prstGeom>
          <a:ln w="158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IOperationResult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IResult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ulong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Cas {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ResponseStatus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Status {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52975" y="3894505"/>
            <a:ext cx="4086225" cy="646331"/>
          </a:xfrm>
          <a:prstGeom prst="rect">
            <a:avLst/>
          </a:prstGeom>
          <a:ln w="158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IOperationResult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 : 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IOperationResult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Value {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51979" y="2307045"/>
            <a:ext cx="1855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Insert, Replace, </a:t>
            </a:r>
            <a:r>
              <a:rPr lang="en-US" sz="1400" dirty="0" err="1"/>
              <a:t>Upsert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6401172" y="2294514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Get</a:t>
            </a:r>
          </a:p>
        </p:txBody>
      </p:sp>
    </p:spTree>
    <p:extLst>
      <p:ext uri="{BB962C8B-B14F-4D97-AF65-F5344CB8AC3E}">
        <p14:creationId xmlns:p14="http://schemas.microsoft.com/office/powerpoint/2010/main" val="2572713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5974"/>
            <a:ext cx="7772400" cy="2338001"/>
          </a:xfrm>
        </p:spPr>
        <p:txBody>
          <a:bodyPr/>
          <a:lstStyle/>
          <a:p>
            <a:r>
              <a:rPr lang="en-US" sz="36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20921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1: N1QL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9600" y="838200"/>
            <a:ext cx="8007739" cy="3394472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8ADB"/>
              </a:buClr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E1C1C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Create a primary index on default bucket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8ADB"/>
              </a:buClr>
              <a:buSzTx/>
              <a:buFont typeface="Arial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1E1C1C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  <a:p>
            <a:pPr marL="227013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Tx/>
              <a:buFont typeface="Wingdings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E1C1C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          CREATE PRIMARY INDEX on `default`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8ADB"/>
              </a:buClr>
              <a:buSzTx/>
              <a:buFont typeface="Arial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1E1C1C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8ADB"/>
              </a:buClr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E1C1C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Add document(s) to default bucket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8ADB"/>
              </a:buClr>
              <a:buSzTx/>
              <a:buFont typeface="Arial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1E1C1C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  <a:p>
            <a:pPr marL="569913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Tx/>
              <a:buFont typeface="Arial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E1C1C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Use “Create Document” button in Documents view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8ADB"/>
              </a:buClr>
              <a:buSzTx/>
              <a:buFont typeface="Arial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1E1C1C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8ADB"/>
              </a:buClr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E1C1C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SELECT documents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8ADB"/>
              </a:buClr>
              <a:buSzTx/>
              <a:buFont typeface="Arial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1E1C1C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  <a:p>
            <a:pPr marL="227013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Tx/>
              <a:buFont typeface="Wingdings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E1C1C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          SELECT d.* FROM `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E1C1C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bucketname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E1C1C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` d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8ADB"/>
              </a:buClr>
              <a:buSzTx/>
              <a:buFont typeface="Arial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1E1C1C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8ADB"/>
              </a:buClr>
              <a:buSzTx/>
              <a:buFont typeface="Wingdings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1E1C1C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1121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What is NoSQL?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What is a document database?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Why NoSQL?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Using the .NET SDK to interact with </a:t>
            </a:r>
            <a:r>
              <a:rPr lang="en-US" dirty="0" err="1"/>
              <a:t>Couchbase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1469" y="3150605"/>
            <a:ext cx="4713979" cy="141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4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2: Using SDK in "Hello World"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98158" y="838200"/>
            <a:ext cx="8717242" cy="3394472"/>
          </a:xfrm>
          <a:prstGeom prst="rect">
            <a:avLst/>
          </a:prstGeom>
        </p:spPr>
        <p:txBody>
          <a:bodyPr/>
          <a:lstStyle>
            <a:lvl1pPr marL="228600" indent="-228600" algn="l" defTabSz="457200" rtl="0" eaLnBrk="1" latinLnBrk="0" hangingPunct="1">
              <a:spcBef>
                <a:spcPts val="0"/>
              </a:spcBef>
              <a:buClr>
                <a:schemeClr val="accent1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613" indent="-227013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5613" indent="-228600" algn="l" defTabSz="457200" rtl="0" eaLnBrk="1" latinLnBrk="0" hangingPunct="1">
              <a:spcBef>
                <a:spcPts val="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5613" indent="-228600" algn="l" defTabSz="457200" rtl="0" eaLnBrk="1" latinLnBrk="0" hangingPunct="1">
              <a:spcBef>
                <a:spcPts val="200"/>
              </a:spcBef>
              <a:buClr>
                <a:srgbClr val="26262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8ADB"/>
              </a:buClr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E1C1C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Write a console </a:t>
            </a:r>
            <a:r>
              <a:rPr lang="en-US" dirty="0">
                <a:solidFill>
                  <a:srgbClr val="1E1C1C"/>
                </a:solidFill>
                <a:latin typeface="Corbel"/>
              </a:rPr>
              <a:t>program that:</a:t>
            </a:r>
          </a:p>
          <a:p>
            <a:pPr marL="569913" lvl="1" indent="-342900">
              <a:buClr>
                <a:srgbClr val="178ADB"/>
              </a:buClr>
              <a:buFont typeface="Arial" charset="0"/>
              <a:buChar char="•"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E1C1C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Insert document(s)</a:t>
            </a:r>
          </a:p>
          <a:p>
            <a:pPr marL="569913" lvl="1" indent="-342900">
              <a:buClr>
                <a:srgbClr val="178ADB"/>
              </a:buClr>
              <a:buFont typeface="Arial" charset="0"/>
              <a:buChar char="•"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E1C1C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Select documents with N1QL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8ADB"/>
              </a:buClr>
              <a:buSzTx/>
              <a:buFont typeface="Arial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1E1C1C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8ADB"/>
              </a:buClr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E1C1C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Start with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1E1C1C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dotnet_workshop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E1C1C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 /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1E1C1C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dotnetcore_workshop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E1C1C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 folders</a:t>
            </a:r>
          </a:p>
          <a:p>
            <a:pPr marL="569913" lvl="1" indent="-342900">
              <a:buClr>
                <a:srgbClr val="178ADB"/>
              </a:buClr>
              <a:buFont typeface="Arial" charset="0"/>
              <a:buChar char="•"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E1C1C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Fill in the blanks: look for “TODO”</a:t>
            </a:r>
          </a:p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8ADB"/>
              </a:buClr>
              <a:buSzTx/>
              <a:buFont typeface="Wingdings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1E1C1C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6954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source FTW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https://github.com/couchbaselabs/aspnet-nosql-workshop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you find a typo, mistake, or spot an improvement, please send a pull request!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776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NoSQL: Document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NoSQL is an umbrella term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We’ll be looking at a subset called “document databases”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It's like a key/value database: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The key is some unique identifier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The value is in a known format (typically JSON)</a:t>
            </a:r>
          </a:p>
        </p:txBody>
      </p:sp>
    </p:spTree>
    <p:extLst>
      <p:ext uri="{BB962C8B-B14F-4D97-AF65-F5344CB8AC3E}">
        <p14:creationId xmlns:p14="http://schemas.microsoft.com/office/powerpoint/2010/main" val="3538605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Key: </a:t>
            </a:r>
            <a:r>
              <a:rPr lang="en-US" dirty="0"/>
              <a:t>Foo::123::456</a:t>
            </a:r>
          </a:p>
          <a:p>
            <a:endParaRPr lang="en-US" dirty="0"/>
          </a:p>
          <a:p>
            <a:r>
              <a:rPr lang="en-US" b="1" dirty="0"/>
              <a:t>Value: </a:t>
            </a: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		"name" : "Matt",</a:t>
            </a:r>
          </a:p>
          <a:p>
            <a:r>
              <a:rPr lang="en-US" dirty="0">
                <a:latin typeface="Consolas" panose="020B0609020204030204" pitchFamily="49" charset="0"/>
              </a:rPr>
              <a:t>		"twitter" : "@</a:t>
            </a:r>
            <a:r>
              <a:rPr lang="en-US" dirty="0" err="1">
                <a:latin typeface="Consolas" panose="020B0609020204030204" pitchFamily="49" charset="0"/>
              </a:rPr>
              <a:t>mgroves</a:t>
            </a:r>
            <a:r>
              <a:rPr lang="en-US" dirty="0">
                <a:latin typeface="Consolas" panose="020B0609020204030204" pitchFamily="49" charset="0"/>
              </a:rPr>
              <a:t>",</a:t>
            </a:r>
          </a:p>
          <a:p>
            <a:r>
              <a:rPr lang="en-US" dirty="0">
                <a:latin typeface="Consolas" panose="020B0609020204030204" pitchFamily="49" charset="0"/>
              </a:rPr>
              <a:t>		"</a:t>
            </a:r>
            <a:r>
              <a:rPr lang="en-US" dirty="0" err="1">
                <a:latin typeface="Consolas" panose="020B0609020204030204" pitchFamily="49" charset="0"/>
              </a:rPr>
              <a:t>favoriteMovies</a:t>
            </a:r>
            <a:r>
              <a:rPr lang="en-US" dirty="0">
                <a:latin typeface="Consolas" panose="020B0609020204030204" pitchFamily="49" charset="0"/>
              </a:rPr>
              <a:t>" : [</a:t>
            </a:r>
          </a:p>
          <a:p>
            <a:r>
              <a:rPr lang="en-US" dirty="0">
                <a:latin typeface="Consolas" panose="020B0609020204030204" pitchFamily="49" charset="0"/>
              </a:rPr>
              <a:t>			"Star Wars",</a:t>
            </a:r>
          </a:p>
          <a:p>
            <a:r>
              <a:rPr lang="en-US" dirty="0">
                <a:latin typeface="Consolas" panose="020B0609020204030204" pitchFamily="49" charset="0"/>
              </a:rPr>
              <a:t>		 	"Willy Wonka",</a:t>
            </a:r>
          </a:p>
          <a:p>
            <a:r>
              <a:rPr lang="en-US" dirty="0">
                <a:latin typeface="Consolas" panose="020B0609020204030204" pitchFamily="49" charset="0"/>
              </a:rPr>
              <a:t>		 	"Glitter"</a:t>
            </a:r>
          </a:p>
          <a:p>
            <a:r>
              <a:rPr lang="en-US" dirty="0">
                <a:latin typeface="Consolas" panose="020B0609020204030204" pitchFamily="49" charset="0"/>
              </a:rPr>
              <a:t>		],</a:t>
            </a:r>
          </a:p>
          <a:p>
            <a:r>
              <a:rPr lang="en-US" dirty="0">
                <a:latin typeface="Consolas" panose="020B0609020204030204" pitchFamily="49" charset="0"/>
              </a:rPr>
              <a:t>		"type" : "user"</a:t>
            </a:r>
          </a:p>
          <a:p>
            <a:r>
              <a:rPr lang="en-US" dirty="0">
                <a:latin typeface="Consolas" panose="020B0609020204030204" pitchFamily="49" charset="0"/>
              </a:rPr>
              <a:t>     }</a:t>
            </a:r>
          </a:p>
        </p:txBody>
      </p:sp>
    </p:spTree>
    <p:extLst>
      <p:ext uri="{BB962C8B-B14F-4D97-AF65-F5344CB8AC3E}">
        <p14:creationId xmlns:p14="http://schemas.microsoft.com/office/powerpoint/2010/main" val="676880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strike="sngStrike" dirty="0"/>
              <a:t>NoSQL</a:t>
            </a:r>
            <a:r>
              <a:rPr lang="en-US" dirty="0"/>
              <a:t> document databases?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Architecture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Scaling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Flexibility</a:t>
            </a:r>
          </a:p>
        </p:txBody>
      </p:sp>
    </p:spTree>
    <p:extLst>
      <p:ext uri="{BB962C8B-B14F-4D97-AF65-F5344CB8AC3E}">
        <p14:creationId xmlns:p14="http://schemas.microsoft.com/office/powerpoint/2010/main" val="3164996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database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Big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Profile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Content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Customer 360 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IoT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Fraud detection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Catalogs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Personalization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Digital communication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Caching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Mobile (with </a:t>
            </a:r>
            <a:r>
              <a:rPr lang="en-US" dirty="0" err="1"/>
              <a:t>Couchbase</a:t>
            </a:r>
            <a:r>
              <a:rPr lang="en-US" dirty="0"/>
              <a:t> Mobile)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96371" y="2264420"/>
            <a:ext cx="38985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https://www.couchbase.com/use-cases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210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NoSQL: Saving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007739" cy="339447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NoSQL operations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Insert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Update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Upsert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SQL (N1QL) options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INSERT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UPDATE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DELETE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MERGE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etc</a:t>
            </a:r>
            <a:endParaRPr lang="en-US" sz="20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4898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NoSQL: Retrieving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NoSQL operations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Get (by key)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Views/indexes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Map/Reduce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SQL (N1QL) options</a:t>
            </a:r>
          </a:p>
          <a:p>
            <a:pPr marL="573088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SELECT</a:t>
            </a:r>
          </a:p>
        </p:txBody>
      </p:sp>
    </p:spTree>
    <p:extLst>
      <p:ext uri="{BB962C8B-B14F-4D97-AF65-F5344CB8AC3E}">
        <p14:creationId xmlns:p14="http://schemas.microsoft.com/office/powerpoint/2010/main" val="2033567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1E1C1C"/>
      </a:dk1>
      <a:lt1>
        <a:sysClr val="window" lastClr="FFFFFF"/>
      </a:lt1>
      <a:dk2>
        <a:srgbClr val="1E1C1C"/>
      </a:dk2>
      <a:lt2>
        <a:srgbClr val="FFFFFF"/>
      </a:lt2>
      <a:accent1>
        <a:srgbClr val="178ADB"/>
      </a:accent1>
      <a:accent2>
        <a:srgbClr val="BE1523"/>
      </a:accent2>
      <a:accent3>
        <a:srgbClr val="FD7500"/>
      </a:accent3>
      <a:accent4>
        <a:srgbClr val="FEB900"/>
      </a:accent4>
      <a:accent5>
        <a:srgbClr val="609E0E"/>
      </a:accent5>
      <a:accent6>
        <a:srgbClr val="16AEB0"/>
      </a:accent6>
      <a:hlink>
        <a:srgbClr val="129DD8"/>
      </a:hlink>
      <a:folHlink>
        <a:srgbClr val="292929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NWA TechFest 2010 Presentation Template">
  <a:themeElements>
    <a:clrScheme name="Custom 5">
      <a:dk1>
        <a:srgbClr val="000000"/>
      </a:dk1>
      <a:lt1>
        <a:srgbClr val="FFFFFF"/>
      </a:lt1>
      <a:dk2>
        <a:srgbClr val="2570A3"/>
      </a:dk2>
      <a:lt2>
        <a:srgbClr val="FFE784"/>
      </a:lt2>
      <a:accent1>
        <a:srgbClr val="3A94D2"/>
      </a:accent1>
      <a:accent2>
        <a:srgbClr val="F38C37"/>
      </a:accent2>
      <a:accent3>
        <a:srgbClr val="8CA923"/>
      </a:accent3>
      <a:accent4>
        <a:srgbClr val="FED45C"/>
      </a:accent4>
      <a:accent5>
        <a:srgbClr val="8557C9"/>
      </a:accent5>
      <a:accent6>
        <a:srgbClr val="274085"/>
      </a:accent6>
      <a:hlink>
        <a:srgbClr val="FED45C"/>
      </a:hlink>
      <a:folHlink>
        <a:srgbClr val="3A94D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0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sz="2400"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15052</TotalTime>
  <Words>1705</Words>
  <Application>Microsoft Office PowerPoint</Application>
  <PresentationFormat>On-screen Show (16:9)</PresentationFormat>
  <Paragraphs>284</Paragraphs>
  <Slides>20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Consolas</vt:lpstr>
      <vt:lpstr>Corbel</vt:lpstr>
      <vt:lpstr>Lucida Grande</vt:lpstr>
      <vt:lpstr>Segoe Semibold</vt:lpstr>
      <vt:lpstr>Segoe UI</vt:lpstr>
      <vt:lpstr>Wingdings</vt:lpstr>
      <vt:lpstr>Office Theme</vt:lpstr>
      <vt:lpstr>NWA TechFest 2010 Presentation Template</vt:lpstr>
      <vt:lpstr>Workshop 2 – Using Couchbase</vt:lpstr>
      <vt:lpstr>Agenda</vt:lpstr>
      <vt:lpstr>Open source FTW</vt:lpstr>
      <vt:lpstr>NoSQL: Document Database</vt:lpstr>
      <vt:lpstr>Document</vt:lpstr>
      <vt:lpstr>Why NoSQL document databases?</vt:lpstr>
      <vt:lpstr>Document database use cases</vt:lpstr>
      <vt:lpstr>NoSQL: Saving data</vt:lpstr>
      <vt:lpstr>NoSQL: Retrieving Data</vt:lpstr>
      <vt:lpstr>Query Workbench</vt:lpstr>
      <vt:lpstr>Exercise</vt:lpstr>
      <vt:lpstr>How to install .NET SDK</vt:lpstr>
      <vt:lpstr>Connect to Couchbase</vt:lpstr>
      <vt:lpstr>Insert a document</vt:lpstr>
      <vt:lpstr>Insert, Replace, Upsert</vt:lpstr>
      <vt:lpstr>Getting document(s) by key(s)</vt:lpstr>
      <vt:lpstr>Results</vt:lpstr>
      <vt:lpstr>Questions</vt:lpstr>
      <vt:lpstr>Workshop 1: N1QL</vt:lpstr>
      <vt:lpstr>Workshop 2: Using SDK in "Hello World"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Matthew Groves</cp:lastModifiedBy>
  <cp:revision>508</cp:revision>
  <dcterms:created xsi:type="dcterms:W3CDTF">2014-10-22T15:36:28Z</dcterms:created>
  <dcterms:modified xsi:type="dcterms:W3CDTF">2017-03-22T15:12:25Z</dcterms:modified>
  <cp:category/>
</cp:coreProperties>
</file>