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93469" r:id="rId4"/>
    <p:sldMasterId id="2147493477" r:id="rId5"/>
    <p:sldMasterId id="2147493486" r:id="rId6"/>
  </p:sldMasterIdLst>
  <p:notesMasterIdLst>
    <p:notesMasterId r:id="rId65"/>
  </p:notesMasterIdLst>
  <p:handoutMasterIdLst>
    <p:handoutMasterId r:id="rId66"/>
  </p:handoutMasterIdLst>
  <p:sldIdLst>
    <p:sldId id="335" r:id="rId7"/>
    <p:sldId id="412" r:id="rId8"/>
    <p:sldId id="455" r:id="rId9"/>
    <p:sldId id="454" r:id="rId10"/>
    <p:sldId id="456" r:id="rId11"/>
    <p:sldId id="457" r:id="rId12"/>
    <p:sldId id="442" r:id="rId13"/>
    <p:sldId id="430" r:id="rId14"/>
    <p:sldId id="449" r:id="rId15"/>
    <p:sldId id="488" r:id="rId16"/>
    <p:sldId id="489" r:id="rId17"/>
    <p:sldId id="490" r:id="rId18"/>
    <p:sldId id="491" r:id="rId19"/>
    <p:sldId id="420" r:id="rId20"/>
    <p:sldId id="421" r:id="rId21"/>
    <p:sldId id="458" r:id="rId22"/>
    <p:sldId id="463" r:id="rId23"/>
    <p:sldId id="462" r:id="rId24"/>
    <p:sldId id="461" r:id="rId25"/>
    <p:sldId id="460" r:id="rId26"/>
    <p:sldId id="459" r:id="rId27"/>
    <p:sldId id="433" r:id="rId28"/>
    <p:sldId id="445" r:id="rId29"/>
    <p:sldId id="438" r:id="rId30"/>
    <p:sldId id="452" r:id="rId31"/>
    <p:sldId id="431" r:id="rId32"/>
    <p:sldId id="446" r:id="rId33"/>
    <p:sldId id="416" r:id="rId34"/>
    <p:sldId id="417" r:id="rId35"/>
    <p:sldId id="436" r:id="rId36"/>
    <p:sldId id="418" r:id="rId37"/>
    <p:sldId id="464" r:id="rId38"/>
    <p:sldId id="451" r:id="rId39"/>
    <p:sldId id="419" r:id="rId40"/>
    <p:sldId id="437" r:id="rId41"/>
    <p:sldId id="432" r:id="rId42"/>
    <p:sldId id="434" r:id="rId43"/>
    <p:sldId id="435" r:id="rId44"/>
    <p:sldId id="478" r:id="rId45"/>
    <p:sldId id="465" r:id="rId46"/>
    <p:sldId id="466" r:id="rId47"/>
    <p:sldId id="467" r:id="rId48"/>
    <p:sldId id="468" r:id="rId49"/>
    <p:sldId id="469" r:id="rId50"/>
    <p:sldId id="470" r:id="rId51"/>
    <p:sldId id="479" r:id="rId52"/>
    <p:sldId id="450" r:id="rId53"/>
    <p:sldId id="337" r:id="rId54"/>
    <p:sldId id="487" r:id="rId55"/>
    <p:sldId id="472" r:id="rId56"/>
    <p:sldId id="474" r:id="rId57"/>
    <p:sldId id="476" r:id="rId58"/>
    <p:sldId id="477" r:id="rId59"/>
    <p:sldId id="475" r:id="rId60"/>
    <p:sldId id="480" r:id="rId61"/>
    <p:sldId id="481" r:id="rId62"/>
    <p:sldId id="483" r:id="rId63"/>
    <p:sldId id="485" r:id="rId6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A4A3A4"/>
          </p15:clr>
        </p15:guide>
        <p15:guide id="4" pos="3071">
          <p15:clr>
            <a:srgbClr val="A4A3A4"/>
          </p15:clr>
        </p15:guide>
        <p15:guide id="5" pos="1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CCCC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8" autoAdjust="0"/>
    <p:restoredTop sz="92683" autoAdjust="0"/>
  </p:normalViewPr>
  <p:slideViewPr>
    <p:cSldViewPr snapToObjects="1">
      <p:cViewPr>
        <p:scale>
          <a:sx n="134" d="100"/>
          <a:sy n="134" d="100"/>
        </p:scale>
        <p:origin x="-472" y="-200"/>
      </p:cViewPr>
      <p:guideLst>
        <p:guide orient="horz" pos="1620"/>
        <p:guide pos="2880"/>
        <p:guide/>
        <p:guide pos="30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F860-82B9-9042-8A24-0F7126EE1B5F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51C7-9F44-F84D-A723-047B65DA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5538-4DEF-AA44-B414-00DB06120A5A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C908D-C35B-B346-A739-79C621D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9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r>
              <a:rPr lang="en-US" sz="1000" dirty="0" smtClean="0"/>
              <a:t>Couchbase has emerged as a leading </a:t>
            </a:r>
            <a:r>
              <a:rPr lang="en-US" sz="1000" dirty="0" err="1" smtClean="0"/>
              <a:t>NoSQL</a:t>
            </a:r>
            <a:r>
              <a:rPr lang="en-US" sz="1000" dirty="0" smtClean="0"/>
              <a:t> provider for number of reasons:</a:t>
            </a:r>
          </a:p>
          <a:p>
            <a:endParaRPr lang="en-US" sz="1000" dirty="0"/>
          </a:p>
          <a:p>
            <a:r>
              <a:rPr lang="en-US" sz="1000" b="1" dirty="0" smtClean="0"/>
              <a:t>Best in performance and scalability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We’ve engineered Couchbase from the ground up for high performance and scalability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Couchbase is designed to deliver sub-millisecond responsiveness with very high throughput for both reads and writes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 consistently outperform competitors like MongoDB and </a:t>
            </a:r>
            <a:r>
              <a:rPr lang="en-US" sz="1000" dirty="0" err="1" smtClean="0"/>
              <a:t>DataStax</a:t>
            </a:r>
            <a:r>
              <a:rPr lang="en-US" sz="1000" dirty="0" smtClean="0"/>
              <a:t> in multiple independent benchmarks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Our performance advantage is driven in large part by our memory-centric architecture, which includes an integrated managed object cache and stream-based replication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r>
              <a:rPr lang="en-US" sz="1000" b="1" dirty="0" smtClean="0"/>
              <a:t>Broad use case support</a:t>
            </a:r>
            <a:endParaRPr lang="en-US" sz="1000" b="1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We’re the only </a:t>
            </a:r>
            <a:r>
              <a:rPr lang="en-US" sz="1000" dirty="0" err="1" smtClean="0"/>
              <a:t>NoSQL</a:t>
            </a:r>
            <a:r>
              <a:rPr lang="en-US" sz="1000" dirty="0" smtClean="0"/>
              <a:t> provider that has consolidated distributed cache, key-value store, and a JSON-based document database in a single platform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This means customers can use Couchbase for a much broader range of applications 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r>
              <a:rPr lang="en-US" sz="1000" b="1" dirty="0" smtClean="0"/>
              <a:t>Integrated mobile solution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We’re the only vendor that provides an end-to-end </a:t>
            </a:r>
            <a:r>
              <a:rPr lang="en-US" sz="1000" dirty="0" err="1" smtClean="0"/>
              <a:t>NoSQL</a:t>
            </a:r>
            <a:r>
              <a:rPr lang="en-US" sz="1000" dirty="0" smtClean="0"/>
              <a:t> mobile solution -- allows </a:t>
            </a:r>
            <a:r>
              <a:rPr lang="en-US" sz="1000" dirty="0"/>
              <a:t>customers to easily build </a:t>
            </a:r>
            <a:r>
              <a:rPr lang="en-US" sz="1000" dirty="0" smtClean="0"/>
              <a:t>mobile apps that run great on or offline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Includes a JSON database embedded on the device, along with a prebuilt syncing tier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So apps run great on the device, even without a network connection or no connectivity at all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Data on the device auto-syncs with the backend server when a connection is available</a:t>
            </a:r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r>
              <a:rPr lang="en-US" sz="1000" b="1" dirty="0" smtClean="0"/>
              <a:t>Simplified</a:t>
            </a:r>
            <a:r>
              <a:rPr lang="en-US" sz="1000" b="1" baseline="0" dirty="0" smtClean="0"/>
              <a:t> administration</a:t>
            </a:r>
            <a:endParaRPr lang="en-US" sz="1000" b="1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We’ve designed</a:t>
            </a:r>
            <a:r>
              <a:rPr lang="en-US" sz="1000" baseline="0" dirty="0" smtClean="0"/>
              <a:t> Couchbase to be exceptionally easy to deploy and manage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Features</a:t>
            </a:r>
            <a:r>
              <a:rPr lang="en-US" sz="1000" baseline="0" dirty="0" smtClean="0"/>
              <a:t> such as an i</a:t>
            </a:r>
            <a:r>
              <a:rPr lang="en-US" sz="1000" dirty="0" smtClean="0"/>
              <a:t>ntegrated Admin Console and single-click cluster expansion &amp; rebalance dramatically</a:t>
            </a:r>
            <a:r>
              <a:rPr lang="en-US" sz="1000" baseline="0" dirty="0" smtClean="0"/>
              <a:t> increase admin efficiency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15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u="none" dirty="0" smtClean="0"/>
              <a:t>Let's</a:t>
            </a:r>
            <a:r>
              <a:rPr lang="en-US" b="0" u="none" baseline="0" dirty="0" smtClean="0"/>
              <a:t> look at some sample docs from the travel sample.</a:t>
            </a: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51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490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467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553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796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2925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784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0807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448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74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4337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Calibri Ligh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2458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‹#›</a:t>
            </a:fld>
            <a:endParaRPr lang="en-US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549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0" r:id="rId1"/>
    <p:sldLayoutId id="2147493471" r:id="rId2"/>
    <p:sldLayoutId id="2147493472" r:id="rId3"/>
    <p:sldLayoutId id="2147493473" r:id="rId4"/>
    <p:sldLayoutId id="2147493474" r:id="rId5"/>
    <p:sldLayoutId id="2147493475" r:id="rId6"/>
    <p:sldLayoutId id="214749347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9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8" r:id="rId1"/>
    <p:sldLayoutId id="2147493479" r:id="rId2"/>
    <p:sldLayoutId id="2147493480" r:id="rId3"/>
    <p:sldLayoutId id="2147493481" r:id="rId4"/>
    <p:sldLayoutId id="2147493482" r:id="rId5"/>
    <p:sldLayoutId id="2147493483" r:id="rId6"/>
    <p:sldLayoutId id="214749348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  <p:sldLayoutId id="2147493488" r:id="rId2"/>
    <p:sldLayoutId id="2147493489" r:id="rId3"/>
    <p:sldLayoutId id="2147493490" r:id="rId4"/>
    <p:sldLayoutId id="2147493491" r:id="rId5"/>
    <p:sldLayoutId id="2147493492" r:id="rId6"/>
    <p:sldLayoutId id="214749349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gi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57200" y="2865878"/>
            <a:ext cx="8342747" cy="1088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Getting Started with the Couchbase Java SDK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484" y="2248585"/>
            <a:ext cx="8342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E10021"/>
                </a:solidFill>
              </a:rPr>
              <a:t>Couchbase Java Workshop</a:t>
            </a:r>
            <a:endParaRPr lang="en-US" sz="3600" b="1" dirty="0">
              <a:solidFill>
                <a:srgbClr val="E1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6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Document operations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Couchbase views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N1QL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1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CRUD Operations</a:t>
            </a:r>
          </a:p>
          <a:p>
            <a:endParaRPr lang="en-US" sz="1400" b="1" dirty="0"/>
          </a:p>
          <a:p>
            <a:r>
              <a:rPr lang="en-US" sz="1400" b="1" dirty="0"/>
              <a:t>import </a:t>
            </a:r>
            <a:r>
              <a:rPr lang="en-US" sz="1400" b="1" dirty="0" err="1" smtClean="0"/>
              <a:t>com.couchbase.client.java</a:t>
            </a:r>
            <a:r>
              <a:rPr lang="en-US" sz="1400" b="1" dirty="0" smtClean="0"/>
              <a:t>.*;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com.couchbase.client.java.query</a:t>
            </a:r>
            <a:r>
              <a:rPr lang="en-US" sz="1400" b="1" dirty="0"/>
              <a:t>.*</a:t>
            </a:r>
            <a:r>
              <a:rPr lang="en-US" sz="1400" b="1" dirty="0" smtClean="0"/>
              <a:t>;</a:t>
            </a:r>
          </a:p>
          <a:p>
            <a:r>
              <a:rPr lang="en-US" sz="1400" b="1" dirty="0"/>
              <a:t>import </a:t>
            </a:r>
            <a:r>
              <a:rPr lang="en-US" sz="1400" b="1" dirty="0" err="1" smtClean="0"/>
              <a:t>com.couchbase.client.java.document</a:t>
            </a:r>
            <a:r>
              <a:rPr lang="en-US" sz="1400" b="1" dirty="0" smtClean="0"/>
              <a:t>.*;</a:t>
            </a:r>
          </a:p>
          <a:p>
            <a:endParaRPr lang="en-US" sz="1400" dirty="0"/>
          </a:p>
          <a:p>
            <a:r>
              <a:rPr lang="en-US" sz="1400" b="1" dirty="0" smtClean="0"/>
              <a:t>Cluster cluster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/>
              <a:t>CouchbaseCluster.create</a:t>
            </a:r>
            <a:r>
              <a:rPr lang="en-US" sz="1400" dirty="0"/>
              <a:t>(hostname)</a:t>
            </a:r>
            <a:r>
              <a:rPr lang="en-US" sz="1400" dirty="0" smtClean="0"/>
              <a:t>;</a:t>
            </a:r>
          </a:p>
          <a:p>
            <a:r>
              <a:rPr lang="en-US" sz="1400" b="1" dirty="0" smtClean="0"/>
              <a:t>Bucket bucket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 smtClean="0"/>
              <a:t>cluster.openBucket</a:t>
            </a:r>
            <a:r>
              <a:rPr lang="en-US" sz="1400" dirty="0"/>
              <a:t>(bucket, password)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/>
              <a:t>	</a:t>
            </a:r>
            <a:r>
              <a:rPr lang="en-US" sz="1400" dirty="0" smtClean="0"/>
              <a:t>=	</a:t>
            </a:r>
            <a:r>
              <a:rPr lang="en-US" sz="1400" dirty="0" err="1" smtClean="0"/>
              <a:t>bucket.get</a:t>
            </a:r>
            <a:r>
              <a:rPr lang="en-US" sz="1400" dirty="0" smtClean="0"/>
              <a:t>(key);</a:t>
            </a:r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bucket.insert</a:t>
            </a:r>
            <a:r>
              <a:rPr lang="en-US" sz="1400" dirty="0" smtClean="0"/>
              <a:t>(</a:t>
            </a:r>
            <a:r>
              <a:rPr lang="en-US" sz="1400" dirty="0" err="1" smtClean="0"/>
              <a:t>oldDocument</a:t>
            </a:r>
            <a:r>
              <a:rPr lang="en-US" sz="1400" dirty="0" smtClean="0"/>
              <a:t>);</a:t>
            </a:r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bucket.replace</a:t>
            </a:r>
            <a:r>
              <a:rPr lang="en-US" sz="1400" dirty="0" smtClean="0"/>
              <a:t>(</a:t>
            </a:r>
            <a:r>
              <a:rPr lang="en-US" sz="1400" dirty="0" err="1" smtClean="0"/>
              <a:t>oldDocument</a:t>
            </a:r>
            <a:r>
              <a:rPr lang="en-US" sz="1400" dirty="0" smtClean="0"/>
              <a:t>);</a:t>
            </a:r>
          </a:p>
          <a:p>
            <a:r>
              <a:rPr lang="en-US" sz="1400" b="1" dirty="0" err="1" smtClean="0"/>
              <a:t>JsonDocument</a:t>
            </a:r>
            <a:r>
              <a:rPr lang="en-US" sz="1400" b="1" dirty="0" smtClean="0"/>
              <a:t> document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bucket.remove</a:t>
            </a:r>
            <a:r>
              <a:rPr lang="en-US" sz="1400" dirty="0" smtClean="0"/>
              <a:t>(</a:t>
            </a:r>
            <a:r>
              <a:rPr lang="en-US" sz="1400" dirty="0" err="1" smtClean="0"/>
              <a:t>oldDocument</a:t>
            </a:r>
            <a:r>
              <a:rPr lang="en-US" sz="1400" dirty="0" smtClean="0"/>
              <a:t>);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3938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View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Couchbase View</a:t>
            </a:r>
          </a:p>
          <a:p>
            <a:endParaRPr lang="en-US" sz="1400" dirty="0"/>
          </a:p>
          <a:p>
            <a:r>
              <a:rPr lang="en-US" sz="1400" dirty="0" smtClean="0"/>
              <a:t>function (doc, meta) {</a:t>
            </a:r>
          </a:p>
          <a:p>
            <a:r>
              <a:rPr lang="en-US" sz="1400" dirty="0" smtClean="0"/>
              <a:t>    emit(</a:t>
            </a:r>
            <a:r>
              <a:rPr lang="en-US" sz="1400" dirty="0" err="1" smtClean="0"/>
              <a:t>meta.id</a:t>
            </a:r>
            <a:r>
              <a:rPr lang="en-US" sz="1400" dirty="0" smtClean="0"/>
              <a:t>, doc);</a:t>
            </a:r>
            <a:endParaRPr lang="en-US" sz="1400" dirty="0"/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// Java Code</a:t>
            </a:r>
          </a:p>
          <a:p>
            <a:endParaRPr lang="en-US" sz="1400" dirty="0"/>
          </a:p>
          <a:p>
            <a:r>
              <a:rPr lang="en-US" sz="1400" dirty="0" err="1" smtClean="0"/>
              <a:t>ViewResult</a:t>
            </a:r>
            <a:r>
              <a:rPr lang="en-US" sz="1400" dirty="0" smtClean="0"/>
              <a:t> </a:t>
            </a:r>
            <a:r>
              <a:rPr lang="en-US" sz="1400" dirty="0"/>
              <a:t>result = </a:t>
            </a:r>
            <a:r>
              <a:rPr lang="en-US" sz="1400" dirty="0" err="1"/>
              <a:t>bucket.query</a:t>
            </a:r>
            <a:r>
              <a:rPr lang="en-US" sz="1400" dirty="0"/>
              <a:t>(</a:t>
            </a:r>
            <a:r>
              <a:rPr lang="en-US" sz="1400" dirty="0" err="1"/>
              <a:t>ViewQuery.from</a:t>
            </a:r>
            <a:r>
              <a:rPr lang="en-US" sz="1400" dirty="0"/>
              <a:t>("</a:t>
            </a:r>
            <a:r>
              <a:rPr lang="en-US" sz="1400" dirty="0" err="1"/>
              <a:t>designdoc</a:t>
            </a:r>
            <a:r>
              <a:rPr lang="en-US" sz="1400" dirty="0"/>
              <a:t>", "</a:t>
            </a:r>
            <a:r>
              <a:rPr lang="en-US" sz="1400" dirty="0" err="1"/>
              <a:t>myview</a:t>
            </a:r>
            <a:r>
              <a:rPr lang="en-US" sz="1400" dirty="0"/>
              <a:t>"));</a:t>
            </a:r>
          </a:p>
          <a:p>
            <a:endParaRPr lang="en-US" sz="1400" dirty="0" smtClean="0"/>
          </a:p>
          <a:p>
            <a:r>
              <a:rPr lang="en-US" sz="1400" dirty="0" smtClean="0"/>
              <a:t>for </a:t>
            </a:r>
            <a:r>
              <a:rPr lang="en-US" sz="1400" dirty="0"/>
              <a:t>(</a:t>
            </a:r>
            <a:r>
              <a:rPr lang="en-US" sz="1400" dirty="0" err="1"/>
              <a:t>ViewRow</a:t>
            </a:r>
            <a:r>
              <a:rPr lang="en-US" sz="1400" dirty="0"/>
              <a:t> row : result) </a:t>
            </a:r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System.out.println</a:t>
            </a:r>
            <a:r>
              <a:rPr lang="en-US" sz="1400" dirty="0"/>
              <a:t>(row);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72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N1QL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2000" dirty="0"/>
              <a:t>N1QL (pronounced "nickel") is the first query language that leverages the complete flexibility of JSON with the full power of SQL</a:t>
            </a:r>
            <a:r>
              <a:rPr lang="en-US" sz="2000" dirty="0" smtClean="0"/>
              <a:t>.</a:t>
            </a:r>
          </a:p>
          <a:p>
            <a:endParaRPr lang="en-US" sz="1400" dirty="0" smtClean="0"/>
          </a:p>
          <a:p>
            <a:r>
              <a:rPr lang="en-US" sz="1400" b="1" dirty="0" smtClean="0"/>
              <a:t>SELECT: </a:t>
            </a:r>
            <a:r>
              <a:rPr lang="en-US" sz="1400" dirty="0" smtClean="0"/>
              <a:t>retrieve documents via properties of existing docs</a:t>
            </a:r>
            <a:endParaRPr lang="en-US" sz="1400" dirty="0"/>
          </a:p>
          <a:p>
            <a:r>
              <a:rPr lang="en-US" sz="1400" b="1" dirty="0"/>
              <a:t>DELETE: </a:t>
            </a:r>
            <a:r>
              <a:rPr lang="en-US" sz="1400" dirty="0"/>
              <a:t>provide the key to delete the document</a:t>
            </a:r>
          </a:p>
          <a:p>
            <a:r>
              <a:rPr lang="en-US" sz="1400" b="1" dirty="0"/>
              <a:t>INSERT: </a:t>
            </a:r>
            <a:r>
              <a:rPr lang="en-US" sz="1400" dirty="0"/>
              <a:t>provide a key and some JSON to create a new document</a:t>
            </a:r>
          </a:p>
          <a:p>
            <a:r>
              <a:rPr lang="en-US" sz="1400" b="1" dirty="0"/>
              <a:t>UPSERT: </a:t>
            </a:r>
            <a:r>
              <a:rPr lang="en-US" sz="1400" dirty="0"/>
              <a:t>as INSERT but will overwrite existing docs</a:t>
            </a:r>
          </a:p>
          <a:p>
            <a:r>
              <a:rPr lang="en-US" sz="1400" b="1" dirty="0"/>
              <a:t>UPDATE: </a:t>
            </a:r>
            <a:r>
              <a:rPr lang="en-US" sz="1400" dirty="0"/>
              <a:t>change individual values inside existing docs</a:t>
            </a:r>
          </a:p>
        </p:txBody>
      </p:sp>
    </p:spTree>
    <p:extLst>
      <p:ext uri="{BB962C8B-B14F-4D97-AF65-F5344CB8AC3E}">
        <p14:creationId xmlns:p14="http://schemas.microsoft.com/office/powerpoint/2010/main" val="62226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Instantiate </a:t>
            </a:r>
            <a:r>
              <a:rPr lang="en-US" sz="1400" dirty="0"/>
              <a:t>T</a:t>
            </a:r>
            <a:r>
              <a:rPr lang="en-US" sz="1400" dirty="0" smtClean="0"/>
              <a:t>he Query API</a:t>
            </a:r>
          </a:p>
          <a:p>
            <a:endParaRPr lang="en-US" sz="1400" b="1" dirty="0"/>
          </a:p>
          <a:p>
            <a:r>
              <a:rPr lang="en-US" sz="1400" b="1" dirty="0"/>
              <a:t>import </a:t>
            </a:r>
            <a:r>
              <a:rPr lang="en-US" sz="1400" b="1" dirty="0" err="1" smtClean="0"/>
              <a:t>com.couchbase.client.java</a:t>
            </a:r>
            <a:r>
              <a:rPr lang="en-US" sz="1400" b="1" dirty="0" smtClean="0"/>
              <a:t>.*;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com.couchbase.client.java.query</a:t>
            </a:r>
            <a:r>
              <a:rPr lang="en-US" sz="1400" b="1" dirty="0"/>
              <a:t>.*</a:t>
            </a:r>
            <a:r>
              <a:rPr lang="en-US" sz="1400" b="1" dirty="0" smtClean="0"/>
              <a:t>;</a:t>
            </a:r>
          </a:p>
          <a:p>
            <a:endParaRPr lang="en-US" sz="1400" dirty="0"/>
          </a:p>
          <a:p>
            <a:r>
              <a:rPr lang="en-US" sz="1400" b="1" dirty="0" smtClean="0"/>
              <a:t>Cluster cluster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/>
              <a:t>CouchbaseCluster.create</a:t>
            </a:r>
            <a:r>
              <a:rPr lang="en-US" sz="1400" dirty="0"/>
              <a:t>(hostname)</a:t>
            </a:r>
            <a:r>
              <a:rPr lang="en-US" sz="1400" dirty="0" smtClean="0"/>
              <a:t>;</a:t>
            </a:r>
          </a:p>
          <a:p>
            <a:r>
              <a:rPr lang="en-US" sz="1400" b="1" dirty="0" smtClean="0"/>
              <a:t>Bucket bucket</a:t>
            </a:r>
            <a:r>
              <a:rPr lang="en-US" sz="1400" dirty="0"/>
              <a:t>	</a:t>
            </a:r>
            <a:r>
              <a:rPr lang="en-US" sz="1400" dirty="0" smtClean="0"/>
              <a:t>		=	</a:t>
            </a:r>
            <a:r>
              <a:rPr lang="en-US" sz="1400" dirty="0" err="1" smtClean="0"/>
              <a:t>cluster.openBucket</a:t>
            </a:r>
            <a:r>
              <a:rPr lang="en-US" sz="1400" dirty="0"/>
              <a:t>(bucket, password);</a:t>
            </a:r>
            <a:endParaRPr lang="en-US" sz="1400" dirty="0" smtClean="0"/>
          </a:p>
          <a:p>
            <a:r>
              <a:rPr lang="en-US" sz="1400" b="1" dirty="0" smtClean="0"/>
              <a:t>N1qlQueryResult result</a:t>
            </a:r>
            <a:r>
              <a:rPr lang="en-US" sz="1400" b="1" dirty="0"/>
              <a:t>	</a:t>
            </a:r>
            <a:r>
              <a:rPr lang="en-US" sz="1400" dirty="0" smtClean="0"/>
              <a:t>	=	</a:t>
            </a:r>
            <a:r>
              <a:rPr lang="en-US" sz="1400" dirty="0" err="1" smtClean="0"/>
              <a:t>bucket.query</a:t>
            </a:r>
            <a:r>
              <a:rPr lang="en-US" sz="1400" dirty="0"/>
              <a:t>(</a:t>
            </a:r>
            <a:r>
              <a:rPr lang="en-US" sz="1400" dirty="0" smtClean="0"/>
              <a:t>N1qlQuery.simple(“SELECT 1=1”))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836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public List</a:t>
            </a:r>
            <a:r>
              <a:rPr lang="en-US" sz="1400" dirty="0"/>
              <a:t>&lt;Map&lt;String, Object&gt;</a:t>
            </a:r>
            <a:r>
              <a:rPr lang="en-US" sz="1400" dirty="0" smtClean="0"/>
              <a:t>&gt; function(Bucket bucket) {</a:t>
            </a:r>
          </a:p>
          <a:p>
            <a:r>
              <a:rPr lang="en-US" sz="1400" dirty="0" smtClean="0"/>
              <a:t>    String </a:t>
            </a:r>
            <a:r>
              <a:rPr lang="en-US" sz="1400" dirty="0"/>
              <a:t>query = "SELECT </a:t>
            </a:r>
            <a:r>
              <a:rPr lang="en-US" sz="1400" dirty="0" smtClean="0"/>
              <a:t>* FROM `" + </a:t>
            </a:r>
            <a:r>
              <a:rPr lang="en-US" sz="1400" dirty="0" err="1" smtClean="0"/>
              <a:t>bucket.name</a:t>
            </a:r>
            <a:r>
              <a:rPr lang="en-US" sz="1400" dirty="0" smtClean="0"/>
              <a:t>() + “`”;</a:t>
            </a:r>
            <a:endParaRPr lang="en-US" sz="1400" dirty="0"/>
          </a:p>
          <a:p>
            <a:r>
              <a:rPr lang="en-US" sz="1400" dirty="0" smtClean="0"/>
              <a:t>    N1qlQueryResult result = </a:t>
            </a:r>
            <a:r>
              <a:rPr lang="en-US" sz="1400" dirty="0" err="1"/>
              <a:t>bucket.query</a:t>
            </a:r>
            <a:r>
              <a:rPr lang="en-US" sz="1400" dirty="0"/>
              <a:t>(N1qlQuery.simple(</a:t>
            </a:r>
            <a:r>
              <a:rPr lang="en-US" sz="1400" dirty="0" smtClean="0"/>
              <a:t>query))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</a:t>
            </a:r>
            <a:r>
              <a:rPr lang="en-US" sz="1400" dirty="0" smtClean="0"/>
              <a:t>!</a:t>
            </a:r>
            <a:r>
              <a:rPr lang="en-US" sz="1400" dirty="0" err="1" smtClean="0"/>
              <a:t>result.finalSuccess</a:t>
            </a:r>
            <a:r>
              <a:rPr lang="en-US" sz="1400" dirty="0" smtClean="0"/>
              <a:t>(</a:t>
            </a:r>
            <a:r>
              <a:rPr lang="en-US" sz="1400" dirty="0"/>
              <a:t>)) {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throw </a:t>
            </a:r>
            <a:r>
              <a:rPr lang="en-US" sz="1400" dirty="0"/>
              <a:t>new </a:t>
            </a:r>
            <a:r>
              <a:rPr lang="en-US" sz="1400" dirty="0" err="1"/>
              <a:t>DataRetrievalFailureException</a:t>
            </a:r>
            <a:r>
              <a:rPr lang="en-US" sz="1400" dirty="0"/>
              <a:t>("Query error: " + </a:t>
            </a:r>
            <a:r>
              <a:rPr lang="en-US" sz="1400" dirty="0" err="1" smtClean="0"/>
              <a:t>result.errors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/>
              <a:t>    List&lt;Map&lt;String, Object&gt;&gt; content = new </a:t>
            </a:r>
            <a:r>
              <a:rPr lang="en-US" sz="1400" dirty="0" err="1"/>
              <a:t>ArrayList</a:t>
            </a:r>
            <a:r>
              <a:rPr lang="en-US" sz="1400" dirty="0"/>
              <a:t>&lt;Map&lt;String, Object&gt;&gt;()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for(</a:t>
            </a:r>
            <a:r>
              <a:rPr lang="en-US" sz="1400" dirty="0"/>
              <a:t>N1qlQueryRow row : result)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content.add</a:t>
            </a:r>
            <a:r>
              <a:rPr lang="en-US" sz="1400" dirty="0"/>
              <a:t>(</a:t>
            </a:r>
            <a:r>
              <a:rPr lang="en-US" sz="1400" dirty="0" err="1"/>
              <a:t>row.value</a:t>
            </a:r>
            <a:r>
              <a:rPr lang="en-US" sz="1400" dirty="0"/>
              <a:t>().</a:t>
            </a:r>
            <a:r>
              <a:rPr lang="en-US" sz="1400" dirty="0" err="1"/>
              <a:t>toMap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content;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590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public List</a:t>
            </a:r>
            <a:r>
              <a:rPr lang="en-US" sz="1400" dirty="0"/>
              <a:t>&lt;Map&lt;String, Object&gt;</a:t>
            </a:r>
            <a:r>
              <a:rPr lang="en-US" sz="1400" dirty="0" smtClean="0"/>
              <a:t>&gt; function(Bucket bucket) {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String 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query = "SELECT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* FROM `" + 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bucket.name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() + “`”;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N1qlQueryResult result =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bucket.query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(N1qlQuery.simple(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query))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if 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!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result.finalSuccess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)) {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throw 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DataRetrievalFailureException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("Query error: " + 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result.errors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());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ArrayList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&lt;Map&lt;String, Object&gt;&gt;()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for(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content.add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row.value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().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toMap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());</a:t>
            </a:r>
          </a:p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   return content;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527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public List</a:t>
            </a:r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&lt;Map&lt;String, Object&gt;</a:t>
            </a:r>
            <a:r>
              <a:rPr lang="en-US" sz="14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&gt; function(Bucket bucket) {</a:t>
            </a:r>
          </a:p>
          <a:p>
            <a:r>
              <a:rPr lang="en-US" sz="1400" dirty="0" smtClean="0"/>
              <a:t>    String </a:t>
            </a:r>
            <a:r>
              <a:rPr lang="en-US" sz="1400" dirty="0"/>
              <a:t>query = "SELECT </a:t>
            </a:r>
            <a:r>
              <a:rPr lang="en-US" sz="1400" dirty="0" smtClean="0"/>
              <a:t>* FROM `" + </a:t>
            </a:r>
            <a:r>
              <a:rPr lang="en-US" sz="1400" dirty="0" err="1" smtClean="0"/>
              <a:t>bucket.name</a:t>
            </a:r>
            <a:r>
              <a:rPr lang="en-US" sz="1400" dirty="0" smtClean="0"/>
              <a:t>() + “`”;</a:t>
            </a:r>
            <a:endParaRPr lang="en-US" sz="1400" dirty="0"/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/>
              <a:t>    N1qlQueryResult result = </a:t>
            </a:r>
            <a:r>
              <a:rPr lang="en-US" sz="1400" dirty="0" err="1"/>
              <a:t>bucket.query</a:t>
            </a:r>
            <a:r>
              <a:rPr lang="en-US" sz="1400" dirty="0"/>
              <a:t>(N1qlQuery.simple(</a:t>
            </a:r>
            <a:r>
              <a:rPr lang="en-US" sz="1400" dirty="0" smtClean="0"/>
              <a:t>query))</a:t>
            </a:r>
            <a:r>
              <a:rPr lang="en-US" sz="1400" dirty="0"/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</a:t>
            </a:r>
            <a:r>
              <a:rPr lang="en-US" sz="1400" dirty="0" smtClean="0"/>
              <a:t>!</a:t>
            </a:r>
            <a:r>
              <a:rPr lang="en-US" sz="1400" dirty="0" err="1" smtClean="0"/>
              <a:t>result.finalSuccess</a:t>
            </a:r>
            <a:r>
              <a:rPr lang="en-US" sz="1400" dirty="0" smtClean="0"/>
              <a:t>(</a:t>
            </a:r>
            <a:r>
              <a:rPr lang="en-US" sz="1400" dirty="0"/>
              <a:t>)) {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throw </a:t>
            </a:r>
            <a:r>
              <a:rPr lang="en-US" sz="1400" dirty="0"/>
              <a:t>new </a:t>
            </a:r>
            <a:r>
              <a:rPr lang="en-US" sz="1400" dirty="0" err="1"/>
              <a:t>DataRetrievalFailureException</a:t>
            </a:r>
            <a:r>
              <a:rPr lang="en-US" sz="1400" dirty="0"/>
              <a:t>("Query error: " + </a:t>
            </a:r>
            <a:r>
              <a:rPr lang="en-US" sz="1400" dirty="0" err="1" smtClean="0"/>
              <a:t>result.errors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1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2" y="1062535"/>
            <a:ext cx="2276848" cy="2276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1048206"/>
            <a:ext cx="5333423" cy="1675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Nic Raboy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Developer Advocate at Couchbase</a:t>
            </a:r>
          </a:p>
          <a:p>
            <a:pPr>
              <a:lnSpc>
                <a:spcPct val="110000"/>
              </a:lnSpc>
            </a:pPr>
            <a:r>
              <a:rPr lang="en-US" smtClean="0"/>
              <a:t>@</a:t>
            </a:r>
            <a:r>
              <a:rPr lang="en-US" dirty="0" err="1" smtClean="0"/>
              <a:t>nraboy</a:t>
            </a:r>
            <a:r>
              <a:rPr lang="en-US" dirty="0" smtClean="0"/>
              <a:t> (Twitter)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 smtClean="0"/>
              <a:t>Node.js</a:t>
            </a:r>
            <a:r>
              <a:rPr lang="en-US" dirty="0" smtClean="0"/>
              <a:t>, Android, Java, Ionic Framework, </a:t>
            </a:r>
            <a:r>
              <a:rPr lang="en-US" dirty="0" err="1" smtClean="0"/>
              <a:t>NoSQL</a:t>
            </a:r>
            <a:r>
              <a:rPr lang="en-US" dirty="0" smtClean="0"/>
              <a:t>, SQL</a:t>
            </a:r>
          </a:p>
        </p:txBody>
      </p:sp>
    </p:spTree>
    <p:extLst>
      <p:ext uri="{BB962C8B-B14F-4D97-AF65-F5344CB8AC3E}">
        <p14:creationId xmlns:p14="http://schemas.microsoft.com/office/powerpoint/2010/main" val="327665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/>
              <a:t>    List&lt;Map&lt;String, Object&gt;&gt; content = new </a:t>
            </a:r>
            <a:r>
              <a:rPr lang="en-US" sz="1400" dirty="0" err="1"/>
              <a:t>ArrayList</a:t>
            </a:r>
            <a:r>
              <a:rPr lang="en-US" sz="1400" dirty="0"/>
              <a:t>&lt;Map&lt;String, Object&gt;&gt;()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for(</a:t>
            </a:r>
            <a:r>
              <a:rPr lang="en-US" sz="1400" dirty="0"/>
              <a:t>N1qlQueryRow row : result)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content.add</a:t>
            </a:r>
            <a:r>
              <a:rPr lang="en-US" sz="1400" dirty="0"/>
              <a:t>(</a:t>
            </a:r>
            <a:r>
              <a:rPr lang="en-US" sz="1400" dirty="0" err="1"/>
              <a:t>row.value</a:t>
            </a:r>
            <a:r>
              <a:rPr lang="en-US" sz="1400" dirty="0"/>
              <a:t>().</a:t>
            </a:r>
            <a:r>
              <a:rPr lang="en-US" sz="1400" dirty="0" err="1"/>
              <a:t>toMap</a:t>
            </a:r>
            <a:r>
              <a:rPr lang="en-US" sz="1400" dirty="0"/>
              <a:t>());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7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>
                <a:solidFill>
                  <a:srgbClr val="C8C5C5"/>
                </a:solidFill>
              </a:rPr>
              <a:t>public List</a:t>
            </a:r>
            <a:r>
              <a:rPr lang="en-US" sz="1400" dirty="0">
                <a:solidFill>
                  <a:srgbClr val="C8C5C5"/>
                </a:solidFill>
              </a:rPr>
              <a:t>&lt;Map&lt;String, Object&gt;</a:t>
            </a:r>
            <a:r>
              <a:rPr lang="en-US" sz="1400" dirty="0" smtClean="0">
                <a:solidFill>
                  <a:srgbClr val="C8C5C5"/>
                </a:solidFill>
              </a:rPr>
              <a:t>&gt; function(Bucket bucket)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String </a:t>
            </a:r>
            <a:r>
              <a:rPr lang="en-US" sz="1400" dirty="0">
                <a:solidFill>
                  <a:srgbClr val="C8C5C5"/>
                </a:solidFill>
              </a:rPr>
              <a:t>query = "SELECT </a:t>
            </a:r>
            <a:r>
              <a:rPr lang="en-US" sz="1400" dirty="0" smtClean="0">
                <a:solidFill>
                  <a:srgbClr val="C8C5C5"/>
                </a:solidFill>
              </a:rPr>
              <a:t>* FROM `" + </a:t>
            </a:r>
            <a:r>
              <a:rPr lang="en-US" sz="1400" dirty="0" err="1" smtClean="0">
                <a:solidFill>
                  <a:srgbClr val="C8C5C5"/>
                </a:solidFill>
              </a:rPr>
              <a:t>bucket.name</a:t>
            </a:r>
            <a:r>
              <a:rPr lang="en-US" sz="1400" dirty="0" smtClean="0">
                <a:solidFill>
                  <a:srgbClr val="C8C5C5"/>
                </a:solidFill>
              </a:rPr>
              <a:t>() + “`”;</a:t>
            </a:r>
            <a:endParaRPr lang="en-US" sz="1400" dirty="0">
              <a:solidFill>
                <a:srgbClr val="C8C5C5"/>
              </a:solidFill>
            </a:endParaRPr>
          </a:p>
          <a:p>
            <a:r>
              <a:rPr lang="en-US" sz="1400" dirty="0" smtClean="0">
                <a:solidFill>
                  <a:srgbClr val="C8C5C5"/>
                </a:solidFill>
              </a:rPr>
              <a:t>    N1qlQueryResult result = </a:t>
            </a:r>
            <a:r>
              <a:rPr lang="en-US" sz="1400" dirty="0" err="1">
                <a:solidFill>
                  <a:srgbClr val="C8C5C5"/>
                </a:solidFill>
              </a:rPr>
              <a:t>bucket.query</a:t>
            </a:r>
            <a:r>
              <a:rPr lang="en-US" sz="1400" dirty="0">
                <a:solidFill>
                  <a:srgbClr val="C8C5C5"/>
                </a:solidFill>
              </a:rPr>
              <a:t>(N1qlQuery.simple(</a:t>
            </a:r>
            <a:r>
              <a:rPr lang="en-US" sz="1400" dirty="0" smtClean="0">
                <a:solidFill>
                  <a:srgbClr val="C8C5C5"/>
                </a:solidFill>
              </a:rPr>
              <a:t>query))</a:t>
            </a:r>
            <a:r>
              <a:rPr lang="en-US" sz="1400" dirty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if 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smtClean="0">
                <a:solidFill>
                  <a:srgbClr val="C8C5C5"/>
                </a:solidFill>
              </a:rPr>
              <a:t>!</a:t>
            </a:r>
            <a:r>
              <a:rPr lang="en-US" sz="1400" dirty="0" err="1" smtClean="0">
                <a:solidFill>
                  <a:srgbClr val="C8C5C5"/>
                </a:solidFill>
              </a:rPr>
              <a:t>result.finalSuccess</a:t>
            </a:r>
            <a:r>
              <a:rPr lang="en-US" sz="1400" dirty="0" smtClean="0">
                <a:solidFill>
                  <a:srgbClr val="C8C5C5"/>
                </a:solidFill>
              </a:rPr>
              <a:t>(</a:t>
            </a:r>
            <a:r>
              <a:rPr lang="en-US" sz="1400" dirty="0">
                <a:solidFill>
                  <a:srgbClr val="C8C5C5"/>
                </a:solidFill>
              </a:rPr>
              <a:t>)) {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</a:t>
            </a:r>
            <a:r>
              <a:rPr lang="en-US" sz="1400" dirty="0" smtClean="0">
                <a:solidFill>
                  <a:srgbClr val="C8C5C5"/>
                </a:solidFill>
              </a:rPr>
              <a:t>    throw </a:t>
            </a:r>
            <a:r>
              <a:rPr lang="en-US" sz="1400" dirty="0">
                <a:solidFill>
                  <a:srgbClr val="C8C5C5"/>
                </a:solidFill>
              </a:rPr>
              <a:t>new </a:t>
            </a:r>
            <a:r>
              <a:rPr lang="en-US" sz="1400" dirty="0" err="1">
                <a:solidFill>
                  <a:srgbClr val="C8C5C5"/>
                </a:solidFill>
              </a:rPr>
              <a:t>DataRetrievalFailureException</a:t>
            </a:r>
            <a:r>
              <a:rPr lang="en-US" sz="1400" dirty="0">
                <a:solidFill>
                  <a:srgbClr val="C8C5C5"/>
                </a:solidFill>
              </a:rPr>
              <a:t>("Query error: " + </a:t>
            </a:r>
            <a:r>
              <a:rPr lang="en-US" sz="1400" dirty="0" err="1" smtClean="0">
                <a:solidFill>
                  <a:srgbClr val="C8C5C5"/>
                </a:solidFill>
              </a:rPr>
              <a:t>result.errors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   List&lt;Map&lt;String, Object&gt;&gt; content = new </a:t>
            </a:r>
            <a:r>
              <a:rPr lang="en-US" sz="1400" dirty="0" err="1">
                <a:solidFill>
                  <a:srgbClr val="C8C5C5"/>
                </a:solidFill>
              </a:rPr>
              <a:t>ArrayList</a:t>
            </a:r>
            <a:r>
              <a:rPr lang="en-US" sz="1400" dirty="0">
                <a:solidFill>
                  <a:srgbClr val="C8C5C5"/>
                </a:solidFill>
              </a:rPr>
              <a:t>&lt;Map&lt;String, Object&gt;&gt;()</a:t>
            </a:r>
            <a:r>
              <a:rPr lang="en-US" sz="1400" dirty="0" smtClean="0">
                <a:solidFill>
                  <a:srgbClr val="C8C5C5"/>
                </a:solidFill>
              </a:rPr>
              <a:t>;</a:t>
            </a:r>
          </a:p>
          <a:p>
            <a:r>
              <a:rPr lang="en-US" sz="1400" dirty="0">
                <a:solidFill>
                  <a:srgbClr val="C8C5C5"/>
                </a:solidFill>
              </a:rPr>
              <a:t> </a:t>
            </a:r>
            <a:r>
              <a:rPr lang="en-US" sz="1400" dirty="0" smtClean="0">
                <a:solidFill>
                  <a:srgbClr val="C8C5C5"/>
                </a:solidFill>
              </a:rPr>
              <a:t>   for(</a:t>
            </a:r>
            <a:r>
              <a:rPr lang="en-US" sz="1400" dirty="0">
                <a:solidFill>
                  <a:srgbClr val="C8C5C5"/>
                </a:solidFill>
              </a:rPr>
              <a:t>N1qlQueryRow row : result) {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    </a:t>
            </a:r>
            <a:r>
              <a:rPr lang="en-US" sz="1400" dirty="0" err="1" smtClean="0">
                <a:solidFill>
                  <a:srgbClr val="C8C5C5"/>
                </a:solidFill>
              </a:rPr>
              <a:t>content.add</a:t>
            </a:r>
            <a:r>
              <a:rPr lang="en-US" sz="1400" dirty="0">
                <a:solidFill>
                  <a:srgbClr val="C8C5C5"/>
                </a:solidFill>
              </a:rPr>
              <a:t>(</a:t>
            </a:r>
            <a:r>
              <a:rPr lang="en-US" sz="1400" dirty="0" err="1">
                <a:solidFill>
                  <a:srgbClr val="C8C5C5"/>
                </a:solidFill>
              </a:rPr>
              <a:t>row.value</a:t>
            </a:r>
            <a:r>
              <a:rPr lang="en-US" sz="1400" dirty="0">
                <a:solidFill>
                  <a:srgbClr val="C8C5C5"/>
                </a:solidFill>
              </a:rPr>
              <a:t>().</a:t>
            </a:r>
            <a:r>
              <a:rPr lang="en-US" sz="1400" dirty="0" err="1">
                <a:solidFill>
                  <a:srgbClr val="C8C5C5"/>
                </a:solidFill>
              </a:rPr>
              <a:t>toMap</a:t>
            </a:r>
            <a:r>
              <a:rPr lang="en-US" sz="1400" dirty="0">
                <a:solidFill>
                  <a:srgbClr val="C8C5C5"/>
                </a:solidFill>
              </a:rPr>
              <a:t>());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content;</a:t>
            </a:r>
          </a:p>
          <a:p>
            <a:r>
              <a:rPr lang="en-US" sz="1400" dirty="0" smtClean="0">
                <a:solidFill>
                  <a:srgbClr val="C8C5C5"/>
                </a:solidFill>
              </a:rPr>
              <a:t>}</a:t>
            </a:r>
            <a:endParaRPr lang="en-US" sz="1400" dirty="0">
              <a:solidFill>
                <a:srgbClr val="C8C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6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9" y="2122289"/>
            <a:ext cx="3962392" cy="898922"/>
          </a:xfrm>
        </p:spPr>
        <p:txBody>
          <a:bodyPr/>
          <a:lstStyle/>
          <a:p>
            <a:pPr algn="ctr"/>
            <a:r>
              <a:rPr lang="en-US" dirty="0" err="1" smtClean="0"/>
              <a:t>AngularJS</a:t>
            </a:r>
            <a:endParaRPr lang="en-US" dirty="0" smtClean="0"/>
          </a:p>
          <a:p>
            <a:pPr algn="ctr"/>
            <a:r>
              <a:rPr lang="en-US" dirty="0" smtClean="0"/>
              <a:t>Client Frontend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6111" y="2122289"/>
            <a:ext cx="3962392" cy="8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6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851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Server Backend</a:t>
            </a:r>
            <a:endParaRPr lang="en-US" dirty="0"/>
          </a:p>
        </p:txBody>
      </p:sp>
      <p:sp>
        <p:nvSpPr>
          <p:cNvPr id="5" name="Plus 4"/>
          <p:cNvSpPr/>
          <p:nvPr/>
        </p:nvSpPr>
        <p:spPr>
          <a:xfrm>
            <a:off x="4130278" y="2122289"/>
            <a:ext cx="898922" cy="898922"/>
          </a:xfrm>
          <a:prstGeom prst="mathPlu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Separation of Frontend and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driven</a:t>
            </a:r>
          </a:p>
          <a:p>
            <a:r>
              <a:rPr lang="en-US" dirty="0" smtClean="0"/>
              <a:t>Less client and server coupling</a:t>
            </a:r>
          </a:p>
          <a:p>
            <a:r>
              <a:rPr lang="en-US" dirty="0" smtClean="0"/>
              <a:t>The backend can evolve without affecting the frontend</a:t>
            </a:r>
          </a:p>
          <a:p>
            <a:r>
              <a:rPr lang="en-US" dirty="0" smtClean="0"/>
              <a:t>Frontend can be extended to web as well as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-horz-c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66750"/>
            <a:ext cx="2510002" cy="1633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Frontends &amp; One Backend</a:t>
            </a:r>
            <a:endParaRPr lang="en-US" dirty="0"/>
          </a:p>
        </p:txBody>
      </p:sp>
      <p:pic>
        <p:nvPicPr>
          <p:cNvPr id="3" name="Picture 2" descr="mobile_phone_android_smartphone_flat_icon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71800"/>
            <a:ext cx="1219200" cy="1219200"/>
          </a:xfrm>
          <a:prstGeom prst="rect">
            <a:avLst/>
          </a:prstGeom>
        </p:spPr>
      </p:pic>
      <p:pic>
        <p:nvPicPr>
          <p:cNvPr id="4" name="Picture 3" descr="flat-xbox-one-controll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76550"/>
            <a:ext cx="1752600" cy="1314450"/>
          </a:xfrm>
          <a:prstGeom prst="rect">
            <a:avLst/>
          </a:prstGeom>
        </p:spPr>
      </p:pic>
      <p:pic>
        <p:nvPicPr>
          <p:cNvPr id="5" name="Picture 4" descr="appicns_Firef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8637"/>
            <a:ext cx="1507889" cy="15049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267200" y="2038350"/>
            <a:ext cx="0" cy="6702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86400" y="1885950"/>
            <a:ext cx="1066800" cy="76200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33600" y="1885950"/>
            <a:ext cx="914400" cy="99060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6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38" y="2279362"/>
            <a:ext cx="33273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The Java Backend</a:t>
            </a:r>
          </a:p>
        </p:txBody>
      </p:sp>
    </p:spTree>
    <p:extLst>
      <p:ext uri="{BB962C8B-B14F-4D97-AF65-F5344CB8AC3E}">
        <p14:creationId xmlns:p14="http://schemas.microsoft.com/office/powerpoint/2010/main" val="38801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466850"/>
            <a:ext cx="8007739" cy="2209801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application.properties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hostname=127.0.0.1</a:t>
            </a:r>
          </a:p>
          <a:p>
            <a:r>
              <a:rPr lang="en-US" sz="1400" dirty="0"/>
              <a:t>bucket=restful-sample</a:t>
            </a:r>
          </a:p>
          <a:p>
            <a:r>
              <a:rPr lang="en-US" sz="1400" dirty="0"/>
              <a:t>password=</a:t>
            </a:r>
          </a:p>
        </p:txBody>
      </p:sp>
    </p:spTree>
    <p:extLst>
      <p:ext uri="{BB962C8B-B14F-4D97-AF65-F5344CB8AC3E}">
        <p14:creationId xmlns:p14="http://schemas.microsoft.com/office/powerpoint/2010/main" val="279215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Create or Update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9433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Application.java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(value="/save", method=</a:t>
            </a:r>
            <a:r>
              <a:rPr lang="en-US" sz="1400" dirty="0" err="1"/>
              <a:t>RequestMethod.POST</a:t>
            </a:r>
            <a:r>
              <a:rPr lang="en-US" sz="1400" dirty="0"/>
              <a:t>)</a:t>
            </a:r>
          </a:p>
          <a:p>
            <a:r>
              <a:rPr lang="en-US" sz="1400" dirty="0"/>
              <a:t>public Object save(@</a:t>
            </a:r>
            <a:r>
              <a:rPr lang="en-US" sz="1400" dirty="0" err="1"/>
              <a:t>RequestBody</a:t>
            </a:r>
            <a:r>
              <a:rPr lang="en-US" sz="1400" dirty="0"/>
              <a:t> String </a:t>
            </a:r>
            <a:r>
              <a:rPr lang="en-US" sz="1400" dirty="0" err="1"/>
              <a:t>json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jsonData</a:t>
            </a:r>
            <a:r>
              <a:rPr lang="en-US" sz="1400" dirty="0"/>
              <a:t> = </a:t>
            </a:r>
            <a:r>
              <a:rPr lang="en-US" sz="1400" dirty="0" err="1"/>
              <a:t>JsonObject.fromJson</a:t>
            </a:r>
            <a:r>
              <a:rPr lang="en-US" sz="1400" dirty="0"/>
              <a:t>(</a:t>
            </a:r>
            <a:r>
              <a:rPr lang="en-US" sz="1400" dirty="0" err="1"/>
              <a:t>json</a:t>
            </a:r>
            <a:r>
              <a:rPr lang="en-US" sz="1400" dirty="0"/>
              <a:t>);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 == null || 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").equals(""))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JsonObject.create</a:t>
            </a:r>
            <a:r>
              <a:rPr lang="en-US" sz="1400" dirty="0"/>
              <a:t>().put("message", "A </a:t>
            </a:r>
            <a:r>
              <a:rPr lang="en-US" sz="1400" dirty="0" err="1"/>
              <a:t>firstname</a:t>
            </a:r>
            <a:r>
              <a:rPr lang="en-US" sz="1400" dirty="0"/>
              <a:t> is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required</a:t>
            </a:r>
            <a:r>
              <a:rPr lang="en-US" sz="1400" dirty="0"/>
              <a:t>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HttpStatus.BAD_REQUEST</a:t>
            </a:r>
            <a:r>
              <a:rPr lang="en-US" sz="1400" dirty="0"/>
              <a:t>);</a:t>
            </a:r>
          </a:p>
          <a:p>
            <a:r>
              <a:rPr lang="en-US" sz="1400" dirty="0"/>
              <a:t>    }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// Other parameter validation here…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 </a:t>
            </a:r>
            <a:r>
              <a:rPr lang="en-US" sz="1400" dirty="0" err="1"/>
              <a:t>Database.save</a:t>
            </a:r>
            <a:r>
              <a:rPr lang="en-US" sz="1400" dirty="0"/>
              <a:t>(</a:t>
            </a:r>
            <a:r>
              <a:rPr lang="en-US" sz="1400" dirty="0" smtClean="0"/>
              <a:t>bucket, </a:t>
            </a:r>
            <a:r>
              <a:rPr lang="en-US" sz="1400" dirty="0" err="1"/>
              <a:t>jsonData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321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Get Document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Application.java</a:t>
            </a:r>
            <a:r>
              <a:rPr lang="en-US" sz="1400" dirty="0" smtClean="0"/>
              <a:t> continued…</a:t>
            </a:r>
          </a:p>
          <a:p>
            <a:endParaRPr lang="en-US" sz="1400" dirty="0"/>
          </a:p>
          <a:p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(value="/get", method= </a:t>
            </a:r>
            <a:r>
              <a:rPr lang="en-US" sz="1400" dirty="0" err="1"/>
              <a:t>RequestMethod.GET</a:t>
            </a:r>
            <a:r>
              <a:rPr lang="en-US" sz="1400" dirty="0"/>
              <a:t>)</a:t>
            </a:r>
          </a:p>
          <a:p>
            <a:r>
              <a:rPr lang="en-US" sz="1400" dirty="0"/>
              <a:t>public Object </a:t>
            </a:r>
            <a:r>
              <a:rPr lang="en-US" sz="1400" dirty="0" err="1"/>
              <a:t>getByDocumentId</a:t>
            </a:r>
            <a:r>
              <a:rPr lang="en-US" sz="1400" dirty="0"/>
              <a:t>(@</a:t>
            </a:r>
            <a:r>
              <a:rPr lang="en-US" sz="1400" dirty="0" err="1"/>
              <a:t>RequestParam</a:t>
            </a:r>
            <a:r>
              <a:rPr lang="en-US" sz="1400" dirty="0"/>
              <a:t> String </a:t>
            </a:r>
            <a:r>
              <a:rPr lang="en-US" sz="1400" dirty="0" err="1"/>
              <a:t>document_id</a:t>
            </a:r>
            <a:r>
              <a:rPr lang="en-US" sz="1400" dirty="0"/>
              <a:t>) 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document_id.equals</a:t>
            </a:r>
            <a:r>
              <a:rPr lang="en-US" sz="1400" dirty="0"/>
              <a:t>(""))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JsonObject.create</a:t>
            </a:r>
            <a:r>
              <a:rPr lang="en-US" sz="1400" dirty="0"/>
              <a:t>().put("message", "A document id is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required</a:t>
            </a:r>
            <a:r>
              <a:rPr lang="en-US" sz="1400" dirty="0"/>
              <a:t>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HttpStatus.BAD_REQUEST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Database.getByDocumentId</a:t>
            </a:r>
            <a:r>
              <a:rPr lang="en-US" sz="1400" dirty="0"/>
              <a:t>(</a:t>
            </a:r>
            <a:r>
              <a:rPr lang="en-US" sz="1400" dirty="0" smtClean="0"/>
              <a:t>bucket, </a:t>
            </a:r>
            <a:r>
              <a:rPr lang="en-US" sz="1400" dirty="0" err="1"/>
              <a:t>document_id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55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9685" y="2279362"/>
            <a:ext cx="37046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What Is Couchbase?</a:t>
            </a:r>
          </a:p>
        </p:txBody>
      </p:sp>
    </p:spTree>
    <p:extLst>
      <p:ext uri="{BB962C8B-B14F-4D97-AF65-F5344CB8AC3E}">
        <p14:creationId xmlns:p14="http://schemas.microsoft.com/office/powerpoint/2010/main" val="230198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Delete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Application.java</a:t>
            </a:r>
            <a:r>
              <a:rPr lang="en-US" sz="1400" dirty="0" smtClean="0"/>
              <a:t> continued…</a:t>
            </a:r>
          </a:p>
          <a:p>
            <a:endParaRPr lang="en-US" sz="1400" dirty="0" smtClean="0"/>
          </a:p>
          <a:p>
            <a:r>
              <a:rPr lang="en-US" sz="1400" dirty="0" smtClean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(value="/delete", method=</a:t>
            </a:r>
            <a:r>
              <a:rPr lang="en-US" sz="1400" dirty="0" err="1"/>
              <a:t>RequestMethod.POST</a:t>
            </a:r>
            <a:r>
              <a:rPr lang="en-US" sz="1400" dirty="0"/>
              <a:t>)</a:t>
            </a:r>
          </a:p>
          <a:p>
            <a:r>
              <a:rPr lang="en-US" sz="1400" dirty="0"/>
              <a:t>public Object delete(@</a:t>
            </a:r>
            <a:r>
              <a:rPr lang="en-US" sz="1400" dirty="0" err="1"/>
              <a:t>RequestBody</a:t>
            </a:r>
            <a:r>
              <a:rPr lang="en-US" sz="1400" dirty="0"/>
              <a:t> String </a:t>
            </a:r>
            <a:r>
              <a:rPr lang="en-US" sz="1400" dirty="0" err="1"/>
              <a:t>json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JsonObject</a:t>
            </a:r>
            <a:r>
              <a:rPr lang="en-US" sz="1400" dirty="0"/>
              <a:t> </a:t>
            </a:r>
            <a:r>
              <a:rPr lang="en-US" sz="1400" dirty="0" err="1"/>
              <a:t>jsonData</a:t>
            </a:r>
            <a:r>
              <a:rPr lang="en-US" sz="1400" dirty="0"/>
              <a:t> = </a:t>
            </a:r>
            <a:r>
              <a:rPr lang="en-US" sz="1400" dirty="0" err="1"/>
              <a:t>JsonObject.fromJson</a:t>
            </a:r>
            <a:r>
              <a:rPr lang="en-US" sz="1400" dirty="0"/>
              <a:t>(</a:t>
            </a:r>
            <a:r>
              <a:rPr lang="en-US" sz="1400" dirty="0" err="1"/>
              <a:t>json</a:t>
            </a:r>
            <a:r>
              <a:rPr lang="en-US" sz="1400" dirty="0"/>
              <a:t>);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 == null || 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").equals(""))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JsonObject.create</a:t>
            </a:r>
            <a:r>
              <a:rPr lang="en-US" sz="1400" dirty="0"/>
              <a:t>().put("message", "A document id is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required</a:t>
            </a:r>
            <a:r>
              <a:rPr lang="en-US" sz="1400" dirty="0"/>
              <a:t>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HttpStatus.BAD_REQUEST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Database.delete</a:t>
            </a:r>
            <a:r>
              <a:rPr lang="en-US" sz="1400" dirty="0"/>
              <a:t>(</a:t>
            </a:r>
            <a:r>
              <a:rPr lang="en-US" sz="1400" dirty="0" smtClean="0"/>
              <a:t>bucket, </a:t>
            </a:r>
            <a:r>
              <a:rPr lang="en-US" sz="1400" dirty="0" err="1"/>
              <a:t>jsonData.getString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02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Extract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private static List&lt;Map&lt;String, Object&gt;&gt; </a:t>
            </a:r>
            <a:r>
              <a:rPr lang="en-US" sz="1400" dirty="0" err="1"/>
              <a:t>extractResultOrThrow</a:t>
            </a:r>
            <a:r>
              <a:rPr lang="en-US" sz="1400" dirty="0"/>
              <a:t>(N1qlQueryResult result) {</a:t>
            </a:r>
          </a:p>
          <a:p>
            <a:r>
              <a:rPr lang="en-US" sz="1400" dirty="0"/>
              <a:t>    if (!</a:t>
            </a:r>
            <a:r>
              <a:rPr lang="en-US" sz="1400" dirty="0" err="1"/>
              <a:t>result.finalSuccess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  throw new </a:t>
            </a:r>
            <a:r>
              <a:rPr lang="en-US" sz="1400" dirty="0" err="1"/>
              <a:t>DataRetrievalFailureException</a:t>
            </a:r>
            <a:r>
              <a:rPr lang="en-US" sz="1400" dirty="0"/>
              <a:t>("Query error: " + </a:t>
            </a:r>
            <a:r>
              <a:rPr lang="en-US" sz="1400" dirty="0" err="1"/>
              <a:t>result.errors</a:t>
            </a:r>
            <a:r>
              <a:rPr lang="en-US" sz="1400" dirty="0"/>
              <a:t>());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List&lt;Map&lt;String, Object&gt;&gt; content = new </a:t>
            </a:r>
            <a:r>
              <a:rPr lang="en-US" sz="1400" dirty="0" err="1"/>
              <a:t>ArrayList</a:t>
            </a:r>
            <a:r>
              <a:rPr lang="en-US" sz="1400" dirty="0"/>
              <a:t>&lt;Map&lt;String, Object&gt;&gt;();</a:t>
            </a:r>
          </a:p>
          <a:p>
            <a:r>
              <a:rPr lang="en-US" sz="1400" dirty="0"/>
              <a:t>    for (N1qlQueryRow row : result)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content.add</a:t>
            </a:r>
            <a:r>
              <a:rPr lang="en-US" sz="1400" dirty="0"/>
              <a:t>(</a:t>
            </a:r>
            <a:r>
              <a:rPr lang="en-US" sz="1400" dirty="0" err="1"/>
              <a:t>row.value</a:t>
            </a:r>
            <a:r>
              <a:rPr lang="en-US" sz="1400" dirty="0"/>
              <a:t>().</a:t>
            </a:r>
            <a:r>
              <a:rPr lang="en-US" sz="1400" dirty="0" err="1"/>
              <a:t>toMap</a:t>
            </a:r>
            <a:r>
              <a:rPr lang="en-US" sz="1400" dirty="0"/>
              <a:t>());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content;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58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Upsert</a:t>
            </a:r>
            <a:r>
              <a:rPr lang="en-US" dirty="0" smtClean="0"/>
              <a:t> Document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endParaRPr lang="en-US" sz="1400" dirty="0" smtClean="0"/>
          </a:p>
          <a:p>
            <a:r>
              <a:rPr lang="en-US" sz="1400" dirty="0"/>
              <a:t>public static List&lt;Map&lt;String, Object&gt;&gt; save(final Bucket bucket, </a:t>
            </a:r>
            <a:r>
              <a:rPr lang="en-US" sz="1400" dirty="0" err="1"/>
              <a:t>JsonObject</a:t>
            </a:r>
            <a:r>
              <a:rPr lang="en-US" sz="1400" dirty="0"/>
              <a:t> data)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documentId</a:t>
            </a:r>
            <a:r>
              <a:rPr lang="en-US" sz="1400" dirty="0"/>
              <a:t> = !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").equals("") ? 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document_id</a:t>
            </a:r>
            <a:r>
              <a:rPr lang="en-US" sz="1400" dirty="0"/>
              <a:t>") :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</a:t>
            </a:r>
            <a:r>
              <a:rPr lang="en-US" sz="1400" dirty="0" err="1" smtClean="0"/>
              <a:t>UUID.randomUUID</a:t>
            </a:r>
            <a:r>
              <a:rPr lang="en-US" sz="1400" dirty="0"/>
              <a:t>().</a:t>
            </a:r>
            <a:r>
              <a:rPr lang="en-US" sz="1400" dirty="0" err="1"/>
              <a:t>toString</a:t>
            </a:r>
            <a:r>
              <a:rPr lang="en-US" sz="1400" dirty="0"/>
              <a:t>();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"UPSERT INTO `" + </a:t>
            </a:r>
            <a:r>
              <a:rPr lang="en-US" sz="1400" dirty="0" err="1"/>
              <a:t>bucket.name</a:t>
            </a:r>
            <a:r>
              <a:rPr lang="en-US" sz="1400" dirty="0"/>
              <a:t>() + "` (KEY, VALUE) VALUES " +</a:t>
            </a:r>
          </a:p>
          <a:p>
            <a:r>
              <a:rPr lang="en-US" sz="1400" dirty="0"/>
              <a:t>           </a:t>
            </a:r>
            <a:r>
              <a:rPr lang="en-US" sz="1400" dirty="0" smtClean="0"/>
              <a:t>  </a:t>
            </a:r>
            <a:r>
              <a:rPr lang="en-US" sz="1400" dirty="0"/>
              <a:t>"($1, {'</a:t>
            </a:r>
            <a:r>
              <a:rPr lang="en-US" sz="1400" dirty="0" err="1"/>
              <a:t>firstname</a:t>
            </a:r>
            <a:r>
              <a:rPr lang="en-US" sz="1400" dirty="0"/>
              <a:t>': $2, '</a:t>
            </a:r>
            <a:r>
              <a:rPr lang="en-US" sz="1400" dirty="0" err="1"/>
              <a:t>lastname</a:t>
            </a:r>
            <a:r>
              <a:rPr lang="en-US" sz="1400" dirty="0"/>
              <a:t>': $3, 'email': $4})";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JsonArray</a:t>
            </a:r>
            <a:r>
              <a:rPr lang="en-US" sz="1400" dirty="0"/>
              <a:t> parameters = </a:t>
            </a:r>
            <a:r>
              <a:rPr lang="en-US" sz="1400" dirty="0" err="1"/>
              <a:t>JsonArray.create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documentId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data.getString</a:t>
            </a:r>
            <a:r>
              <a:rPr lang="en-US" sz="1400" dirty="0"/>
              <a:t>("</a:t>
            </a:r>
            <a:r>
              <a:rPr lang="en-US" sz="1400" dirty="0" err="1"/>
              <a:t>lastname</a:t>
            </a:r>
            <a:r>
              <a:rPr lang="en-US" sz="1400" dirty="0"/>
              <a:t>"))</a:t>
            </a:r>
          </a:p>
          <a:p>
            <a:r>
              <a:rPr lang="en-US" sz="1400" dirty="0"/>
              <a:t>            .add(</a:t>
            </a:r>
            <a:r>
              <a:rPr lang="en-US" sz="1400" dirty="0" err="1"/>
              <a:t>data.getString</a:t>
            </a:r>
            <a:r>
              <a:rPr lang="en-US" sz="1400" dirty="0"/>
              <a:t>("email"));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/>
              <a:t>, parameters);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10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JSON Document</a:t>
            </a:r>
            <a:endParaRPr lang="en-US" dirty="0"/>
          </a:p>
        </p:txBody>
      </p:sp>
      <p:pic>
        <p:nvPicPr>
          <p:cNvPr id="4" name="Picture 3" descr="Screen Shot 2015-10-01 at 4.0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47487"/>
            <a:ext cx="8229600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Get Document with N1QL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r>
              <a:rPr lang="en-US" sz="1400" dirty="0" smtClean="0"/>
              <a:t> continued…</a:t>
            </a:r>
          </a:p>
          <a:p>
            <a:endParaRPr lang="en-US" sz="1400" dirty="0"/>
          </a:p>
          <a:p>
            <a:r>
              <a:rPr lang="en-US" sz="1400" dirty="0"/>
              <a:t>public static List&lt;Map&lt;String, Object&gt;&gt; </a:t>
            </a:r>
            <a:r>
              <a:rPr lang="en-US" sz="1400" dirty="0" err="1"/>
              <a:t>getByDocumentId</a:t>
            </a:r>
            <a:r>
              <a:rPr lang="en-US" sz="1400" dirty="0"/>
              <a:t>(final Bucket bucket, String </a:t>
            </a:r>
            <a:r>
              <a:rPr lang="en-US" sz="1400" dirty="0" err="1"/>
              <a:t>documentId</a:t>
            </a:r>
            <a:r>
              <a:rPr lang="en-US" sz="1400" dirty="0"/>
              <a:t>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"SELECT 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email " +</a:t>
            </a:r>
          </a:p>
          <a:p>
            <a:r>
              <a:rPr lang="en-US" sz="1400" dirty="0"/>
              <a:t>                   "FROM `" + </a:t>
            </a:r>
            <a:r>
              <a:rPr lang="en-US" sz="1400" dirty="0" err="1"/>
              <a:t>bucket.name</a:t>
            </a:r>
            <a:r>
              <a:rPr lang="en-US" sz="1400" dirty="0"/>
              <a:t>() + "` AS users " +</a:t>
            </a:r>
          </a:p>
          <a:p>
            <a:r>
              <a:rPr lang="en-US" sz="1400" dirty="0"/>
              <a:t>                   "WHERE META(users).id = $1";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</a:t>
            </a:r>
            <a:r>
              <a:rPr lang="en-US" sz="1400" dirty="0" err="1" smtClean="0"/>
              <a:t>JsonArray.create</a:t>
            </a:r>
            <a:r>
              <a:rPr lang="en-US" sz="1400" dirty="0"/>
              <a:t>().add(</a:t>
            </a:r>
            <a:r>
              <a:rPr lang="en-US" sz="1400" dirty="0" err="1"/>
              <a:t>documentId</a:t>
            </a:r>
            <a:r>
              <a:rPr lang="en-US" sz="1400" dirty="0"/>
              <a:t>));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19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Delete Document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Database.java</a:t>
            </a:r>
            <a:r>
              <a:rPr lang="en-US" sz="1400" dirty="0" smtClean="0"/>
              <a:t> continued…</a:t>
            </a:r>
          </a:p>
          <a:p>
            <a:endParaRPr lang="en-US" sz="1400" dirty="0"/>
          </a:p>
          <a:p>
            <a:r>
              <a:rPr lang="en-US" sz="1400" dirty="0"/>
              <a:t>public static List&lt;Map&lt;String, Object&gt;&gt; delete(final Bucket bucket, String </a:t>
            </a:r>
            <a:r>
              <a:rPr lang="en-US" sz="1400" dirty="0" err="1"/>
              <a:t>documentId</a:t>
            </a:r>
            <a:r>
              <a:rPr lang="en-US" sz="1400" dirty="0"/>
              <a:t>)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queryStr</a:t>
            </a:r>
            <a:r>
              <a:rPr lang="en-US" sz="1400" dirty="0"/>
              <a:t> = "DELETE " +</a:t>
            </a:r>
          </a:p>
          <a:p>
            <a:r>
              <a:rPr lang="en-US" sz="1400" dirty="0"/>
              <a:t>            </a:t>
            </a:r>
            <a:r>
              <a:rPr lang="en-US" sz="1400" dirty="0" smtClean="0"/>
              <a:t>       "</a:t>
            </a:r>
            <a:r>
              <a:rPr lang="en-US" sz="1400" dirty="0"/>
              <a:t>FROM `" + </a:t>
            </a:r>
            <a:r>
              <a:rPr lang="en-US" sz="1400" dirty="0" err="1"/>
              <a:t>bucket.name</a:t>
            </a:r>
            <a:r>
              <a:rPr lang="en-US" sz="1400" dirty="0"/>
              <a:t>() + "` AS users " +</a:t>
            </a:r>
          </a:p>
          <a:p>
            <a:r>
              <a:rPr lang="en-US" sz="1400" dirty="0"/>
              <a:t>           </a:t>
            </a:r>
            <a:r>
              <a:rPr lang="en-US" sz="1400" dirty="0" smtClean="0"/>
              <a:t>        </a:t>
            </a:r>
            <a:r>
              <a:rPr lang="en-US" sz="1400" dirty="0"/>
              <a:t>"WHERE META(users).id = $1";</a:t>
            </a:r>
          </a:p>
          <a:p>
            <a:r>
              <a:rPr lang="en-US" sz="1400" dirty="0"/>
              <a:t>    ParameterizedN1qlQuery query = ParameterizedN1qlQuery.parameterized(</a:t>
            </a:r>
            <a:r>
              <a:rPr lang="en-US" sz="1400" dirty="0" err="1"/>
              <a:t>queryStr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</a:t>
            </a:r>
            <a:r>
              <a:rPr lang="en-US" sz="1400" dirty="0" err="1" smtClean="0"/>
              <a:t>JsonArray.create</a:t>
            </a:r>
            <a:r>
              <a:rPr lang="en-US" sz="1400" dirty="0"/>
              <a:t>().add(</a:t>
            </a:r>
            <a:r>
              <a:rPr lang="en-US" sz="1400" dirty="0" err="1"/>
              <a:t>documentId</a:t>
            </a:r>
            <a:r>
              <a:rPr lang="en-US" sz="1400" dirty="0"/>
              <a:t>));</a:t>
            </a:r>
          </a:p>
          <a:p>
            <a:r>
              <a:rPr lang="en-US" sz="1400" dirty="0"/>
              <a:t>    N1qlQueryResult </a:t>
            </a:r>
            <a:r>
              <a:rPr lang="en-US" sz="1400" dirty="0" err="1"/>
              <a:t>queryResult</a:t>
            </a:r>
            <a:r>
              <a:rPr lang="en-US" sz="1400" dirty="0"/>
              <a:t> = </a:t>
            </a:r>
            <a:r>
              <a:rPr lang="en-US" sz="1400" dirty="0" err="1"/>
              <a:t>bucket.query</a:t>
            </a:r>
            <a:r>
              <a:rPr lang="en-US" sz="1400" dirty="0"/>
              <a:t>(query);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extractResultOrThrow</a:t>
            </a:r>
            <a:r>
              <a:rPr lang="en-US" sz="1400" dirty="0"/>
              <a:t>(</a:t>
            </a:r>
            <a:r>
              <a:rPr lang="en-US" sz="1400" dirty="0" err="1"/>
              <a:t>queryResult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24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385" y="2279362"/>
            <a:ext cx="44512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The </a:t>
            </a:r>
            <a:r>
              <a:rPr lang="en-US" sz="3200" b="1" dirty="0" err="1" smtClean="0">
                <a:solidFill>
                  <a:schemeClr val="accent2"/>
                </a:solidFill>
              </a:rPr>
              <a:t>AngularJS</a:t>
            </a:r>
            <a:r>
              <a:rPr lang="en-US" sz="3200" b="1" dirty="0" smtClean="0">
                <a:solidFill>
                  <a:schemeClr val="accent2"/>
                </a:solidFill>
              </a:rPr>
              <a:t> Frontend</a:t>
            </a:r>
          </a:p>
        </p:txBody>
      </p:sp>
    </p:spTree>
    <p:extLst>
      <p:ext uri="{BB962C8B-B14F-4D97-AF65-F5344CB8AC3E}">
        <p14:creationId xmlns:p14="http://schemas.microsoft.com/office/powerpoint/2010/main" val="38801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943349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AngularJS</a:t>
            </a:r>
            <a:r>
              <a:rPr lang="en-US" sz="1400" dirty="0" smtClean="0"/>
              <a:t> </a:t>
            </a:r>
            <a:r>
              <a:rPr lang="en-US" sz="1400" dirty="0" err="1" smtClean="0"/>
              <a:t>app.js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$</a:t>
            </a:r>
            <a:r>
              <a:rPr lang="en-US" sz="1400" dirty="0" err="1"/>
              <a:t>scope.fetchAll</a:t>
            </a:r>
            <a:r>
              <a:rPr lang="en-US" sz="1400" dirty="0"/>
              <a:t> = function() {</a:t>
            </a:r>
          </a:p>
          <a:p>
            <a:r>
              <a:rPr lang="en-US" sz="1400" dirty="0"/>
              <a:t>        $http(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method: "GET",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url</a:t>
            </a:r>
            <a:r>
              <a:rPr lang="en-US" sz="1400" dirty="0"/>
              <a:t>: "/</a:t>
            </a:r>
            <a:r>
              <a:rPr lang="en-US" sz="1400" dirty="0" err="1"/>
              <a:t>api</a:t>
            </a:r>
            <a:r>
              <a:rPr lang="en-US" sz="1400" dirty="0"/>
              <a:t>/</a:t>
            </a:r>
            <a:r>
              <a:rPr lang="en-US" sz="1400" dirty="0" err="1"/>
              <a:t>getAll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)</a:t>
            </a:r>
          </a:p>
          <a:p>
            <a:r>
              <a:rPr lang="en-US" sz="1400" dirty="0"/>
              <a:t>        .success(function(result) {</a:t>
            </a:r>
          </a:p>
          <a:p>
            <a:r>
              <a:rPr lang="en-US" sz="1400" dirty="0"/>
              <a:t>            for(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result.length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                $</a:t>
            </a:r>
            <a:r>
              <a:rPr lang="en-US" sz="1400" dirty="0" err="1"/>
              <a:t>scope.items</a:t>
            </a:r>
            <a:r>
              <a:rPr lang="en-US" sz="1400" dirty="0"/>
              <a:t>[result[</a:t>
            </a:r>
            <a:r>
              <a:rPr lang="en-US" sz="1400" dirty="0" err="1"/>
              <a:t>i</a:t>
            </a:r>
            <a:r>
              <a:rPr lang="en-US" sz="1400" dirty="0"/>
              <a:t>].id] = result[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});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8003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1719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AngularJS</a:t>
            </a:r>
            <a:r>
              <a:rPr lang="en-US" sz="1400" dirty="0" smtClean="0"/>
              <a:t> </a:t>
            </a:r>
            <a:r>
              <a:rPr lang="en-US" sz="1400" dirty="0" err="1" smtClean="0"/>
              <a:t>app.s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$</a:t>
            </a:r>
            <a:r>
              <a:rPr lang="en-US" sz="1400" dirty="0" err="1"/>
              <a:t>scope.save</a:t>
            </a:r>
            <a:r>
              <a:rPr lang="en-US" sz="1400" dirty="0"/>
              <a:t> = function(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email) {</a:t>
            </a:r>
          </a:p>
          <a:p>
            <a:r>
              <a:rPr lang="en-US" sz="1400" dirty="0"/>
              <a:t>    $http(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method: "POST",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url</a:t>
            </a:r>
            <a:r>
              <a:rPr lang="en-US" sz="1400" dirty="0"/>
              <a:t>: "/</a:t>
            </a:r>
            <a:r>
              <a:rPr lang="en-US" sz="1400" dirty="0" err="1"/>
              <a:t>api</a:t>
            </a:r>
            <a:r>
              <a:rPr lang="en-US" sz="1400" dirty="0"/>
              <a:t>/create",</a:t>
            </a:r>
          </a:p>
          <a:p>
            <a:r>
              <a:rPr lang="en-US" sz="1400" dirty="0"/>
              <a:t>            data: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firstname</a:t>
            </a:r>
            <a:r>
              <a:rPr lang="en-US" sz="1400" dirty="0"/>
              <a:t>: </a:t>
            </a:r>
            <a:r>
              <a:rPr lang="en-US" sz="1400" dirty="0" err="1"/>
              <a:t>firstname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lastname</a:t>
            </a:r>
            <a:r>
              <a:rPr lang="en-US" sz="1400" dirty="0"/>
              <a:t>: </a:t>
            </a:r>
            <a:r>
              <a:rPr lang="en-US" sz="1400" dirty="0" err="1"/>
              <a:t>lastname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email: email,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document_id</a:t>
            </a:r>
            <a:r>
              <a:rPr lang="en-US" sz="1400" dirty="0"/>
              <a:t>: $</a:t>
            </a:r>
            <a:r>
              <a:rPr lang="en-US" sz="1400" dirty="0" err="1"/>
              <a:t>stateParams.documentId</a:t>
            </a:r>
            <a:endParaRPr lang="en-US" sz="1400" dirty="0"/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)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64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Project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350889"/>
            <a:ext cx="8007739" cy="44172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couchbaselabs</a:t>
            </a:r>
            <a:r>
              <a:rPr lang="en-US" dirty="0"/>
              <a:t>/restful-</a:t>
            </a:r>
            <a:r>
              <a:rPr lang="en-US" dirty="0" err="1"/>
              <a:t>angularjs</a:t>
            </a:r>
            <a:r>
              <a:rPr lang="en-US" dirty="0"/>
              <a:t>-java</a:t>
            </a:r>
          </a:p>
        </p:txBody>
      </p:sp>
    </p:spTree>
    <p:extLst>
      <p:ext uri="{BB962C8B-B14F-4D97-AF65-F5344CB8AC3E}">
        <p14:creationId xmlns:p14="http://schemas.microsoft.com/office/powerpoint/2010/main" val="109532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Couchbase unique?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4</a:t>
            </a:fld>
            <a:endParaRPr lang="en-US">
              <a:latin typeface="Corbe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5264" y="2928400"/>
            <a:ext cx="2278596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Performance &amp; scalability leader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339097" y="1360811"/>
            <a:ext cx="0" cy="3610053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91525" y="1360811"/>
            <a:ext cx="0" cy="3610053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39556" y="1360811"/>
            <a:ext cx="0" cy="3608509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01612" y="3648970"/>
            <a:ext cx="2191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Sub millisecond latency with high throughput; memory-centric architecture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56040" y="2928400"/>
            <a:ext cx="2397248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Multi-</a:t>
            </a:r>
            <a:br>
              <a:rPr lang="en-US" sz="2000" b="1" dirty="0" smtClean="0">
                <a:solidFill>
                  <a:schemeClr val="accent2"/>
                </a:solidFill>
                <a:latin typeface="Corbel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purpose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41857" y="2928400"/>
            <a:ext cx="2302143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Simplified administration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18057" y="3648970"/>
            <a:ext cx="220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Easy to </a:t>
            </a:r>
            <a:r>
              <a:rPr lang="en-US" sz="1600" dirty="0" smtClean="0">
                <a:solidFill>
                  <a:srgbClr val="1E1C1C"/>
                </a:solidFill>
              </a:rPr>
              <a:t>deploy </a:t>
            </a:r>
            <a:r>
              <a:rPr lang="en-US" sz="1600" dirty="0">
                <a:solidFill>
                  <a:srgbClr val="1E1C1C"/>
                </a:solidFill>
              </a:rPr>
              <a:t>&amp; manage; integrated Admin Console, single-click cluster expansion &amp; rebalance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366" y="3648970"/>
            <a:ext cx="2257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Cache, key value store, document database, and local/mobile database in single platform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19228" y="2928400"/>
            <a:ext cx="2194046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rbel"/>
              </a:rPr>
              <a:t>Always-on availability</a:t>
            </a:r>
            <a:endParaRPr lang="en-US" sz="2000" b="1" dirty="0">
              <a:solidFill>
                <a:schemeClr val="accent2"/>
              </a:solidFill>
              <a:latin typeface="Corbe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33860" y="3648970"/>
            <a:ext cx="217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C1C"/>
                </a:solidFill>
              </a:rPr>
              <a:t>Data replication across nodes, clusters, and data centers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57200" y="685801"/>
            <a:ext cx="8007739" cy="549106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78ADB"/>
              </a:buClr>
              <a:buFont typeface="Wingdings" charset="2"/>
              <a:buNone/>
            </a:pPr>
            <a:r>
              <a:rPr lang="en-US" dirty="0" smtClean="0">
                <a:solidFill>
                  <a:srgbClr val="1E1C1C"/>
                </a:solidFill>
                <a:latin typeface="Corbel"/>
              </a:rPr>
              <a:t>Enterprises choose Couchbase for several key advantages</a:t>
            </a:r>
          </a:p>
          <a:p>
            <a:pPr marL="0" indent="0">
              <a:buClr>
                <a:srgbClr val="178ADB"/>
              </a:buClr>
              <a:buFont typeface="Wingdings" charset="2"/>
              <a:buNone/>
            </a:pPr>
            <a:endParaRPr lang="en-US" dirty="0">
              <a:solidFill>
                <a:srgbClr val="1E1C1C"/>
              </a:solidFill>
              <a:latin typeface="Corbe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85381" y="1450478"/>
            <a:ext cx="1513526" cy="1513526"/>
            <a:chOff x="1511868" y="3429316"/>
            <a:chExt cx="1513526" cy="1513526"/>
          </a:xfrm>
        </p:grpSpPr>
        <p:pic>
          <p:nvPicPr>
            <p:cNvPr id="21" name="Picture 20" descr="availability_blue.ep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1868" y="3429316"/>
              <a:ext cx="1513526" cy="151352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939341" y="4337203"/>
              <a:ext cx="917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24x365</a:t>
              </a:r>
              <a:endParaRPr lang="en-US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6" name="Picture 25" descr="performance_blu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31" y="1426599"/>
            <a:ext cx="1966964" cy="1478066"/>
          </a:xfrm>
          <a:prstGeom prst="rect">
            <a:avLst/>
          </a:prstGeom>
        </p:spPr>
      </p:pic>
      <p:pic>
        <p:nvPicPr>
          <p:cNvPr id="28" name="Picture 27" descr="simplified_admin_blue_soli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00" y="1612535"/>
            <a:ext cx="1915464" cy="1285318"/>
          </a:xfrm>
          <a:prstGeom prst="rect">
            <a:avLst/>
          </a:prstGeom>
        </p:spPr>
      </p:pic>
      <p:pic>
        <p:nvPicPr>
          <p:cNvPr id="29" name="Picture 28" descr="multi-purpose_database_blue_soli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8" y="1331917"/>
            <a:ext cx="1209627" cy="16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998" y="2279362"/>
            <a:ext cx="61560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2"/>
                </a:solidFill>
              </a:rPr>
              <a:t>RxJava</a:t>
            </a:r>
            <a:r>
              <a:rPr lang="en-US" sz="3200" b="1" dirty="0" smtClean="0">
                <a:solidFill>
                  <a:schemeClr val="accent2"/>
                </a:solidFill>
              </a:rPr>
              <a:t> and the Asynchronous API</a:t>
            </a:r>
          </a:p>
        </p:txBody>
      </p:sp>
    </p:spTree>
    <p:extLst>
      <p:ext uri="{BB962C8B-B14F-4D97-AF65-F5344CB8AC3E}">
        <p14:creationId xmlns:p14="http://schemas.microsoft.com/office/powerpoint/2010/main" val="133782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and the Asynchronous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Observable&lt;T&gt; and Observer&lt;T&gt;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Observables are streams of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Rx operators manipulate the data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2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Observable&lt;T&gt;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Transformations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Filtering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Combinations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Managing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Observable&lt;T&gt;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Observable&lt;T&gt; source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Observable&lt;R&gt; target = </a:t>
            </a:r>
            <a:r>
              <a:rPr lang="en-US" dirty="0" err="1" smtClean="0"/>
              <a:t>source.map</a:t>
            </a:r>
            <a:r>
              <a:rPr lang="en-US" dirty="0" smtClean="0"/>
              <a:t>(</a:t>
            </a:r>
            <a:r>
              <a:rPr lang="en-US" dirty="0" err="1" smtClean="0"/>
              <a:t>mapFunction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mapFunction</a:t>
            </a:r>
            <a:r>
              <a:rPr lang="en-US" dirty="0" smtClean="0"/>
              <a:t> transforms each T into an 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Ex: T = String and R =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9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Observable&lt;T&gt;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Observable&lt;T&gt; filter ( </a:t>
            </a:r>
            <a:r>
              <a:rPr lang="en-US" dirty="0" err="1" smtClean="0"/>
              <a:t>filterPredicate</a:t>
            </a:r>
            <a:r>
              <a:rPr lang="en-US" dirty="0" smtClean="0"/>
              <a:t> 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Only emit T’s that match the </a:t>
            </a:r>
            <a:r>
              <a:rPr lang="en-US" dirty="0" err="1" smtClean="0"/>
              <a:t>filterPredicate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40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19550"/>
          </a:xfrm>
        </p:spPr>
        <p:txBody>
          <a:bodyPr/>
          <a:lstStyle/>
          <a:p>
            <a:r>
              <a:rPr lang="en-US" sz="1400" dirty="0"/>
              <a:t>return </a:t>
            </a:r>
            <a:r>
              <a:rPr lang="en-US" sz="1400" dirty="0" err="1"/>
              <a:t>bucket.async</a:t>
            </a:r>
            <a:r>
              <a:rPr lang="en-US" sz="1400" dirty="0"/>
              <a:t>()</a:t>
            </a:r>
          </a:p>
          <a:p>
            <a:r>
              <a:rPr lang="en-US" sz="1400" dirty="0"/>
              <a:t>.get("user::" + username)</a:t>
            </a:r>
          </a:p>
          <a:p>
            <a:r>
              <a:rPr lang="en-US" sz="1400" dirty="0"/>
              <a:t>.map(new Func1&lt;</a:t>
            </a:r>
            <a:r>
              <a:rPr lang="en-US" sz="1400" dirty="0" err="1"/>
              <a:t>JsonDocument</a:t>
            </a:r>
            <a:r>
              <a:rPr lang="en-US" sz="1400" dirty="0"/>
              <a:t>, </a:t>
            </a:r>
            <a:r>
              <a:rPr lang="en-US" sz="1400" dirty="0" err="1"/>
              <a:t>ResponseEntity</a:t>
            </a:r>
            <a:r>
              <a:rPr lang="en-US" sz="1400" dirty="0"/>
              <a:t>&lt;String&gt;&gt;() {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</a:t>
            </a:r>
            <a:r>
              <a:rPr lang="en-US" sz="1400" dirty="0" err="1"/>
              <a:t>ResponseEntity</a:t>
            </a:r>
            <a:r>
              <a:rPr lang="en-US" sz="1400" dirty="0"/>
              <a:t>&lt;String&gt; call(</a:t>
            </a:r>
            <a:r>
              <a:rPr lang="en-US" sz="1400" dirty="0" err="1"/>
              <a:t>JsonDocument</a:t>
            </a:r>
            <a:r>
              <a:rPr lang="en-US" sz="1400" dirty="0"/>
              <a:t> doc) {</a:t>
            </a:r>
          </a:p>
          <a:p>
            <a:r>
              <a:rPr lang="en-US" sz="1400" dirty="0"/>
              <a:t>        return new </a:t>
            </a:r>
            <a:r>
              <a:rPr lang="en-US" sz="1400" dirty="0" err="1"/>
              <a:t>ResponseEntity</a:t>
            </a:r>
            <a:r>
              <a:rPr lang="en-US" sz="1400" dirty="0"/>
              <a:t>&lt;String&gt;(</a:t>
            </a:r>
            <a:r>
              <a:rPr lang="en-US" sz="1400" dirty="0" err="1"/>
              <a:t>doc.content</a:t>
            </a:r>
            <a:r>
              <a:rPr lang="en-US" sz="1400" dirty="0"/>
              <a:t>().</a:t>
            </a:r>
            <a:r>
              <a:rPr lang="en-US" sz="1400" dirty="0" err="1"/>
              <a:t>getArray</a:t>
            </a:r>
            <a:r>
              <a:rPr lang="en-US" sz="1400" dirty="0"/>
              <a:t>("flights").</a:t>
            </a:r>
            <a:r>
              <a:rPr lang="en-US" sz="1400" dirty="0" err="1"/>
              <a:t>toString</a:t>
            </a:r>
            <a:r>
              <a:rPr lang="en-US" sz="1400" dirty="0"/>
              <a:t>(), </a:t>
            </a:r>
            <a:r>
              <a:rPr lang="en-US" sz="1400" dirty="0" err="1"/>
              <a:t>HttpStatus.OK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})</a:t>
            </a:r>
          </a:p>
          <a:p>
            <a:r>
              <a:rPr lang="en-US" sz="1400" dirty="0"/>
              <a:t>.</a:t>
            </a:r>
            <a:r>
              <a:rPr lang="en-US" sz="1400" dirty="0" err="1"/>
              <a:t>defaultIfEmpty</a:t>
            </a:r>
            <a:r>
              <a:rPr lang="en-US" sz="1400" dirty="0"/>
              <a:t>(new </a:t>
            </a:r>
            <a:r>
              <a:rPr lang="en-US" sz="1400" dirty="0" err="1"/>
              <a:t>ResponseEntity</a:t>
            </a:r>
            <a:r>
              <a:rPr lang="en-US" sz="1400" dirty="0"/>
              <a:t>&lt;String&gt;("{failure: 'No flights found'}", </a:t>
            </a:r>
            <a:r>
              <a:rPr lang="en-US" sz="1400" dirty="0" err="1"/>
              <a:t>HttpStatus.OK</a:t>
            </a:r>
            <a:r>
              <a:rPr lang="en-US" sz="1400" dirty="0"/>
              <a:t>))</a:t>
            </a:r>
          </a:p>
          <a:p>
            <a:r>
              <a:rPr lang="en-US" sz="1400" dirty="0"/>
              <a:t>.</a:t>
            </a:r>
            <a:r>
              <a:rPr lang="en-US" sz="1400" dirty="0" err="1"/>
              <a:t>toBlocking</a:t>
            </a:r>
            <a:r>
              <a:rPr lang="en-US" sz="1400" dirty="0"/>
              <a:t>()</a:t>
            </a:r>
          </a:p>
          <a:p>
            <a:r>
              <a:rPr lang="en-US" sz="1400" dirty="0"/>
              <a:t>.single();</a:t>
            </a:r>
          </a:p>
        </p:txBody>
      </p:sp>
    </p:spTree>
    <p:extLst>
      <p:ext uri="{BB962C8B-B14F-4D97-AF65-F5344CB8AC3E}">
        <p14:creationId xmlns:p14="http://schemas.microsoft.com/office/powerpoint/2010/main" val="312410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19550"/>
          </a:xfrm>
        </p:spPr>
        <p:txBody>
          <a:bodyPr/>
          <a:lstStyle/>
          <a:p>
            <a:r>
              <a:rPr lang="en-US" sz="1400" dirty="0" smtClean="0"/>
              <a:t>// </a:t>
            </a:r>
            <a:r>
              <a:rPr lang="en-US" sz="1400" dirty="0" err="1" smtClean="0"/>
              <a:t>Async</a:t>
            </a:r>
            <a:r>
              <a:rPr lang="en-US" sz="1400" dirty="0" smtClean="0"/>
              <a:t> Query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bucket.query</a:t>
            </a:r>
            <a:r>
              <a:rPr lang="en-US" sz="1400" dirty="0" smtClean="0"/>
              <a:t>(</a:t>
            </a:r>
            <a:r>
              <a:rPr lang="en-US" sz="1400" dirty="0" err="1" smtClean="0"/>
              <a:t>Query.simple</a:t>
            </a:r>
            <a:r>
              <a:rPr lang="en-US" sz="1400" dirty="0" smtClean="0"/>
              <a:t>(select(“*”).from(</a:t>
            </a:r>
            <a:r>
              <a:rPr lang="en-US" sz="1400" dirty="0" err="1" smtClean="0"/>
              <a:t>i</a:t>
            </a:r>
            <a:r>
              <a:rPr lang="en-US" sz="1400" dirty="0" smtClean="0"/>
              <a:t>(“bucket-name”)).limit(10)))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flatMap</a:t>
            </a:r>
            <a:r>
              <a:rPr lang="en-US" sz="1400" dirty="0" smtClean="0"/>
              <a:t>(</a:t>
            </a:r>
            <a:r>
              <a:rPr lang="en-US" sz="1400" dirty="0" err="1" smtClean="0"/>
              <a:t>AsyncQueryResult</a:t>
            </a:r>
            <a:r>
              <a:rPr lang="en-US" sz="1400" dirty="0" smtClean="0"/>
              <a:t>::row)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forEach</a:t>
            </a:r>
            <a:r>
              <a:rPr lang="en-US" sz="1400" dirty="0" smtClean="0"/>
              <a:t>(</a:t>
            </a:r>
            <a:r>
              <a:rPr lang="en-US" sz="1400" dirty="0" err="1" smtClean="0"/>
              <a:t>System.out</a:t>
            </a:r>
            <a:r>
              <a:rPr lang="en-US" sz="1400" dirty="0" smtClean="0"/>
              <a:t>::</a:t>
            </a:r>
            <a:r>
              <a:rPr lang="en-US" sz="1400" dirty="0" err="1" smtClean="0"/>
              <a:t>println</a:t>
            </a:r>
            <a:r>
              <a:rPr lang="en-US" sz="1400" dirty="0" smtClean="0"/>
              <a:t>);</a:t>
            </a:r>
          </a:p>
          <a:p>
            <a:endParaRPr lang="en-US" sz="1400" dirty="0"/>
          </a:p>
          <a:p>
            <a:r>
              <a:rPr lang="en-US" sz="1400" dirty="0" smtClean="0"/>
              <a:t>// Result</a:t>
            </a:r>
          </a:p>
          <a:p>
            <a:endParaRPr lang="en-US" sz="1400" dirty="0"/>
          </a:p>
          <a:p>
            <a:r>
              <a:rPr lang="en-US" sz="1400" dirty="0" smtClean="0"/>
              <a:t>{ data: { something: “1” }</a:t>
            </a:r>
          </a:p>
          <a:p>
            <a:r>
              <a:rPr lang="en-US" sz="1400" dirty="0" smtClean="0"/>
              <a:t>{ data: { something: “2” }</a:t>
            </a:r>
          </a:p>
          <a:p>
            <a:r>
              <a:rPr lang="en-US" sz="1400" dirty="0" smtClean="0"/>
              <a:t>// 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469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N1QL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350889"/>
            <a:ext cx="8007739" cy="441723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query.pub.couchbase.com</a:t>
            </a:r>
            <a:r>
              <a:rPr lang="en-US" dirty="0"/>
              <a:t>/tutorial</a:t>
            </a:r>
          </a:p>
        </p:txBody>
      </p:sp>
    </p:spTree>
    <p:extLst>
      <p:ext uri="{BB962C8B-B14F-4D97-AF65-F5344CB8AC3E}">
        <p14:creationId xmlns:p14="http://schemas.microsoft.com/office/powerpoint/2010/main" val="169658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4767263"/>
            <a:ext cx="2895600" cy="274637"/>
          </a:xfrm>
        </p:spPr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2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Query (CBQ) Client</a:t>
            </a:r>
            <a:endParaRPr lang="en-US" dirty="0"/>
          </a:p>
        </p:txBody>
      </p:sp>
      <p:pic>
        <p:nvPicPr>
          <p:cNvPr id="5" name="Picture 4" descr="Screen Shot 2016-02-12 at 7.48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83" y="438150"/>
            <a:ext cx="73386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2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multi-purpose_database_blue_sol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56" y="713742"/>
            <a:ext cx="1209627" cy="1649946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46459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Consolidated cache and </a:t>
            </a:r>
            <a:r>
              <a:rPr lang="en-US" sz="1500" dirty="0" smtClean="0"/>
              <a:t>database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Tune memory required based on application requirements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Multi-purpose database supports many uses</a:t>
            </a:r>
            <a:endParaRPr lang="en-US" dirty="0"/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105983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5</a:t>
            </a:fld>
            <a:endParaRPr lang="en-US">
              <a:latin typeface="Corbe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129106" y="272875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4894" y="272875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2"/>
          <p:cNvSpPr txBox="1">
            <a:spLocks/>
          </p:cNvSpPr>
          <p:nvPr/>
        </p:nvSpPr>
        <p:spPr>
          <a:xfrm>
            <a:off x="2106386" y="4895139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5</a:t>
            </a:fld>
            <a:endParaRPr lang="en-US">
              <a:latin typeface="Corbe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9431" y="2687037"/>
            <a:ext cx="2187922" cy="5599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Tunable built</a:t>
            </a:r>
            <a:r>
              <a:rPr lang="en-US" sz="2000" b="1" dirty="0">
                <a:solidFill>
                  <a:srgbClr val="E10021"/>
                </a:solidFill>
                <a:latin typeface="Corbel"/>
              </a:rPr>
              <a:t>-</a:t>
            </a: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in </a:t>
            </a:r>
            <a:br>
              <a:rPr lang="en-US" sz="2000" b="1" dirty="0" smtClean="0">
                <a:solidFill>
                  <a:srgbClr val="E10021"/>
                </a:solidFill>
                <a:latin typeface="Corbel"/>
              </a:rPr>
            </a:b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cache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9479" y="2607283"/>
            <a:ext cx="2319730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Flexible schemas with JSON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7300" y="2480283"/>
            <a:ext cx="2305174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Couchbase Lite 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32246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Represent data with varying schemas using JSON on the server or on the </a:t>
            </a:r>
            <a:r>
              <a:rPr lang="en-US" sz="1500" dirty="0" smtClean="0"/>
              <a:t>device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Index and query data with </a:t>
            </a:r>
            <a:r>
              <a:rPr lang="en-US" sz="1500" dirty="0" err="1"/>
              <a:t>Javascript</a:t>
            </a:r>
            <a:r>
              <a:rPr lang="en-US" sz="1500" dirty="0"/>
              <a:t> views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14894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Light weight embedded DB for always available </a:t>
            </a:r>
            <a:r>
              <a:rPr lang="en-US" sz="1500" dirty="0" smtClean="0"/>
              <a:t>apps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Sync Gateway syncs data seamlessly with Couchbase Server</a:t>
            </a:r>
          </a:p>
        </p:txBody>
      </p:sp>
    </p:spTree>
    <p:extLst>
      <p:ext uri="{BB962C8B-B14F-4D97-AF65-F5344CB8AC3E}">
        <p14:creationId xmlns:p14="http://schemas.microsoft.com/office/powerpoint/2010/main" val="9879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The Data Model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>
                <a:latin typeface="Corbel"/>
              </a:rPr>
              <a:pPr/>
              <a:t>51</a:t>
            </a:fld>
            <a:endParaRPr lang="en-US">
              <a:latin typeface="Corb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43318"/>
            <a:ext cx="3247041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callsign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": "UNITED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country": "United States",        </a:t>
            </a:r>
            <a:endParaRPr lang="en-US" sz="1000" dirty="0" smtClean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 rtl="0" latinLnBrk="1" hangingPunct="0"/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iata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": "UA",        </a:t>
            </a:r>
            <a:endParaRPr lang="en-US" sz="1000" dirty="0" smtClean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 rtl="0" latinLnBrk="1" hangingPunct="0"/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icao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": "UAL",        </a:t>
            </a:r>
            <a:endParaRPr lang="en-US" sz="1000" dirty="0" smtClean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 rtl="0" latinLnBrk="1" hangingPunct="0"/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id": 5209,        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name": "United Airlines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algn="l" rtl="0" latinLnBrk="1" hangingPunct="0"/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type": "airline</a:t>
            </a:r>
            <a:r>
              <a:rPr lang="en-US" sz="1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"</a:t>
            </a:r>
          </a:p>
          <a:p>
            <a:pPr algn="l" rtl="0" latinLnBrk="1" hangingPunct="0"/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onsole" charset="0"/>
                <a:ea typeface="Lucida Console" charset="0"/>
                <a:cs typeface="Lucida Console" charset="0"/>
                <a:sym typeface="Calibri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743318"/>
            <a:ext cx="2779776" cy="240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{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airportname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"Heathrow",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city": "London",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country": "United Kingdom",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faa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"LHR",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geo": {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alt": 83,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lat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51.4775,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lon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-0.461389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},    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icao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"EGLL",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id": 507,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type": "airport",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tz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"Europe/London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1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211417"/>
            <a:ext cx="32644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{    </a:t>
            </a: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"airline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"UA",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airlineid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"airline_5209",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destinationairport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"SFO",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equipment": "777",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id": 57047,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schedule": [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{            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day": 0,    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flight": "UA894",            </a:t>
            </a:r>
            <a:endParaRPr lang="en-US" sz="10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en-US" sz="1000" dirty="0" err="1">
                <a:latin typeface="Lucida Console" charset="0"/>
                <a:ea typeface="Lucida Console" charset="0"/>
                <a:cs typeface="Lucida Console" charset="0"/>
              </a:rPr>
              <a:t>utc</a:t>
            </a:r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": "02:32:00"        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},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	...</a:t>
            </a:r>
          </a:p>
          <a:p>
            <a:r>
              <a:rPr lang="en-US" sz="10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000" dirty="0" smtClean="0">
                <a:latin typeface="Lucida Console" charset="0"/>
                <a:ea typeface="Lucida Console" charset="0"/>
                <a:cs typeface="Lucida Console" charset="0"/>
              </a:rPr>
              <a:t>],</a:t>
            </a:r>
          </a:p>
          <a:p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	"</a:t>
            </a:r>
            <a:r>
              <a:rPr lang="fr-FR" sz="1000" dirty="0" err="1">
                <a:latin typeface="Lucida Console" charset="0"/>
                <a:ea typeface="Lucida Console" charset="0"/>
                <a:cs typeface="Lucida Console" charset="0"/>
              </a:rPr>
              <a:t>sourceairport</a:t>
            </a:r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": "LHR</a:t>
            </a:r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      "</a:t>
            </a:r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stops": 0</a:t>
            </a:r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      "</a:t>
            </a:r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type": "route</a:t>
            </a:r>
            <a:r>
              <a:rPr lang="fr-FR" sz="1000" dirty="0" smtClean="0">
                <a:latin typeface="Lucida Console" charset="0"/>
                <a:ea typeface="Lucida Console" charset="0"/>
                <a:cs typeface="Lucida Console" charset="0"/>
              </a:rPr>
              <a:t>"</a:t>
            </a:r>
          </a:p>
          <a:p>
            <a:r>
              <a:rPr lang="fr-FR" sz="1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1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209800" y="1962151"/>
            <a:ext cx="533400" cy="53339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4038600" y="2114550"/>
            <a:ext cx="2819400" cy="1600200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5029200" y="1504950"/>
            <a:ext cx="1447800" cy="1295400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350889"/>
            <a:ext cx="8007739" cy="44172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couchbaselabs</a:t>
            </a:r>
            <a:r>
              <a:rPr lang="en-US" dirty="0" smtClean="0"/>
              <a:t>/</a:t>
            </a:r>
            <a:r>
              <a:rPr lang="en-US" dirty="0" err="1" smtClean="0"/>
              <a:t>couchbase</a:t>
            </a:r>
            <a:r>
              <a:rPr lang="en-US" dirty="0" smtClean="0"/>
              <a:t>-java-workshop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Files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inished</a:t>
            </a:r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nitial</a:t>
            </a:r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mages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9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Connect to a Couchbase Cluster and Open a Bucket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Standard </a:t>
            </a:r>
            <a:r>
              <a:rPr lang="en-US" dirty="0" err="1" smtClean="0"/>
              <a:t>NoSQL</a:t>
            </a:r>
            <a:r>
              <a:rPr lang="en-US" dirty="0" smtClean="0"/>
              <a:t> CRUD Operations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RxJava</a:t>
            </a:r>
            <a:r>
              <a:rPr lang="en-US" dirty="0" smtClean="0"/>
              <a:t> and the Couchbase SDK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SQL-like Queries with Couchbase N1QL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API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1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Travel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1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5" name="Picture 4" descr="Screen Shot 2016-02-02 at 2.08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"/>
            <a:ext cx="9199169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docker</a:t>
            </a:r>
            <a:r>
              <a:rPr lang="en-US" dirty="0"/>
              <a:t> run –d –p 1337:8091 </a:t>
            </a:r>
            <a:r>
              <a:rPr lang="en-US" dirty="0" err="1" smtClean="0"/>
              <a:t>couchbase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docker</a:t>
            </a:r>
            <a:r>
              <a:rPr lang="en-US" dirty="0"/>
              <a:t> run –d –p </a:t>
            </a:r>
            <a:r>
              <a:rPr lang="en-US" dirty="0" smtClean="0"/>
              <a:t>1338:</a:t>
            </a:r>
            <a:r>
              <a:rPr lang="en-US" dirty="0"/>
              <a:t>8091 </a:t>
            </a:r>
            <a:r>
              <a:rPr lang="en-US" dirty="0" err="1" smtClean="0"/>
              <a:t>couchbase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-machine </a:t>
            </a:r>
            <a:r>
              <a:rPr lang="en-US" dirty="0" err="1" smtClean="0"/>
              <a:t>ip</a:t>
            </a:r>
            <a:r>
              <a:rPr lang="en-US" dirty="0" smtClean="0"/>
              <a:t> default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network </a:t>
            </a:r>
            <a:r>
              <a:rPr lang="en-US" dirty="0" err="1" smtClean="0"/>
              <a:t>ls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docker</a:t>
            </a:r>
            <a:r>
              <a:rPr lang="en-US" dirty="0" smtClean="0"/>
              <a:t> network inspect 53fe76</a:t>
            </a:r>
          </a:p>
        </p:txBody>
      </p:sp>
    </p:spTree>
    <p:extLst>
      <p:ext uri="{BB962C8B-B14F-4D97-AF65-F5344CB8AC3E}">
        <p14:creationId xmlns:p14="http://schemas.microsoft.com/office/powerpoint/2010/main" val="370158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Query Client (CBQ)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2076450"/>
            <a:ext cx="8007739" cy="9906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.</a:t>
            </a:r>
            <a:r>
              <a:rPr lang="en-US" sz="1600" dirty="0" smtClean="0"/>
              <a:t>/</a:t>
            </a:r>
            <a:r>
              <a:rPr lang="en-US" sz="1600" dirty="0"/>
              <a:t>Applications/Couchbase\ </a:t>
            </a:r>
            <a:r>
              <a:rPr lang="en-US" sz="1600" dirty="0" err="1"/>
              <a:t>Server.app</a:t>
            </a:r>
            <a:r>
              <a:rPr lang="en-US" sz="1600" dirty="0"/>
              <a:t>/Contents/Resources/</a:t>
            </a:r>
            <a:r>
              <a:rPr lang="en-US" sz="1600" dirty="0" err="1"/>
              <a:t>couchbase</a:t>
            </a:r>
            <a:r>
              <a:rPr lang="en-US" sz="1600" dirty="0"/>
              <a:t>-core/bin</a:t>
            </a:r>
            <a:r>
              <a:rPr lang="en-US" sz="1600" dirty="0" smtClean="0"/>
              <a:t>/</a:t>
            </a:r>
            <a:r>
              <a:rPr lang="en-US" sz="1600" dirty="0" err="1" smtClean="0"/>
              <a:t>cbq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C:/Program Files/Couchbase/Server/bin/</a:t>
            </a:r>
            <a:r>
              <a:rPr lang="en-US" sz="1600" dirty="0" err="1" smtClean="0"/>
              <a:t>cbq.exe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2833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erformance_blu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61" y="873502"/>
            <a:ext cx="1966964" cy="1478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leads in performance and scalability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7731" y="2517549"/>
            <a:ext cx="1631826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Auto </a:t>
            </a:r>
            <a:br>
              <a:rPr lang="en-US" sz="2000" b="1" dirty="0" smtClean="0">
                <a:solidFill>
                  <a:srgbClr val="E10021"/>
                </a:solidFill>
                <a:latin typeface="Corbel"/>
              </a:rPr>
            </a:br>
            <a:r>
              <a:rPr lang="en-US" sz="2000" b="1" dirty="0" err="1" smtClean="0">
                <a:solidFill>
                  <a:srgbClr val="E10021"/>
                </a:solidFill>
                <a:latin typeface="Corbel"/>
              </a:rPr>
              <a:t>Sharding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736" y="2517549"/>
            <a:ext cx="2323392" cy="8717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rgbClr val="E10021"/>
                </a:solidFill>
                <a:latin typeface="Corbel"/>
              </a:rPr>
              <a:t>Memory-memory XDCR</a:t>
            </a:r>
            <a:endParaRPr lang="en-US" sz="2000" b="1" dirty="0">
              <a:solidFill>
                <a:srgbClr val="E10021"/>
              </a:solidFill>
              <a:latin typeface="Corbe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56538" y="263536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42326" y="2635361"/>
            <a:ext cx="0" cy="2034525"/>
          </a:xfrm>
          <a:prstGeom prst="line">
            <a:avLst/>
          </a:prstGeom>
          <a:ln w="635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00488" y="2517549"/>
            <a:ext cx="2561112" cy="685800"/>
          </a:xfrm>
          <a:prstGeom prst="rect">
            <a:avLst/>
          </a:prstGeom>
          <a:noFill/>
        </p:spPr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E10021"/>
                </a:solidFill>
              </a:rPr>
              <a:t>Single </a:t>
            </a:r>
            <a:r>
              <a:rPr lang="en-US" sz="2000" b="1" dirty="0" smtClean="0">
                <a:solidFill>
                  <a:srgbClr val="E10021"/>
                </a:solidFill>
              </a:rPr>
              <a:t/>
            </a:r>
            <a:br>
              <a:rPr lang="en-US" sz="2000" b="1" dirty="0" smtClean="0">
                <a:solidFill>
                  <a:srgbClr val="E10021"/>
                </a:solidFill>
              </a:rPr>
            </a:br>
            <a:r>
              <a:rPr lang="en-US" sz="2000" b="1" dirty="0" smtClean="0">
                <a:solidFill>
                  <a:srgbClr val="E10021"/>
                </a:solidFill>
              </a:rPr>
              <a:t>Node </a:t>
            </a:r>
            <a:r>
              <a:rPr lang="en-US" sz="2000" b="1" dirty="0">
                <a:solidFill>
                  <a:srgbClr val="E10021"/>
                </a:solidFill>
              </a:rPr>
              <a:t>Type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6459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No manual </a:t>
            </a:r>
            <a:r>
              <a:rPr lang="en-US" sz="1500" dirty="0" err="1"/>
              <a:t>sharding</a:t>
            </a:r>
            <a:endParaRPr lang="en-US" sz="1500" dirty="0"/>
          </a:p>
          <a:p>
            <a:pPr>
              <a:spcBef>
                <a:spcPts val="600"/>
              </a:spcBef>
            </a:pPr>
            <a:r>
              <a:rPr lang="en-US" sz="1500" dirty="0"/>
              <a:t>Database manages data movement to scale out </a:t>
            </a:r>
            <a:r>
              <a:rPr lang="en-US" sz="1500" dirty="0" smtClean="0"/>
              <a:t>– not </a:t>
            </a:r>
            <a:r>
              <a:rPr lang="en-US" sz="1500" dirty="0"/>
              <a:t>the </a:t>
            </a:r>
            <a:r>
              <a:rPr lang="en-US" sz="1500" dirty="0" smtClean="0"/>
              <a:t>user</a:t>
            </a:r>
            <a:endParaRPr lang="en-US" sz="15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132246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Market’s only memory-to-memory database replication across clusters and geos</a:t>
            </a:r>
          </a:p>
          <a:p>
            <a:pPr>
              <a:spcBef>
                <a:spcPts val="600"/>
              </a:spcBef>
            </a:pPr>
            <a:r>
              <a:rPr lang="en-US" sz="1500" dirty="0"/>
              <a:t>Provides disaster recover  / </a:t>
            </a:r>
            <a:br>
              <a:rPr lang="en-US" sz="1500" dirty="0"/>
            </a:br>
            <a:r>
              <a:rPr lang="en-US" sz="1500" dirty="0"/>
              <a:t>data locality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14894" y="3307734"/>
            <a:ext cx="2882648" cy="1448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500" dirty="0"/>
              <a:t>Hugely simplifies management of clusters</a:t>
            </a:r>
          </a:p>
          <a:p>
            <a:pPr>
              <a:spcBef>
                <a:spcPts val="600"/>
              </a:spcBef>
            </a:pPr>
            <a:r>
              <a:rPr lang="en-US" sz="1500" dirty="0"/>
              <a:t>Easy to scale clusters by adding any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274484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Couchbase Server SDKs</a:t>
            </a:r>
            <a:endParaRPr lang="en-US" dirty="0"/>
          </a:p>
        </p:txBody>
      </p:sp>
      <p:pic>
        <p:nvPicPr>
          <p:cNvPr id="4" name="Picture 3" descr="node-js-73639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0052"/>
            <a:ext cx="2971800" cy="1485900"/>
          </a:xfrm>
          <a:prstGeom prst="rect">
            <a:avLst/>
          </a:prstGeom>
        </p:spPr>
      </p:pic>
      <p:pic>
        <p:nvPicPr>
          <p:cNvPr id="5" name="Picture 4" descr="jav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40" y="502392"/>
            <a:ext cx="3429000" cy="1743560"/>
          </a:xfrm>
          <a:prstGeom prst="rect">
            <a:avLst/>
          </a:prstGeom>
        </p:spPr>
      </p:pic>
      <p:pic>
        <p:nvPicPr>
          <p:cNvPr id="6" name="Picture 5" descr="Microsoft_.NET_Framework_v4.5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1751"/>
            <a:ext cx="3085629" cy="762000"/>
          </a:xfrm>
          <a:prstGeom prst="rect">
            <a:avLst/>
          </a:prstGeom>
        </p:spPr>
      </p:pic>
      <p:pic>
        <p:nvPicPr>
          <p:cNvPr id="7" name="Picture 6" descr="ph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82853"/>
            <a:ext cx="1987176" cy="1066800"/>
          </a:xfrm>
          <a:prstGeom prst="rect">
            <a:avLst/>
          </a:prstGeom>
        </p:spPr>
      </p:pic>
      <p:pic>
        <p:nvPicPr>
          <p:cNvPr id="8" name="Picture 7" descr="pyth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06653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602" y="4095750"/>
            <a:ext cx="193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And more…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19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240" y="2279362"/>
            <a:ext cx="47115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Overview of the Java SDK</a:t>
            </a:r>
          </a:p>
        </p:txBody>
      </p:sp>
    </p:spTree>
    <p:extLst>
      <p:ext uri="{BB962C8B-B14F-4D97-AF65-F5344CB8AC3E}">
        <p14:creationId xmlns:p14="http://schemas.microsoft.com/office/powerpoint/2010/main" val="38801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Synchronous and asynchronous interfaces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Compatible with various Java </a:t>
            </a:r>
            <a:r>
              <a:rPr lang="en-US" dirty="0" smtClean="0"/>
              <a:t>frameworks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Spring, </a:t>
            </a:r>
            <a:r>
              <a:rPr lang="en-US" dirty="0" err="1" smtClean="0"/>
              <a:t>Dropwizard</a:t>
            </a:r>
            <a:r>
              <a:rPr lang="en-US" dirty="0" smtClean="0"/>
              <a:t>, </a:t>
            </a:r>
            <a:r>
              <a:rPr lang="en-US" smtClean="0"/>
              <a:t>Ratpack, </a:t>
            </a:r>
            <a:r>
              <a:rPr lang="en-US" dirty="0" smtClean="0"/>
              <a:t>etc.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Minimal coding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database maintenance via code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parsing queries via application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4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sharepoint/v3/field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8254</TotalTime>
  <Words>3174</Words>
  <Application>Microsoft Macintosh PowerPoint</Application>
  <PresentationFormat>On-screen Show (16:9)</PresentationFormat>
  <Paragraphs>481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1_Office Theme</vt:lpstr>
      <vt:lpstr>2_Office Theme</vt:lpstr>
      <vt:lpstr>Office Theme</vt:lpstr>
      <vt:lpstr>PowerPoint Presentation</vt:lpstr>
      <vt:lpstr>About Me</vt:lpstr>
      <vt:lpstr>PowerPoint Presentation</vt:lpstr>
      <vt:lpstr>What makes Couchbase unique?</vt:lpstr>
      <vt:lpstr>Multi-purpose database supports many uses</vt:lpstr>
      <vt:lpstr>Couchbase leads in performance and scalability</vt:lpstr>
      <vt:lpstr>Available Couchbase Server SDKs</vt:lpstr>
      <vt:lpstr>PowerPoint Presentation</vt:lpstr>
      <vt:lpstr>Java SDK</vt:lpstr>
      <vt:lpstr>Java Data Querying</vt:lpstr>
      <vt:lpstr>Bucket Operations</vt:lpstr>
      <vt:lpstr>Java View Query</vt:lpstr>
      <vt:lpstr>Java N1QL Query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Demo Time!</vt:lpstr>
      <vt:lpstr>Java Application Design</vt:lpstr>
      <vt:lpstr>Java Separation of Frontend and Backend</vt:lpstr>
      <vt:lpstr>Multiple Frontends &amp; One Backend</vt:lpstr>
      <vt:lpstr>PowerPoint Presentation</vt:lpstr>
      <vt:lpstr>Java Configuration</vt:lpstr>
      <vt:lpstr>Java Create or Update Endpoint</vt:lpstr>
      <vt:lpstr>Java Get Document Endpoint</vt:lpstr>
      <vt:lpstr>Java Delete Endpoint</vt:lpstr>
      <vt:lpstr>Java Extract Result</vt:lpstr>
      <vt:lpstr>Java Upsert Document Function</vt:lpstr>
      <vt:lpstr>Couchbase JSON Document</vt:lpstr>
      <vt:lpstr>Java Get Document with N1QL Function</vt:lpstr>
      <vt:lpstr>Java Delete Document Function</vt:lpstr>
      <vt:lpstr>PowerPoint Presentation</vt:lpstr>
      <vt:lpstr>PowerPoint Presentation</vt:lpstr>
      <vt:lpstr>PowerPoint Presentation</vt:lpstr>
      <vt:lpstr>Simple Java Project GitHub</vt:lpstr>
      <vt:lpstr>PowerPoint Presentation</vt:lpstr>
      <vt:lpstr>RxJava and the Asynchronous API</vt:lpstr>
      <vt:lpstr>Observable&lt;T&gt; Operators</vt:lpstr>
      <vt:lpstr>Observable&lt;T&gt; Transformation</vt:lpstr>
      <vt:lpstr>Observable&lt;T&gt; Filter</vt:lpstr>
      <vt:lpstr>RxJava Example</vt:lpstr>
      <vt:lpstr>RxJava Example</vt:lpstr>
      <vt:lpstr>Couchbase N1QL Tutorial</vt:lpstr>
      <vt:lpstr>Questions?</vt:lpstr>
      <vt:lpstr>Couchbase Query (CBQ) Client</vt:lpstr>
      <vt:lpstr>Travel Application</vt:lpstr>
      <vt:lpstr>The Data Model</vt:lpstr>
      <vt:lpstr>Workshop URL</vt:lpstr>
      <vt:lpstr>Workshop Files and Directories</vt:lpstr>
      <vt:lpstr>Workshop Steps</vt:lpstr>
      <vt:lpstr>Demo</vt:lpstr>
      <vt:lpstr>Getting Started with Docker</vt:lpstr>
      <vt:lpstr>New Docker Containers</vt:lpstr>
      <vt:lpstr>Couchbase Query Client (CBQ)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Nic Raboy</cp:lastModifiedBy>
  <cp:revision>556</cp:revision>
  <dcterms:created xsi:type="dcterms:W3CDTF">2010-04-12T23:12:02Z</dcterms:created>
  <dcterms:modified xsi:type="dcterms:W3CDTF">2016-02-12T15:57:48Z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