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8" r:id="rId4"/>
    <p:sldId id="260" r:id="rId5"/>
    <p:sldId id="262" r:id="rId6"/>
    <p:sldId id="266" r:id="rId7"/>
    <p:sldId id="274" r:id="rId8"/>
    <p:sldId id="275" r:id="rId9"/>
    <p:sldId id="276" r:id="rId10"/>
    <p:sldId id="283" r:id="rId11"/>
    <p:sldId id="282" r:id="rId12"/>
    <p:sldId id="27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B38B-A325-40DC-B0D7-C59599A5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2236-77DE-4C9E-A9A4-26A13FF8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076C-DFC7-48ED-9418-93E52155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8A5-09A8-4C39-8890-D1A095F3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18A5B-D0CB-4A83-98B0-3AD797FD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19C7-921E-4CC2-9405-31D25628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40866-75FD-4470-84AD-CACC37C05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8D69-D8B0-4CF8-B4F5-31D958AE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CCC9-476A-45DB-9529-961401DB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7E92-C4F7-46F6-8261-62E04688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8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7DD34-1FE0-4857-B38A-92AD902CD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D80E3-C571-4707-9FAD-1FE390A4A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98027-D684-4D9B-ACC5-CBBB947D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B56B-BA07-4973-BB05-A1AA9C36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C79F-C6EE-40DE-BB91-0C4AAD1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0992-C37D-4503-9DFA-3F54DCDF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D6B6-6279-4560-9CC4-817D2B33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0C66-6D9F-4E98-9071-8447866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FDB4A-135F-464B-B7EB-CA79E12A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32AF4-9E9C-48D5-AFF6-A6DC94E0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5980-AF8F-4A50-9CF6-D1E8CB7F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1ADA1-5CE1-4529-B81D-DB2B8280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6F13-7B81-40F8-BFB2-DDAAE4A9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88CF-D4FD-473C-87BA-CF4D7460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E815-20F9-42A5-BDF3-C0322880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CFB2-2175-46AE-A9F0-D6AAB566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718F-B2F3-49C4-A57A-2F88DA545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884F0-941C-45E7-A8EA-F2C91AC4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2D0ED-ABD2-4411-84BA-064155F7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C58B-6C5B-48D5-8AFC-81C32E8A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F7972-27B0-43D6-A622-0A61D262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9656-B6DB-4835-B59B-8F70B52A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EEBA-408D-455F-BF33-B595E585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F7E52-9E9F-4BEE-9827-FD75DCB8A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8711A-1FCC-4F9D-AF47-DFA1F17C1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0C05E-E477-4539-A8A0-B3C0A7B3B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EC916-DDF3-47BC-8EE0-A18186E0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4DA51-D462-4507-B0EB-0EBFDF24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1DEEC-19B1-44A2-9FF0-0BAD5690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E9B7-9CC4-4BE8-BF7E-B2B84E18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17FF9-2467-43C3-8D13-CEC455FD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53D26-1D3A-414A-8936-219C913D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9FBD0-4E88-4578-AF57-81530498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BA417-A33F-4F75-BAEB-F23D241F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02057-BF45-4F50-979F-F429D791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C1B4-D820-40B9-AB66-157B2E03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1F12-D693-47C0-B566-623246C5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27BC-7EA3-4085-94E1-F46A5749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F80A-F43F-42CD-9525-A14321B1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3BAE-B795-4443-A17D-38615BAD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DE84E-086F-4E64-A839-801994F8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2BC0F-59A2-4F90-8921-6337EF4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0FE7-C61E-4F92-9B4B-E8AE5629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6DEF0-2E47-4164-B859-3265A8307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73E32-0007-446D-B61C-6DB51FD45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D928A-0C3C-4640-9639-BCA0554F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1C088-AB73-4811-A7F6-90179519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87CD-CA9A-45A2-96E9-1411A470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1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A0E17-FCD0-4BF4-9300-46CBED96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ECA90-3051-4DDE-8105-CDA8C98C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CE2E-B191-4088-8F32-7BADC113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4FEC8-847A-467E-9589-EA606AB744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22A0-3672-40CC-AF6D-C202FE7D6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7126F-7828-471A-A144-B6C4ABE52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BFDC-2B3F-4DD3-8943-AEF437DE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ixer.io/" TargetMode="External"/><Relationship Id="rId2" Type="http://schemas.openxmlformats.org/officeDocument/2006/relationships/hyperlink" Target="https://www.epa.gov/enviro/web-services#hourly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utrack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gpy212/Mini-coding-challenge-getting-web-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" TargetMode="External"/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jsonlin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452B-AD78-428F-8F9F-EE0216098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Coding Challenge:</a:t>
            </a:r>
            <a:br>
              <a:rPr lang="en-US" dirty="0"/>
            </a:br>
            <a:r>
              <a:rPr lang="en-US" dirty="0"/>
              <a:t>Getting Web Data w/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7961C-490C-42E5-95EB-00C425899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2/23/18</a:t>
            </a:r>
          </a:p>
        </p:txBody>
      </p:sp>
    </p:spTree>
    <p:extLst>
      <p:ext uri="{BB962C8B-B14F-4D97-AF65-F5344CB8AC3E}">
        <p14:creationId xmlns:p14="http://schemas.microsoft.com/office/powerpoint/2010/main" val="89005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5974-B73D-4BBE-9DDC-D8850F8B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Mini-Challenge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74C6-0CA4-4AF1-902A-3BF4A85D4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script that:</a:t>
            </a:r>
          </a:p>
          <a:p>
            <a:pPr lvl="1"/>
            <a:r>
              <a:rPr lang="en-US" dirty="0"/>
              <a:t>Prints the forecasted UV index and corresponding time for Pullman using the EPA’s API: </a:t>
            </a:r>
            <a:r>
              <a:rPr lang="en-US" dirty="0">
                <a:hlinkClick r:id="rId2"/>
              </a:rPr>
              <a:t>https://www.epa.gov/enviro/web-services#hourlyzip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 prints common exchange rates for a given currency (i.e. USD) using the API of </a:t>
            </a:r>
            <a:r>
              <a:rPr lang="en-US" dirty="0">
                <a:hlinkClick r:id="rId3"/>
              </a:rPr>
              <a:t>http://fixer.io/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Or prints the GPS coordinates and username of everyone that was recorded as having flu symptoms in the last day via the API of </a:t>
            </a:r>
            <a:r>
              <a:rPr lang="en-US" dirty="0">
                <a:hlinkClick r:id="rId4"/>
              </a:rPr>
              <a:t>http://www.flutrack.org/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1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AE5A-7E5E-429F-9349-1E1C62B5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A759-8B36-4514-A155-B0979406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https://github.com/cougpy212/Mini-coding-challenge-getting-web-data</a:t>
            </a:r>
            <a:r>
              <a:rPr lang="en-US" dirty="0"/>
              <a:t> for examples and solutions: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files </a:t>
            </a:r>
          </a:p>
          <a:p>
            <a:pPr lvl="1"/>
            <a:r>
              <a:rPr lang="en-US" dirty="0"/>
              <a:t>HTML w/ markup</a:t>
            </a:r>
          </a:p>
          <a:p>
            <a:pPr lvl="1"/>
            <a:r>
              <a:rPr lang="en-US" dirty="0"/>
              <a:t>Python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4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58C8-8422-4FBF-8808-41800D46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things to know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F6AF-74FC-47B9-B405-CD37C836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0458" cy="4351338"/>
          </a:xfrm>
        </p:spPr>
        <p:txBody>
          <a:bodyPr/>
          <a:lstStyle/>
          <a:p>
            <a:r>
              <a:rPr lang="en-US" dirty="0"/>
              <a:t>Writing to files (its unlikely you are just going to print your data)</a:t>
            </a:r>
          </a:p>
          <a:p>
            <a:endParaRPr lang="en-US" dirty="0"/>
          </a:p>
          <a:p>
            <a:r>
              <a:rPr lang="en-US" dirty="0"/>
              <a:t>Handle exceptions/check status codes</a:t>
            </a:r>
          </a:p>
          <a:p>
            <a:endParaRPr lang="en-US" dirty="0"/>
          </a:p>
          <a:p>
            <a:r>
              <a:rPr lang="en-US" dirty="0"/>
              <a:t>Identify yourself to the service you are accessing</a:t>
            </a:r>
          </a:p>
          <a:p>
            <a:endParaRPr lang="en-US" dirty="0"/>
          </a:p>
          <a:p>
            <a:r>
              <a:rPr lang="en-US" dirty="0"/>
              <a:t>Throttle requests with the built-in time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00" name="Picture 4" descr="http://docs.python-requests.org/en/master/_static/requests-sidebar.png">
            <a:extLst>
              <a:ext uri="{FF2B5EF4-FFF2-40B4-BE49-F238E27FC236}">
                <a16:creationId xmlns:a16="http://schemas.microsoft.com/office/drawing/2014/main" id="{0B4F5A8F-A9CF-4A96-B58D-5362B90B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66" y="2080591"/>
            <a:ext cx="2787789" cy="35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3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5C07-F77A-4383-8587-34B6F105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41A1-E828-439E-AEF4-B248B18E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3765" cy="4351338"/>
          </a:xfrm>
        </p:spPr>
        <p:txBody>
          <a:bodyPr/>
          <a:lstStyle/>
          <a:p>
            <a:r>
              <a:rPr lang="en-US" dirty="0"/>
              <a:t>Requests documentation: </a:t>
            </a:r>
            <a:r>
              <a:rPr lang="en-US" dirty="0">
                <a:hlinkClick r:id="rId2"/>
              </a:rPr>
              <a:t>http://docs.python-requests.org/en/master/</a:t>
            </a:r>
            <a:endParaRPr lang="en-US" dirty="0"/>
          </a:p>
          <a:p>
            <a:endParaRPr lang="en-US" dirty="0"/>
          </a:p>
          <a:p>
            <a:r>
              <a:rPr lang="en-US" dirty="0"/>
              <a:t>JSON info: </a:t>
            </a:r>
            <a:r>
              <a:rPr lang="en-US" dirty="0">
                <a:hlinkClick r:id="rId3"/>
              </a:rPr>
              <a:t>https://www.json.org/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JSON lint: </a:t>
            </a:r>
            <a:r>
              <a:rPr lang="en-US" dirty="0">
                <a:hlinkClick r:id="rId4"/>
              </a:rPr>
              <a:t>https://jsonlint.com/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http://docs.python-requests.org/en/master/_static/requests-sidebar.png">
            <a:extLst>
              <a:ext uri="{FF2B5EF4-FFF2-40B4-BE49-F238E27FC236}">
                <a16:creationId xmlns:a16="http://schemas.microsoft.com/office/drawing/2014/main" id="{84C37F2E-5834-49C2-98AA-2E026F0E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66" y="2080591"/>
            <a:ext cx="2787789" cy="35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33F0-BA0F-40EE-B5B4-BCF80616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Web Data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D479-CE53-4DF4-BADE-35E7AF31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you want to learn this?</a:t>
            </a:r>
          </a:p>
          <a:p>
            <a:pPr lvl="1"/>
            <a:r>
              <a:rPr lang="en-US" dirty="0"/>
              <a:t>You can automate the collection of very large amounts of data from online sources with Python</a:t>
            </a:r>
          </a:p>
          <a:p>
            <a:pPr lvl="1"/>
            <a:endParaRPr lang="en-US" dirty="0"/>
          </a:p>
          <a:p>
            <a:r>
              <a:rPr lang="en-US" dirty="0"/>
              <a:t>Ways it can be done:</a:t>
            </a:r>
          </a:p>
          <a:p>
            <a:pPr lvl="1"/>
            <a:r>
              <a:rPr lang="en-US" dirty="0"/>
              <a:t>Manually parsing HTML (bs4 etc.)</a:t>
            </a:r>
          </a:p>
          <a:p>
            <a:pPr lvl="1"/>
            <a:r>
              <a:rPr lang="en-US" dirty="0"/>
              <a:t>Calling APIs directly </a:t>
            </a:r>
          </a:p>
          <a:p>
            <a:pPr lvl="1"/>
            <a:r>
              <a:rPr lang="en-US" dirty="0"/>
              <a:t>Calling APIs via an API wrapper (</a:t>
            </a:r>
            <a:r>
              <a:rPr lang="en-US" dirty="0" err="1"/>
              <a:t>tweepy</a:t>
            </a:r>
            <a:r>
              <a:rPr lang="en-US" dirty="0"/>
              <a:t>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www.nirg.net/images/twython1.jpg">
            <a:extLst>
              <a:ext uri="{FF2B5EF4-FFF2-40B4-BE49-F238E27FC236}">
                <a16:creationId xmlns:a16="http://schemas.microsoft.com/office/drawing/2014/main" id="{77421FD9-83B0-402E-88CD-5E07DE258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82" y="4698033"/>
            <a:ext cx="2610679" cy="17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A9BE4F-179B-4155-B11B-5B93A7EFF7D7}"/>
              </a:ext>
            </a:extLst>
          </p:cNvPr>
          <p:cNvSpPr/>
          <p:nvPr/>
        </p:nvSpPr>
        <p:spPr>
          <a:xfrm>
            <a:off x="238539" y="6488668"/>
            <a:ext cx="2498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http://www.tweepy.org/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439DB-863B-4037-97F1-C5B67A4A6DA5}"/>
              </a:ext>
            </a:extLst>
          </p:cNvPr>
          <p:cNvSpPr/>
          <p:nvPr/>
        </p:nvSpPr>
        <p:spPr>
          <a:xfrm>
            <a:off x="2964802" y="6488668"/>
            <a:ext cx="5917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https://www.crummy.com/software/BeautifulSoup/bs4/doc/</a:t>
            </a:r>
          </a:p>
        </p:txBody>
      </p:sp>
    </p:spTree>
    <p:extLst>
      <p:ext uri="{BB962C8B-B14F-4D97-AF65-F5344CB8AC3E}">
        <p14:creationId xmlns:p14="http://schemas.microsoft.com/office/powerpoint/2010/main" val="60626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4B39-0B52-4F42-9B25-87A43470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Web Data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B9FA-DB0E-4A17-8728-2EAFC2F0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204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APIs are for programmers to interrogate a data source</a:t>
            </a:r>
          </a:p>
          <a:p>
            <a:endParaRPr lang="en-US" dirty="0"/>
          </a:p>
          <a:p>
            <a:r>
              <a:rPr lang="en-US" dirty="0"/>
              <a:t>Pros: </a:t>
            </a:r>
          </a:p>
          <a:p>
            <a:pPr lvl="1"/>
            <a:r>
              <a:rPr lang="en-US" dirty="0"/>
              <a:t>Data is often obtained in nicely structured  formats (JSON etc.)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Many large data repos have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Error handling can sometimes be a pain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https://www.vectorcast.com/sites/default/files/styles/large/public/api-icon.png?itok=bDuDClfU">
            <a:extLst>
              <a:ext uri="{FF2B5EF4-FFF2-40B4-BE49-F238E27FC236}">
                <a16:creationId xmlns:a16="http://schemas.microsoft.com/office/drawing/2014/main" id="{19C55C8D-265F-494B-872A-E02B2CA5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077" y="2265914"/>
            <a:ext cx="4652342" cy="232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6AD9-192F-4220-AF4F-42418BFC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Web Data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0D36-66E2-4B24-BA10-266CE747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92548" cy="4351338"/>
          </a:xfrm>
        </p:spPr>
        <p:txBody>
          <a:bodyPr/>
          <a:lstStyle/>
          <a:p>
            <a:r>
              <a:rPr lang="en-US" dirty="0"/>
              <a:t>Today we’re going to use the Requests package to call an API directly</a:t>
            </a:r>
          </a:p>
          <a:p>
            <a:endParaRPr lang="en-US" dirty="0"/>
          </a:p>
          <a:p>
            <a:r>
              <a:rPr lang="en-US" dirty="0"/>
              <a:t>We are going to use toy examples, but keep in mind that APIs for “real” data sources can have a lot of functionality </a:t>
            </a:r>
          </a:p>
          <a:p>
            <a:endParaRPr lang="en-US" dirty="0"/>
          </a:p>
        </p:txBody>
      </p:sp>
      <p:pic>
        <p:nvPicPr>
          <p:cNvPr id="5" name="Picture 4" descr="http://docs.python-requests.org/en/master/_static/requests-sidebar.png">
            <a:extLst>
              <a:ext uri="{FF2B5EF4-FFF2-40B4-BE49-F238E27FC236}">
                <a16:creationId xmlns:a16="http://schemas.microsoft.com/office/drawing/2014/main" id="{AF075DAD-D7B6-4885-B81C-C0B680F3E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211" y="3154016"/>
            <a:ext cx="2787789" cy="35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A0148-DB52-4AC9-95C7-4A471976F32E}"/>
              </a:ext>
            </a:extLst>
          </p:cNvPr>
          <p:cNvSpPr/>
          <p:nvPr/>
        </p:nvSpPr>
        <p:spPr>
          <a:xfrm>
            <a:off x="0" y="6488668"/>
            <a:ext cx="4380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http://docs.python-requests.org/en/master/</a:t>
            </a:r>
          </a:p>
        </p:txBody>
      </p:sp>
    </p:spTree>
    <p:extLst>
      <p:ext uri="{BB962C8B-B14F-4D97-AF65-F5344CB8AC3E}">
        <p14:creationId xmlns:p14="http://schemas.microsoft.com/office/powerpoint/2010/main" val="113151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6954-5DE3-40AD-82FF-2EC34608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8CF7-4C11-4FE4-9AA9-7CBAD3AB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4351338"/>
          </a:xfrm>
        </p:spPr>
        <p:txBody>
          <a:bodyPr>
            <a:normAutofit/>
          </a:bodyPr>
          <a:lstStyle/>
          <a:p>
            <a:r>
              <a:rPr lang="en-US" dirty="0"/>
              <a:t>As an example we will call </a:t>
            </a:r>
            <a:r>
              <a:rPr lang="en-US" dirty="0" err="1"/>
              <a:t>metaweather.com’s</a:t>
            </a:r>
            <a:r>
              <a:rPr lang="en-US" dirty="0"/>
              <a:t> API to get a forecast for the Seattle area</a:t>
            </a:r>
          </a:p>
          <a:p>
            <a:endParaRPr lang="en-US" dirty="0"/>
          </a:p>
          <a:p>
            <a:r>
              <a:rPr lang="en-US" dirty="0"/>
              <a:t>Python (3.6)/programming tools we will be using: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JSON </a:t>
            </a:r>
          </a:p>
          <a:p>
            <a:pPr lvl="1"/>
            <a:r>
              <a:rPr lang="en-US" dirty="0"/>
              <a:t>Requests package (may need to install)</a:t>
            </a:r>
          </a:p>
          <a:p>
            <a:pPr lvl="1"/>
            <a:r>
              <a:rPr lang="en-US" dirty="0" err="1"/>
              <a:t>pprint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5FDD9-E57E-4C76-B3A6-10030B83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46" y="447778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729C-D36B-4DCB-AAB6-4E897108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15BB-82EA-42B5-9CE3-077DBA4D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URL is accessed at https://www.metaweather.com/api/</a:t>
            </a:r>
          </a:p>
          <a:p>
            <a:endParaRPr lang="en-US" dirty="0"/>
          </a:p>
          <a:p>
            <a:r>
              <a:rPr lang="en-US" dirty="0"/>
              <a:t>This API works by accepting different arguments in a base URL that governs a JSON response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7FC1B-7B22-4E8A-B4A4-6AEF92456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46" y="447778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9549-2213-42B9-AD03-AA35CBA6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B21B-63F9-4295-A62A-2F38ADDD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URL ‘https://www.metaweather.com/</a:t>
            </a:r>
            <a:r>
              <a:rPr lang="en-US" dirty="0" err="1"/>
              <a:t>api</a:t>
            </a:r>
            <a:r>
              <a:rPr lang="en-US" dirty="0"/>
              <a:t>/’ has a location method that takes a ‘where on earth id’ argument</a:t>
            </a:r>
          </a:p>
          <a:p>
            <a:endParaRPr lang="en-US" dirty="0"/>
          </a:p>
          <a:p>
            <a:r>
              <a:rPr lang="en-US" dirty="0"/>
              <a:t>For example, we can enter: ‘https://www.metaweather.com/api/location/2490383’ into a browser to get the forecast for King county(</a:t>
            </a:r>
            <a:r>
              <a:rPr lang="en-US" dirty="0" err="1"/>
              <a:t>woeid</a:t>
            </a:r>
            <a:r>
              <a:rPr lang="en-US" dirty="0"/>
              <a:t>=2490383) in JSON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C2316-60C3-4851-B604-53CABE8A1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46" y="447778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3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616F-E1D0-4BBA-973F-64FA82C3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https://www.metaweather.com/api/location/2490383/ - Google Chrome">
            <a:extLst>
              <a:ext uri="{FF2B5EF4-FFF2-40B4-BE49-F238E27FC236}">
                <a16:creationId xmlns:a16="http://schemas.microsoft.com/office/drawing/2014/main" id="{965EDEF0-9B60-4AC2-8BB8-3BAA563A4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" b="7751"/>
          <a:stretch/>
        </p:blipFill>
        <p:spPr>
          <a:xfrm>
            <a:off x="0" y="559904"/>
            <a:ext cx="12192000" cy="5738192"/>
          </a:xfrm>
        </p:spPr>
      </p:pic>
    </p:spTree>
    <p:extLst>
      <p:ext uri="{BB962C8B-B14F-4D97-AF65-F5344CB8AC3E}">
        <p14:creationId xmlns:p14="http://schemas.microsoft.com/office/powerpoint/2010/main" val="408992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A06F-8E34-4771-B164-D447068E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09EA-904B-4493-97AE-534E4F0C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usually looks messy, but we can organize it in python and dig for what we want.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68CAA-95DE-4420-B283-3AD5DAFC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46" y="447778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4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6057</TotalTime>
  <Words>553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Mini Coding Challenge: Getting Web Data w/ Python</vt:lpstr>
      <vt:lpstr>Getting Web Data with Python</vt:lpstr>
      <vt:lpstr>Getting Web Data with Python</vt:lpstr>
      <vt:lpstr>Getting Web Data with Python</vt:lpstr>
      <vt:lpstr>API Call Example</vt:lpstr>
      <vt:lpstr>API Call Example</vt:lpstr>
      <vt:lpstr>API Call Example</vt:lpstr>
      <vt:lpstr>PowerPoint Presentation</vt:lpstr>
      <vt:lpstr>API Call Example</vt:lpstr>
      <vt:lpstr>My Mini-Challenge</vt:lpstr>
      <vt:lpstr>API Call Example</vt:lpstr>
      <vt:lpstr>Good things to know moving forward</vt:lpstr>
      <vt:lpstr>Good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Vanderwerff, Brett Raymond</dc:creator>
  <cp:lastModifiedBy>Vanderwerff, Brett Raymond</cp:lastModifiedBy>
  <cp:revision>62</cp:revision>
  <dcterms:created xsi:type="dcterms:W3CDTF">2018-02-08T23:54:20Z</dcterms:created>
  <dcterms:modified xsi:type="dcterms:W3CDTF">2018-02-22T23:03:33Z</dcterms:modified>
</cp:coreProperties>
</file>