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 varScale="1">
        <p:scale>
          <a:sx n="120" d="100"/>
          <a:sy n="120" d="100"/>
        </p:scale>
        <p:origin x="200" y="5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mcgenomics.biomedcentral.com/articles/10.1186/s12864-020-6568-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64a8c742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64a8c742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664565f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664565f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https://bmcgenomics.biomedcentral.com/articles/10.1186/s12864-020-6568-2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64a8c742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64a8c742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4df2c0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54df2c0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664565fe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664565fe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Depth: # times a nucleotide/region is sequenced (higher confidence in that read)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0cb3ba2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0cb3ba2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Image: scanning electron microscope 3kV. Skin washed w/ DPBS &amp; EtOH → incubated w/ C. auris sweat media for 24 hr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0cb3ba21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0cb3ba21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4a8c74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64a8c74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64a8c742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64a8c742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de866c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de866c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664565fe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664565fe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664565fe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664565fe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664565fe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664565fe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https://littlebitofdata.com/en/2017/08/strandness_in_rnaseq/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ih.zoomgov.com/webinar/register/WN_5JjkysN9Sz6DgeNaGXE8v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Functionally Annotating the </a:t>
            </a:r>
            <a:r>
              <a:rPr lang="en" sz="4000" i="1">
                <a:solidFill>
                  <a:schemeClr val="lt1"/>
                </a:solidFill>
              </a:rPr>
              <a:t>Candida auris</a:t>
            </a:r>
            <a:r>
              <a:rPr lang="en" sz="4000">
                <a:solidFill>
                  <a:schemeClr val="lt1"/>
                </a:solidFill>
              </a:rPr>
              <a:t> Genome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7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40">
                <a:solidFill>
                  <a:schemeClr val="lt1"/>
                </a:solidFill>
              </a:rPr>
              <a:t>Skyler Sung</a:t>
            </a:r>
            <a:endParaRPr sz="26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chemeClr val="lt1"/>
                </a:solidFill>
              </a:rPr>
              <a:t>NHGRI, Translational and Functional Genomics Branch, Microbial Genetics Section, Segre Lab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Funannotate annotations inconsistent with GenBank’s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7830075" y="2017650"/>
            <a:ext cx="119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* Cuomo Lab @ Broad 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177" y="1017725"/>
            <a:ext cx="6765885" cy="407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2"/>
          <p:cNvCxnSpPr/>
          <p:nvPr/>
        </p:nvCxnSpPr>
        <p:spPr>
          <a:xfrm>
            <a:off x="3891275" y="1143000"/>
            <a:ext cx="0" cy="395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Current Direction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534900" y="1098150"/>
            <a:ext cx="42039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Metrics of annotation quality 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GenomeQC?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Pam @ NISC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Stranded models w/ multiple RNAseq inputs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Adding scripts to the Github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Preparing for summer student poster presentation (August 5, ~1:50 PM)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525" y="1098150"/>
            <a:ext cx="4405149" cy="247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8322000" y="3099100"/>
            <a:ext cx="510300" cy="209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3155350" y="1582600"/>
            <a:ext cx="306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IV</a:t>
            </a:r>
            <a:endParaRPr sz="1000" b="1"/>
          </a:p>
        </p:txBody>
      </p:sp>
      <p:sp>
        <p:nvSpPr>
          <p:cNvPr id="153" name="Google Shape;153;p24"/>
          <p:cNvSpPr txBox="1"/>
          <p:nvPr/>
        </p:nvSpPr>
        <p:spPr>
          <a:xfrm>
            <a:off x="311700" y="150625"/>
            <a:ext cx="852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Acknowledgements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2078250" y="792725"/>
            <a:ext cx="2320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</a:rPr>
              <a:t>Julie Segre - PI</a:t>
            </a:r>
            <a:endParaRPr sz="17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Ryan Blaustein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Qiong Chen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</a:rPr>
              <a:t>Sean Conlan</a:t>
            </a:r>
            <a:endParaRPr sz="17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</a:rPr>
              <a:t>Clayton Deming</a:t>
            </a:r>
            <a:endParaRPr sz="17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Payal Joglekar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</a:rPr>
              <a:t>Shih-Queen Lee-Lin</a:t>
            </a:r>
            <a:endParaRPr sz="17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4744950" y="792725"/>
            <a:ext cx="2320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Nashwa M Ahmed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</a:rPr>
              <a:t>Diana Proctor</a:t>
            </a:r>
            <a:endParaRPr sz="17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Lukian Robert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Sara Saheb Kashaf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Heidi Kong &amp; Lab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425975" y="3233075"/>
            <a:ext cx="85206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Some of my favorite OITE+ events</a:t>
            </a:r>
            <a:endParaRPr sz="20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Grad School Week Panels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Exploring Our Self-Talk: Cognitive Distortions and Imposter Fears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Talking Science: Designing and Delivering Successful Oral Presentations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JC Neurodegenerative Diseases: Bench to Bedside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Supplementary Data (Depth plots Caur007-009)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3155350" y="1582600"/>
            <a:ext cx="306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IV</a:t>
            </a:r>
            <a:endParaRPr sz="1000" b="1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76400"/>
            <a:ext cx="2909471" cy="21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200" y="1676400"/>
            <a:ext cx="2927191" cy="213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200" y="1676400"/>
            <a:ext cx="2917929" cy="213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0" y="1371600"/>
            <a:ext cx="1295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Caur007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048000" y="1371600"/>
            <a:ext cx="1295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Caur008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6096000" y="1371600"/>
            <a:ext cx="1295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Caur009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Supplementary Data (depth diagram)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3155350" y="1582600"/>
            <a:ext cx="306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IV</a:t>
            </a:r>
            <a:endParaRPr sz="1000" b="1"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r="2222"/>
          <a:stretch/>
        </p:blipFill>
        <p:spPr>
          <a:xfrm>
            <a:off x="664566" y="1327962"/>
            <a:ext cx="6254617" cy="323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Background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64100" y="3274450"/>
            <a:ext cx="8520600" cy="16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Chicago outbreak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First cases in 2016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Colonized up to 86% of residents in ventilator-capable skilled nursing facility (vSNF)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6155250" y="38225"/>
            <a:ext cx="2950525" cy="3022650"/>
            <a:chOff x="5510450" y="969000"/>
            <a:chExt cx="2950525" cy="30226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3">
              <a:alphaModFix/>
            </a:blip>
            <a:srcRect l="1046" t="2037" r="2044"/>
            <a:stretch/>
          </p:blipFill>
          <p:spPr>
            <a:xfrm>
              <a:off x="5510450" y="969000"/>
              <a:ext cx="2950525" cy="2946075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4" name="Google Shape;64;p14"/>
            <p:cNvSpPr txBox="1"/>
            <p:nvPr/>
          </p:nvSpPr>
          <p:spPr>
            <a:xfrm>
              <a:off x="5762475" y="3699150"/>
              <a:ext cx="446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>
                  <a:solidFill>
                    <a:schemeClr val="lt1"/>
                  </a:solidFill>
                </a:rPr>
                <a:t>1 µm</a:t>
              </a:r>
              <a:endParaRPr sz="700" b="1">
                <a:solidFill>
                  <a:schemeClr val="lt1"/>
                </a:solidFill>
              </a:endParaRPr>
            </a:p>
          </p:txBody>
        </p:sp>
      </p:grp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64100" y="1276200"/>
            <a:ext cx="85206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study </a:t>
            </a:r>
            <a:r>
              <a:rPr lang="en" i="1">
                <a:solidFill>
                  <a:schemeClr val="lt1"/>
                </a:solidFill>
              </a:rPr>
              <a:t>C. auris?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39% mortality rate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Quickly spreads in healthcare settings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Resistant to multiple antifungal classes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Persists on human skin &amp; healthcare surfaces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184875" y="2962250"/>
            <a:ext cx="29505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lt1"/>
                </a:solidFill>
              </a:rPr>
              <a:t>C. auris</a:t>
            </a:r>
            <a:r>
              <a:rPr lang="en" sz="1000">
                <a:solidFill>
                  <a:schemeClr val="lt1"/>
                </a:solidFill>
              </a:rPr>
              <a:t> biofilm imaged with electron microscopy</a:t>
            </a:r>
            <a:endParaRPr sz="1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</a:rPr>
              <a:t>Horton </a:t>
            </a:r>
            <a:r>
              <a:rPr lang="en" sz="700" i="1">
                <a:solidFill>
                  <a:schemeClr val="lt1"/>
                </a:solidFill>
              </a:rPr>
              <a:t>et al</a:t>
            </a:r>
            <a:r>
              <a:rPr lang="en" sz="700">
                <a:solidFill>
                  <a:schemeClr val="lt1"/>
                </a:solidFill>
              </a:rPr>
              <a:t>. </a:t>
            </a:r>
            <a:r>
              <a:rPr lang="en" sz="700" i="1">
                <a:solidFill>
                  <a:schemeClr val="lt1"/>
                </a:solidFill>
              </a:rPr>
              <a:t>Candida auris</a:t>
            </a:r>
            <a:r>
              <a:rPr lang="en" sz="700">
                <a:solidFill>
                  <a:schemeClr val="lt1"/>
                </a:solidFill>
              </a:rPr>
              <a:t> Forms High-Burden Biofilms in Skin Niche Conditions and on Porcine Skin. mBio. 2020</a:t>
            </a:r>
            <a:endParaRPr sz="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t="174" b="7803"/>
          <a:stretch/>
        </p:blipFill>
        <p:spPr>
          <a:xfrm>
            <a:off x="1151250" y="1129800"/>
            <a:ext cx="6841499" cy="37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Methods: Funannotate genome-only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801175" y="3652800"/>
            <a:ext cx="4288200" cy="123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258375" y="3337200"/>
            <a:ext cx="2831100" cy="3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089475" y="3390400"/>
            <a:ext cx="275400" cy="77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385825" y="3172150"/>
            <a:ext cx="663600" cy="48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 rot="-5400000">
            <a:off x="5649250" y="2548200"/>
            <a:ext cx="3753300" cy="9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t="174" b="7803"/>
          <a:stretch/>
        </p:blipFill>
        <p:spPr>
          <a:xfrm>
            <a:off x="1151250" y="1129800"/>
            <a:ext cx="6841499" cy="37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Methods: Funannotate w/ RNA-seq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820700" y="1760900"/>
            <a:ext cx="4262400" cy="76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041700" y="2190000"/>
            <a:ext cx="3072900" cy="76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7114750" y="2186400"/>
            <a:ext cx="253200" cy="697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 rot="-5400000">
            <a:off x="5649250" y="2548200"/>
            <a:ext cx="3753300" cy="9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377950" y="2524400"/>
            <a:ext cx="6636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can the output tell us?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8218325" y="2990200"/>
            <a:ext cx="8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6803"/>
          <a:stretch/>
        </p:blipFill>
        <p:spPr>
          <a:xfrm>
            <a:off x="311688" y="1620600"/>
            <a:ext cx="4769974" cy="26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197800" y="1277850"/>
            <a:ext cx="37575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How do our annotations compare to the NISC annotation?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Does RNA-Seq data improve our annotation?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How do our annotations compare to those in NCBI GenBank?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052" y="979025"/>
            <a:ext cx="6765885" cy="40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Funannotate (genome-only) underestimating CDSs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940975" y="937875"/>
            <a:ext cx="5130900" cy="420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647300" y="1508375"/>
            <a:ext cx="293700" cy="28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r="-3648"/>
          <a:stretch/>
        </p:blipFill>
        <p:spPr>
          <a:xfrm>
            <a:off x="1724200" y="1508375"/>
            <a:ext cx="1227900" cy="3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1964925" y="1027425"/>
            <a:ext cx="976200" cy="46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2013950" y="2527325"/>
            <a:ext cx="849000" cy="246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052" y="979025"/>
            <a:ext cx="6765885" cy="40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RNAseq data is undercutting performance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4081050" y="937875"/>
            <a:ext cx="3990900" cy="420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3522625" y="2534200"/>
            <a:ext cx="465000" cy="198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Readmapping: Coverage is not the problem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4325"/>
            <a:ext cx="4881152" cy="35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232725" y="1118850"/>
            <a:ext cx="4238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Caur009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313600" y="1549950"/>
            <a:ext cx="383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Depth summary for chromosomes: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Median depths (163 - 400)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&gt; 90% mapping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Strandedness in RNASeq tool parameters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155350" y="1582600"/>
            <a:ext cx="306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IV</a:t>
            </a:r>
            <a:endParaRPr sz="1000" b="1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25" y="1466143"/>
            <a:ext cx="4834474" cy="30554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5284275" y="1654813"/>
            <a:ext cx="35010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(A) </a:t>
            </a:r>
            <a:r>
              <a:rPr lang="en" sz="1800" b="1">
                <a:solidFill>
                  <a:schemeClr val="lt1"/>
                </a:solidFill>
              </a:rPr>
              <a:t>Forward-stranded</a:t>
            </a:r>
            <a:r>
              <a:rPr lang="en" sz="1800">
                <a:solidFill>
                  <a:schemeClr val="lt1"/>
                </a:solidFill>
              </a:rPr>
              <a:t>: R1 aligns to RNA strand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(B) </a:t>
            </a:r>
            <a:r>
              <a:rPr lang="en" sz="1800" b="1">
                <a:solidFill>
                  <a:schemeClr val="lt1"/>
                </a:solidFill>
              </a:rPr>
              <a:t>Reverse-stranded</a:t>
            </a:r>
            <a:r>
              <a:rPr lang="en" sz="1800">
                <a:solidFill>
                  <a:schemeClr val="lt1"/>
                </a:solidFill>
              </a:rPr>
              <a:t>: R2 aligns to RNA strand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(C) </a:t>
            </a:r>
            <a:r>
              <a:rPr lang="en" sz="1800" b="1">
                <a:solidFill>
                  <a:schemeClr val="lt1"/>
                </a:solidFill>
              </a:rPr>
              <a:t>Unstranded</a:t>
            </a:r>
            <a:r>
              <a:rPr lang="en" sz="1800">
                <a:solidFill>
                  <a:schemeClr val="lt1"/>
                </a:solidFill>
              </a:rPr>
              <a:t>: R1 sometimes aligns &amp; R2 sometimes aligns to RNA strand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Macintosh PowerPoint</Application>
  <PresentationFormat>On-screen Show (16:9)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Functionally Annotating the Candida auris Genome</vt:lpstr>
      <vt:lpstr>Background</vt:lpstr>
      <vt:lpstr>Methods: Funannotate genome-only</vt:lpstr>
      <vt:lpstr>Methods: Funannotate w/ RNA-seq data</vt:lpstr>
      <vt:lpstr>What can the output tell us?</vt:lpstr>
      <vt:lpstr>Funannotate (genome-only) underestimating CDSs</vt:lpstr>
      <vt:lpstr>RNAseq data is undercutting performance</vt:lpstr>
      <vt:lpstr>Readmapping: Coverage is not the problem</vt:lpstr>
      <vt:lpstr>Strandedness in RNASeq tool parameters</vt:lpstr>
      <vt:lpstr>Funannotate annotations inconsistent with GenBank’s  </vt:lpstr>
      <vt:lpstr>Current Direction</vt:lpstr>
      <vt:lpstr>PowerPoint Presentation</vt:lpstr>
      <vt:lpstr>Supplementary Data (Depth plots Caur007-009)</vt:lpstr>
      <vt:lpstr>Supplementary Data (depth diagram)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Functionally Annotating the Candida auris Genome</dc:title>
  <cp:lastModifiedBy>Skyler Sung</cp:lastModifiedBy>
  <cp:revision>1</cp:revision>
  <dcterms:modified xsi:type="dcterms:W3CDTF">2021-07-28T14:54:11Z</dcterms:modified>
</cp:coreProperties>
</file>