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10"/>
  </p:notesMasterIdLst>
  <p:sldIdLst>
    <p:sldId id="295" r:id="rId2"/>
    <p:sldId id="350" r:id="rId3"/>
    <p:sldId id="351" r:id="rId4"/>
    <p:sldId id="352" r:id="rId5"/>
    <p:sldId id="353" r:id="rId6"/>
    <p:sldId id="354" r:id="rId7"/>
    <p:sldId id="355" r:id="rId8"/>
    <p:sldId id="356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C6D3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89925" autoAdjust="0"/>
  </p:normalViewPr>
  <p:slideViewPr>
    <p:cSldViewPr snapToGrid="0">
      <p:cViewPr varScale="1">
        <p:scale>
          <a:sx n="119" d="100"/>
          <a:sy n="119" d="100"/>
        </p:scale>
        <p:origin x="13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D3CDA5DB-9584-4E46-80BD-540374C0319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B311B8B-B3EB-4E53-8645-CB93946F1C7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E099E9D-E2EA-4A1B-AEEA-5E1AF65061F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890386C0-E8BB-489E-ABD0-AAA1F2D7D26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AB02B7C0-289A-457E-856D-03D7C61714F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B01D62E7-B136-46A5-8308-3184CB0653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/>
            </a:lvl1pPr>
          </a:lstStyle>
          <a:p>
            <a:pPr>
              <a:defRPr/>
            </a:pPr>
            <a:fld id="{BA40775D-CCEE-4E39-AC01-DB9C3A5952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94AC75B7-8685-4B9B-ADF0-C8C90B14503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B721EDF7-B61D-400E-8CAF-1372C29B7D99}" type="slidenum">
              <a:rPr lang="en-US" altLang="en-US" sz="1200" b="0"/>
              <a:pPr algn="r" eaLnBrk="1" hangingPunct="1"/>
              <a:t>2</a:t>
            </a:fld>
            <a:endParaRPr lang="en-US" altLang="en-US" sz="1200" b="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8C67712-3CCE-484C-93A8-950017B11C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5981F8B-8B12-4221-80E8-AA2AFC3E44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75642E0A-3A80-42FB-A321-617AC719D07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1CF4DD9-0132-422B-904B-33AF1C17573D}" type="slidenum">
              <a:rPr lang="en-US" altLang="en-US" sz="1200" b="0"/>
              <a:pPr algn="r" eaLnBrk="1" hangingPunct="1"/>
              <a:t>3</a:t>
            </a:fld>
            <a:endParaRPr lang="en-US" altLang="en-US" sz="1200" b="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26D93979-9D93-4873-838F-62F7EE2D5B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05D743C9-7FA1-4D86-A9F8-B2245E4DA1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93742B03-66FF-4B23-8BD6-73C68B9ADE5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5D993DA4-9218-44C8-AA48-916A2E6A2E74}" type="slidenum">
              <a:rPr lang="en-US" altLang="en-US" sz="1200" b="0"/>
              <a:pPr algn="r" eaLnBrk="1" hangingPunct="1"/>
              <a:t>4</a:t>
            </a:fld>
            <a:endParaRPr lang="en-US" altLang="en-US" sz="1200" b="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A566CD97-AEBC-4B38-AAD5-D3CEB8684E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13BF767D-2E02-4C54-AF9F-D61204B5C5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900B2F08-7FA0-4A0A-BC54-CAE3B58523B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1B33898D-CA5F-46D2-9D24-810FC75F3A9F}" type="slidenum">
              <a:rPr lang="en-US" altLang="en-US" sz="1200" b="0"/>
              <a:pPr algn="r" eaLnBrk="1" hangingPunct="1"/>
              <a:t>5</a:t>
            </a:fld>
            <a:endParaRPr lang="en-US" altLang="en-US" sz="1200" b="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8A7E49CF-95A4-415A-8D0A-C6C64982DD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F6735C4E-5C70-4A59-9C2C-AA9B8DFEE3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1389C700-96CB-43A0-997C-B1BF367B1F4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C6016C8F-0B16-454E-902A-4D8DE692AA91}" type="slidenum">
              <a:rPr lang="en-US" altLang="en-US" sz="1200" b="0"/>
              <a:pPr algn="r" eaLnBrk="1" hangingPunct="1"/>
              <a:t>6</a:t>
            </a:fld>
            <a:endParaRPr lang="en-US" altLang="en-US" sz="1200" b="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A95B4C81-BC14-4C34-9078-FD86AB3FA0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173D68B1-8C94-459B-BE4E-1ABA021AA2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000088CA-1508-48AF-841A-D448CA421EA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513AE06-3563-44D7-BEDB-A6826064B745}" type="slidenum">
              <a:rPr lang="en-US" altLang="en-US" sz="1200" b="0"/>
              <a:pPr algn="r" eaLnBrk="1" hangingPunct="1"/>
              <a:t>7</a:t>
            </a:fld>
            <a:endParaRPr lang="en-US" altLang="en-US" sz="1200" b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B9B5ACFE-AEC4-44F6-80D5-6401B96ACB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4B770FBC-2C5F-49D9-8031-B2D38E4038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D5EB4F95-AF1C-4134-98FD-7EE4856E42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1CD48C00-F3A1-4F1F-8530-079D34CF570B}" type="slidenum">
              <a:rPr lang="en-US" altLang="en-US" sz="1200" b="0"/>
              <a:pPr algn="r" eaLnBrk="1" hangingPunct="1"/>
              <a:t>8</a:t>
            </a:fld>
            <a:endParaRPr lang="en-US" altLang="en-US" sz="1200" b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2AC383DD-50B3-4BF3-BD3A-78EB0E61F5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29FBCBBA-9D63-4F4D-8A5F-CF4216C8E2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69928E-8B6A-45BB-ADA9-B78867D072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C91027-06E1-4F0B-A2A6-212934C7F9BA}" type="datetime1">
              <a:rPr lang="en-US" altLang="en-US"/>
              <a:pPr>
                <a:defRPr/>
              </a:pPr>
              <a:t>2/2/2022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7ADC8AF-7289-4887-A64C-DEABFF2610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1593218-1A62-4743-87D2-1DF790DECC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5872F-8F4B-4FA1-9D89-915B600095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923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74D5BBD-DDEE-4364-A7F2-05C43D079B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4F861-EDDE-41D4-9580-0210805A33EE}" type="datetime1">
              <a:rPr lang="en-US" altLang="en-US"/>
              <a:pPr>
                <a:defRPr/>
              </a:pPr>
              <a:t>2/2/2022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97992EE-1AC7-4C56-8FB0-3E5DA55C02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6CB5AE-39FB-46FB-A077-754AD6FFAE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3E925-9FD0-4958-ACA9-13E9B3F195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376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5BDDBE-A70F-456D-A0AF-ADB2ECD157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9286D-AC77-4ECC-BFD2-1FC5A7D531E5}" type="datetime1">
              <a:rPr lang="en-US" altLang="en-US"/>
              <a:pPr>
                <a:defRPr/>
              </a:pPr>
              <a:t>2/2/2022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F19D48E-2E86-462D-B871-04D641D1BA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CA3F226-CEE5-414F-952E-FC7041003E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F0A79-C96C-4215-8C90-A49931B58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48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FAEC441-F134-493A-AB41-566FF397C2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68A56-6EEF-4008-9749-6FFB5F42FA7A}" type="datetime1">
              <a:rPr lang="en-US" altLang="en-US"/>
              <a:pPr>
                <a:defRPr/>
              </a:pPr>
              <a:t>2/2/2022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AF20B6-D9C4-4A43-9AB8-DD44489551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1AC72F-AB8D-48B5-8599-3F73B1EBCF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7521C-4FC0-4CFE-9D41-9FEDF16B7F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703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0EC315E-A1FC-4703-A509-C7E3854B9A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6CA69-653D-4FE1-B560-39CFB4A8F097}" type="datetime1">
              <a:rPr lang="en-US" altLang="en-US"/>
              <a:pPr>
                <a:defRPr/>
              </a:pPr>
              <a:t>2/2/2022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14D792-46C8-49F1-B08D-1D36E2C52D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3FEBA7-E385-4D7F-BCB0-AB7647DD5B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E5417-4322-40D0-A8D3-435117A3CF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14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DC22F4-3FAA-477D-96DD-009E86D069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A45F8-B540-4A02-9CA3-EF45B277C15D}" type="datetime1">
              <a:rPr lang="en-US" altLang="en-US"/>
              <a:pPr>
                <a:defRPr/>
              </a:pPr>
              <a:t>2/2/2022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6F94AC-29F6-43E6-BB07-E80E64574A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7B6DC5-962D-4763-8D75-2C999D6341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3AFA2-1E57-435A-B788-CC859203DA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427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C14B94C-D412-4D6D-83E8-43185AA847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7E871-B08C-4B2B-90B5-9C0F84E9AAC4}" type="datetime1">
              <a:rPr lang="en-US" altLang="en-US"/>
              <a:pPr>
                <a:defRPr/>
              </a:pPr>
              <a:t>2/2/2022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A74A15C-D7DB-4BE4-B75D-A7BF9D4FE8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9ED4207-20F3-4AA6-BB59-F865C44359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F3BC2-DDBC-4B0F-B87B-1CEC6AE089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290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2103D82-D3DE-41F7-A6C6-94233A9825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5DF91-D46D-41FD-AA8E-44CEEB310DEB}" type="datetime1">
              <a:rPr lang="en-US" altLang="en-US"/>
              <a:pPr>
                <a:defRPr/>
              </a:pPr>
              <a:t>2/2/2022</a:t>
            </a:fld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CFFB1B7-19AC-4372-B7A4-0F84270D23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DE5DE40-1CD8-4A64-B990-EF7B36E0DD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40A22-6B36-4B35-9377-8AE81FDFC9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021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7726937-10EC-4FCE-85CA-1039CE871E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FEF28-817F-4C76-9F2F-1BBFC0138C11}" type="datetime1">
              <a:rPr lang="en-US" altLang="en-US"/>
              <a:pPr>
                <a:defRPr/>
              </a:pPr>
              <a:t>2/2/2022</a:t>
            </a:fld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FD0C546-3EF0-4374-872B-B707CC2D28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1A085BC-4E89-47EC-A8F7-0C2007B15F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DD0EA-268E-404D-850E-61C02D5ECB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1964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555076-4E64-4A0D-BD67-0A1DF1835A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1863E-138E-45CA-AB9A-A3FAAC539B9F}" type="datetime1">
              <a:rPr lang="en-US" altLang="en-US"/>
              <a:pPr>
                <a:defRPr/>
              </a:pPr>
              <a:t>2/2/2022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68120F-5694-443E-AA67-7898B9F6AA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FF72E2-377D-49C3-B188-7818CD491B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311F2-76E1-4C29-A47C-8905E67AE8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000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815180-A2D9-48D6-BC91-380331EEDB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A5201-6205-4AE5-A146-F18BC6FED07B}" type="datetime1">
              <a:rPr lang="en-US" altLang="en-US"/>
              <a:pPr>
                <a:defRPr/>
              </a:pPr>
              <a:t>2/2/2022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3260FE-D3A8-474D-BC85-6320B5935A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AB3936-F50A-4D91-870C-D3ACB7C080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FD7E3-4702-48B1-B70A-028D1F557F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10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E5D6805-0692-4396-B89A-3667BE9AC5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6E7283B-F987-4E6C-9683-634A413778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88665C9-9CFD-42D4-B2E6-462F5098F14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/>
            </a:lvl1pPr>
          </a:lstStyle>
          <a:p>
            <a:pPr>
              <a:defRPr/>
            </a:pPr>
            <a:fld id="{721E966C-8721-485A-BF26-F425615234D9}" type="datetime1">
              <a:rPr lang="en-US" altLang="en-US"/>
              <a:pPr>
                <a:defRPr/>
              </a:pPr>
              <a:t>2/2/2022</a:t>
            </a:fld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4D53FC8-42BD-4BF5-A0C3-472B27E179A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99C7041-6DAF-4561-ADEA-6B43B3110CC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/>
            </a:lvl1pPr>
          </a:lstStyle>
          <a:p>
            <a:pPr>
              <a:defRPr/>
            </a:pPr>
            <a:fld id="{B84EA3E1-40BB-4124-AE18-6F84BEB596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>
            <a:extLst>
              <a:ext uri="{FF2B5EF4-FFF2-40B4-BE49-F238E27FC236}">
                <a16:creationId xmlns:a16="http://schemas.microsoft.com/office/drawing/2014/main" id="{EF30CA70-4780-46E9-A457-3A1125524E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54EDCC-B043-444D-AEF3-3B87D7203BE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3075" name="Slide Number Placeholder 5">
            <a:extLst>
              <a:ext uri="{FF2B5EF4-FFF2-40B4-BE49-F238E27FC236}">
                <a16:creationId xmlns:a16="http://schemas.microsoft.com/office/drawing/2014/main" id="{8EAE3176-164B-4CE3-88A9-51AE10BA070E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25C046C-CD8A-4BEF-A03F-9E2F2C311999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b="0"/>
          </a:p>
        </p:txBody>
      </p:sp>
      <p:grpSp>
        <p:nvGrpSpPr>
          <p:cNvPr id="3076" name="Group 3">
            <a:extLst>
              <a:ext uri="{FF2B5EF4-FFF2-40B4-BE49-F238E27FC236}">
                <a16:creationId xmlns:a16="http://schemas.microsoft.com/office/drawing/2014/main" id="{EAAE7933-D966-4A40-986A-2D0C14D6C87D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0"/>
            <a:ext cx="8229600" cy="1333500"/>
            <a:chOff x="336" y="0"/>
            <a:chExt cx="5184" cy="840"/>
          </a:xfrm>
        </p:grpSpPr>
        <p:pic>
          <p:nvPicPr>
            <p:cNvPr id="3079" name="Picture 33" descr="Colorado-School-of-Mines1">
              <a:extLst>
                <a:ext uri="{FF2B5EF4-FFF2-40B4-BE49-F238E27FC236}">
                  <a16:creationId xmlns:a16="http://schemas.microsoft.com/office/drawing/2014/main" id="{6A798008-5717-4A42-BB3F-1120949A10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21"/>
            <a:stretch>
              <a:fillRect/>
            </a:stretch>
          </p:blipFill>
          <p:spPr bwMode="auto">
            <a:xfrm>
              <a:off x="1352" y="0"/>
              <a:ext cx="4058" cy="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0" name="Picture 47" descr="mines">
              <a:extLst>
                <a:ext uri="{FF2B5EF4-FFF2-40B4-BE49-F238E27FC236}">
                  <a16:creationId xmlns:a16="http://schemas.microsoft.com/office/drawing/2014/main" id="{67027FD6-0B04-4EED-9023-F5A88579A9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" y="168"/>
              <a:ext cx="524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1" name="Line 50">
              <a:extLst>
                <a:ext uri="{FF2B5EF4-FFF2-40B4-BE49-F238E27FC236}">
                  <a16:creationId xmlns:a16="http://schemas.microsoft.com/office/drawing/2014/main" id="{F85EEBF8-DFEB-4505-871F-004F0DA497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816"/>
              <a:ext cx="5184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7" name="Line 10">
            <a:extLst>
              <a:ext uri="{FF2B5EF4-FFF2-40B4-BE49-F238E27FC236}">
                <a16:creationId xmlns:a16="http://schemas.microsoft.com/office/drawing/2014/main" id="{B6521C4A-4BAA-43A1-B139-BD80D6F126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6262688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8" name="Rectangle 12">
            <a:extLst>
              <a:ext uri="{FF2B5EF4-FFF2-40B4-BE49-F238E27FC236}">
                <a16:creationId xmlns:a16="http://schemas.microsoft.com/office/drawing/2014/main" id="{1EFB1392-055E-4E27-9EAB-4B138CA84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" y="1370013"/>
            <a:ext cx="8293100" cy="406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EENG385 - Electronic Devices and Circuits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8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03: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en-US" sz="28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Deboo</a:t>
            </a: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Integrator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lab is to introduce you to the operation of the </a:t>
            </a:r>
            <a:r>
              <a:rPr lang="en-US" altLang="en-US" sz="24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Deboo</a:t>
            </a:r>
            <a:r>
              <a:rPr lang="en-US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Integrator and its interactions with 555 Timer and Schmitt Trigger Relaxation Oscillator to create a staircase voltage waveform.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00DFCBE0-45B8-4A7E-899A-BF1373A14FE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1B79ADD-565C-46CD-816F-90570126F843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b="0"/>
          </a:p>
        </p:txBody>
      </p:sp>
      <p:sp>
        <p:nvSpPr>
          <p:cNvPr id="4099" name="Slide Number Placeholder 5">
            <a:extLst>
              <a:ext uri="{FF2B5EF4-FFF2-40B4-BE49-F238E27FC236}">
                <a16:creationId xmlns:a16="http://schemas.microsoft.com/office/drawing/2014/main" id="{EB02D48C-672C-42E4-A2AB-9B5941087744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4B21751-03FC-41E0-92D3-E8D25DF4A483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b="0"/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1FCD77DA-E0C0-4D5E-B7CA-6B3FDF0B55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229600" cy="639763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BJT Curve Tracer</a:t>
            </a:r>
            <a:endParaRPr lang="en-US" altLang="en-US" dirty="0">
              <a:ea typeface="굴림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101" name="Line 50">
            <a:extLst>
              <a:ext uri="{FF2B5EF4-FFF2-40B4-BE49-F238E27FC236}">
                <a16:creationId xmlns:a16="http://schemas.microsoft.com/office/drawing/2014/main" id="{9FD0349C-2313-4071-8284-691592EC9A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0668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102" name="Picture 48" descr="mines">
            <a:extLst>
              <a:ext uri="{FF2B5EF4-FFF2-40B4-BE49-F238E27FC236}">
                <a16:creationId xmlns:a16="http://schemas.microsoft.com/office/drawing/2014/main" id="{D1DF0180-E2B4-4229-BD13-B4A239CD8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39700"/>
            <a:ext cx="83185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Line 10">
            <a:extLst>
              <a:ext uri="{FF2B5EF4-FFF2-40B4-BE49-F238E27FC236}">
                <a16:creationId xmlns:a16="http://schemas.microsoft.com/office/drawing/2014/main" id="{886A5913-A387-43CD-976C-BBB7A788BF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2484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Content Placeholder 2">
            <a:extLst>
              <a:ext uri="{FF2B5EF4-FFF2-40B4-BE49-F238E27FC236}">
                <a16:creationId xmlns:a16="http://schemas.microsoft.com/office/drawing/2014/main" id="{ADA0A5BF-AF79-45F8-839A-A2EF9ACD6ED2}"/>
              </a:ext>
            </a:extLst>
          </p:cNvPr>
          <p:cNvSpPr>
            <a:spLocks/>
          </p:cNvSpPr>
          <p:nvPr/>
        </p:nvSpPr>
        <p:spPr bwMode="auto">
          <a:xfrm>
            <a:off x="404813" y="1069975"/>
            <a:ext cx="84074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Deboo</a:t>
            </a:r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Integrator interacts</a:t>
            </a:r>
          </a:p>
          <a:p>
            <a:pPr lvl="1" eaLnBrk="1" hangingPunct="1"/>
            <a:r>
              <a:rPr lang="en-US" altLang="en-US" sz="20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555 Timer to provide voltage</a:t>
            </a:r>
          </a:p>
          <a:p>
            <a:pPr lvl="1" eaLnBrk="1" hangingPunct="1"/>
            <a:r>
              <a:rPr lang="en-US" altLang="en-US" sz="20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Schmitt Trigger to reset integrator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702BC3-88EF-47AC-8318-A5B65D15C9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634" y="2287841"/>
            <a:ext cx="4918075" cy="385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68E1531D-279A-48BF-B261-35B14A90E78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EFAB4D7-623C-49A2-AF7D-0555682375E5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b="0"/>
          </a:p>
        </p:txBody>
      </p:sp>
      <p:sp>
        <p:nvSpPr>
          <p:cNvPr id="6147" name="Slide Number Placeholder 5">
            <a:extLst>
              <a:ext uri="{FF2B5EF4-FFF2-40B4-BE49-F238E27FC236}">
                <a16:creationId xmlns:a16="http://schemas.microsoft.com/office/drawing/2014/main" id="{E2CC104D-BEC2-4630-8780-C11A8B346B03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E58203B-99D8-4BC1-8C1D-C1B4E805EA89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b="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51E6B9A5-D36A-45C4-8BA9-1343EE738CF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229600" cy="639763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800" b="1" dirty="0" err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Deboo</a:t>
            </a:r>
            <a:r>
              <a:rPr lang="en-US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 Integrator</a:t>
            </a:r>
            <a:endParaRPr lang="en-US" altLang="en-US" dirty="0">
              <a:ea typeface="굴림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6149" name="Line 50">
            <a:extLst>
              <a:ext uri="{FF2B5EF4-FFF2-40B4-BE49-F238E27FC236}">
                <a16:creationId xmlns:a16="http://schemas.microsoft.com/office/drawing/2014/main" id="{EE6481DA-3057-4EB7-88B0-73810C0713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0668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150" name="Picture 48" descr="mines">
            <a:extLst>
              <a:ext uri="{FF2B5EF4-FFF2-40B4-BE49-F238E27FC236}">
                <a16:creationId xmlns:a16="http://schemas.microsoft.com/office/drawing/2014/main" id="{0E1AE21D-376C-478E-BCA5-BF4365D91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39700"/>
            <a:ext cx="83185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Line 10">
            <a:extLst>
              <a:ext uri="{FF2B5EF4-FFF2-40B4-BE49-F238E27FC236}">
                <a16:creationId xmlns:a16="http://schemas.microsoft.com/office/drawing/2014/main" id="{748E5745-950C-4327-8148-B786872E9A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2484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E4B8EA-6634-4528-8708-8D023D8E96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69" y="1451400"/>
            <a:ext cx="5791581" cy="3689093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8571BB-2239-427A-A75C-96AB826F1ADA}"/>
                  </a:ext>
                </a:extLst>
              </p:cNvPr>
              <p:cNvSpPr txBox="1"/>
              <p:nvPr/>
            </p:nvSpPr>
            <p:spPr>
              <a:xfrm>
                <a:off x="4938712" y="2097568"/>
                <a:ext cx="3228976" cy="6229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8571BB-2239-427A-A75C-96AB826F1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712" y="2097568"/>
                <a:ext cx="3228976" cy="6229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0CF87A2-FF6E-4C99-B83D-851982699225}"/>
              </a:ext>
            </a:extLst>
          </p:cNvPr>
          <p:cNvSpPr txBox="1"/>
          <p:nvPr/>
        </p:nvSpPr>
        <p:spPr>
          <a:xfrm>
            <a:off x="5359400" y="3042166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k will depend on R and 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>
            <a:extLst>
              <a:ext uri="{FF2B5EF4-FFF2-40B4-BE49-F238E27FC236}">
                <a16:creationId xmlns:a16="http://schemas.microsoft.com/office/drawing/2014/main" id="{4D97E694-F579-41AB-AA63-E8D32533D0D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4552FC7-64C6-42EF-865E-56C1CC267CDC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b="0"/>
          </a:p>
        </p:txBody>
      </p:sp>
      <p:sp>
        <p:nvSpPr>
          <p:cNvPr id="8195" name="Slide Number Placeholder 5">
            <a:extLst>
              <a:ext uri="{FF2B5EF4-FFF2-40B4-BE49-F238E27FC236}">
                <a16:creationId xmlns:a16="http://schemas.microsoft.com/office/drawing/2014/main" id="{CF8F0C52-21E8-4ECF-B9DD-F9996EBCC3C0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6896D3A-9551-411E-BE98-01D66AE6CD63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b="0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EB38A867-4060-4A34-8E45-5643A3296F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229600" cy="639763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Architecture</a:t>
            </a:r>
            <a:endParaRPr lang="en-US" altLang="en-US" dirty="0">
              <a:ea typeface="굴림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8197" name="Line 50">
            <a:extLst>
              <a:ext uri="{FF2B5EF4-FFF2-40B4-BE49-F238E27FC236}">
                <a16:creationId xmlns:a16="http://schemas.microsoft.com/office/drawing/2014/main" id="{5B5AC7E7-D7B3-44C2-89E0-69A8B0CA8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0668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198" name="Picture 48" descr="mines">
            <a:extLst>
              <a:ext uri="{FF2B5EF4-FFF2-40B4-BE49-F238E27FC236}">
                <a16:creationId xmlns:a16="http://schemas.microsoft.com/office/drawing/2014/main" id="{C4A8C961-F93A-4521-8675-8095CE518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39700"/>
            <a:ext cx="83185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Line 10">
            <a:extLst>
              <a:ext uri="{FF2B5EF4-FFF2-40B4-BE49-F238E27FC236}">
                <a16:creationId xmlns:a16="http://schemas.microsoft.com/office/drawing/2014/main" id="{CC461FDE-DB2C-44E7-96AA-49ECBEF929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2484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" name="Content Placeholder 2">
            <a:extLst>
              <a:ext uri="{FF2B5EF4-FFF2-40B4-BE49-F238E27FC236}">
                <a16:creationId xmlns:a16="http://schemas.microsoft.com/office/drawing/2014/main" id="{2982274C-3254-4418-BF24-BC622942E70E}"/>
              </a:ext>
            </a:extLst>
          </p:cNvPr>
          <p:cNvSpPr>
            <a:spLocks/>
          </p:cNvSpPr>
          <p:nvPr/>
        </p:nvSpPr>
        <p:spPr bwMode="auto">
          <a:xfrm>
            <a:off x="404813" y="1036638"/>
            <a:ext cx="84074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6213" indent="-1762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Deboo</a:t>
            </a:r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Integrator </a:t>
            </a:r>
          </a:p>
          <a:p>
            <a:pPr lvl="1" eaLnBrk="1" hangingPunct="1"/>
            <a:r>
              <a:rPr lang="en-US" altLang="en-US" sz="20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Integrates 555PULSE creating a staircase waveform</a:t>
            </a:r>
          </a:p>
          <a:p>
            <a:pPr lvl="1" eaLnBrk="1" hangingPunct="1"/>
            <a:r>
              <a:rPr lang="en-US" altLang="en-US" sz="20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voltage reset on </a:t>
            </a:r>
            <a:r>
              <a:rPr lang="en-US" altLang="en-US" sz="2000" b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pulse </a:t>
            </a:r>
            <a:r>
              <a:rPr lang="en-US" altLang="en-US" sz="20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Schmitt Trig Relax </a:t>
            </a:r>
            <a:r>
              <a:rPr lang="en-US" altLang="en-US" sz="2000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Osc</a:t>
            </a:r>
            <a:endParaRPr lang="en-US" altLang="en-US" sz="20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92C043-9E98-4FE4-B6F3-006595CD0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12" y="2714627"/>
            <a:ext cx="7455888" cy="34423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F6827BAA-56FE-424D-84E1-A47AD5B2387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A467A6F-C33E-4304-8AB1-08F64C0AD4AD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b="0"/>
          </a:p>
        </p:txBody>
      </p:sp>
      <p:sp>
        <p:nvSpPr>
          <p:cNvPr id="10243" name="Slide Number Placeholder 5">
            <a:extLst>
              <a:ext uri="{FF2B5EF4-FFF2-40B4-BE49-F238E27FC236}">
                <a16:creationId xmlns:a16="http://schemas.microsoft.com/office/drawing/2014/main" id="{512E7968-CAD0-4FB5-988C-5557B9C15879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C74EE39-5789-484F-8F0B-4A9F2E4FE1B9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b="0"/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52CD2387-A187-484F-AB42-62CFF290DFE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229600" cy="639763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Simulate</a:t>
            </a:r>
            <a:endParaRPr lang="en-US" altLang="en-US">
              <a:ea typeface="굴림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10245" name="Line 50">
            <a:extLst>
              <a:ext uri="{FF2B5EF4-FFF2-40B4-BE49-F238E27FC236}">
                <a16:creationId xmlns:a16="http://schemas.microsoft.com/office/drawing/2014/main" id="{155DFD37-F4A7-4E12-A3C8-7049E930C9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0668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46" name="Picture 48" descr="mines">
            <a:extLst>
              <a:ext uri="{FF2B5EF4-FFF2-40B4-BE49-F238E27FC236}">
                <a16:creationId xmlns:a16="http://schemas.microsoft.com/office/drawing/2014/main" id="{52E61D6C-5C24-44E7-BED4-4EEB5E606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39700"/>
            <a:ext cx="83185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Line 10">
            <a:extLst>
              <a:ext uri="{FF2B5EF4-FFF2-40B4-BE49-F238E27FC236}">
                <a16:creationId xmlns:a16="http://schemas.microsoft.com/office/drawing/2014/main" id="{7FBBD92F-EDE2-4FC0-BED6-4BAF444028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2484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Content Placeholder 2">
            <a:extLst>
              <a:ext uri="{FF2B5EF4-FFF2-40B4-BE49-F238E27FC236}">
                <a16:creationId xmlns:a16="http://schemas.microsoft.com/office/drawing/2014/main" id="{B244E801-184C-48FC-B765-20D37263A3F4}"/>
              </a:ext>
            </a:extLst>
          </p:cNvPr>
          <p:cNvSpPr>
            <a:spLocks/>
          </p:cNvSpPr>
          <p:nvPr/>
        </p:nvSpPr>
        <p:spPr bwMode="auto">
          <a:xfrm>
            <a:off x="404813" y="1036638"/>
            <a:ext cx="84074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6213" indent="-1762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with Lab 1 or Lab 2 circuit, add components</a:t>
            </a:r>
          </a:p>
          <a:p>
            <a:pPr eaLnBrk="1" hangingPunct="1"/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initial conditions on capacitor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44D5FF-12F4-4EA6-B596-2A387BFF2C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161910"/>
            <a:ext cx="4933950" cy="39470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>
            <a:extLst>
              <a:ext uri="{FF2B5EF4-FFF2-40B4-BE49-F238E27FC236}">
                <a16:creationId xmlns:a16="http://schemas.microsoft.com/office/drawing/2014/main" id="{450F9111-C9FF-4A8B-9398-5726CDD074A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8B058DC-E796-4BD5-86A4-3F7099516E0F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b="0"/>
          </a:p>
        </p:txBody>
      </p:sp>
      <p:sp>
        <p:nvSpPr>
          <p:cNvPr id="12291" name="Slide Number Placeholder 5">
            <a:extLst>
              <a:ext uri="{FF2B5EF4-FFF2-40B4-BE49-F238E27FC236}">
                <a16:creationId xmlns:a16="http://schemas.microsoft.com/office/drawing/2014/main" id="{73119D57-207E-4232-86EA-08ADBEB92765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1B3D79B-DAD6-4B9C-8405-D79580A254A7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b="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A3774499-F765-4818-A8D9-2C637FF63C5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229600" cy="639763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Assemble</a:t>
            </a:r>
            <a:endParaRPr lang="en-US" altLang="en-US">
              <a:ea typeface="굴림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12293" name="Line 50">
            <a:extLst>
              <a:ext uri="{FF2B5EF4-FFF2-40B4-BE49-F238E27FC236}">
                <a16:creationId xmlns:a16="http://schemas.microsoft.com/office/drawing/2014/main" id="{FCD2CAA0-860A-4AD9-86B9-EAE022F73D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0668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2294" name="Picture 48" descr="mines">
            <a:extLst>
              <a:ext uri="{FF2B5EF4-FFF2-40B4-BE49-F238E27FC236}">
                <a16:creationId xmlns:a16="http://schemas.microsoft.com/office/drawing/2014/main" id="{8473EB82-B45F-4D2F-BF82-FF2A196AD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39700"/>
            <a:ext cx="83185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Line 10">
            <a:extLst>
              <a:ext uri="{FF2B5EF4-FFF2-40B4-BE49-F238E27FC236}">
                <a16:creationId xmlns:a16="http://schemas.microsoft.com/office/drawing/2014/main" id="{96CE32B8-682B-4A9E-8F80-AA2A01684A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2484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Content Placeholder 2">
            <a:extLst>
              <a:ext uri="{FF2B5EF4-FFF2-40B4-BE49-F238E27FC236}">
                <a16:creationId xmlns:a16="http://schemas.microsoft.com/office/drawing/2014/main" id="{BAD289E8-A78C-44B6-A0B1-FA8691A288D2}"/>
              </a:ext>
            </a:extLst>
          </p:cNvPr>
          <p:cNvSpPr>
            <a:spLocks/>
          </p:cNvSpPr>
          <p:nvPr/>
        </p:nvSpPr>
        <p:spPr bwMode="auto">
          <a:xfrm>
            <a:off x="404813" y="1036638"/>
            <a:ext cx="84074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6213" indent="-1762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Transistor is polarized</a:t>
            </a:r>
          </a:p>
          <a:p>
            <a:pPr eaLnBrk="1" hangingPunct="1"/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Leave capacitor C7 empty – for now</a:t>
            </a:r>
          </a:p>
          <a:p>
            <a:pPr eaLnBrk="1" hangingPunct="1"/>
            <a:endParaRPr lang="en-US" altLang="en-US" sz="24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694317-AC08-44CD-941E-6473FA7632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49" y="2257028"/>
            <a:ext cx="5000625" cy="37504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>
            <a:extLst>
              <a:ext uri="{FF2B5EF4-FFF2-40B4-BE49-F238E27FC236}">
                <a16:creationId xmlns:a16="http://schemas.microsoft.com/office/drawing/2014/main" id="{79452FD8-6326-4107-9C83-EC08D291B7D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9423F27-BA65-4C66-A662-0B0513B3F550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b="0"/>
          </a:p>
        </p:txBody>
      </p:sp>
      <p:sp>
        <p:nvSpPr>
          <p:cNvPr id="14339" name="Slide Number Placeholder 5">
            <a:extLst>
              <a:ext uri="{FF2B5EF4-FFF2-40B4-BE49-F238E27FC236}">
                <a16:creationId xmlns:a16="http://schemas.microsoft.com/office/drawing/2014/main" id="{C94F2E06-6CB6-4711-8A86-E5906ECB25B5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B154651-C64A-4521-877F-0F7EA703231F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b="0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C9A08EE5-67EB-4600-A20F-003521D792B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229600" cy="639763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Test</a:t>
            </a:r>
            <a:endParaRPr lang="en-US" altLang="en-US">
              <a:ea typeface="굴림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14341" name="Line 50">
            <a:extLst>
              <a:ext uri="{FF2B5EF4-FFF2-40B4-BE49-F238E27FC236}">
                <a16:creationId xmlns:a16="http://schemas.microsoft.com/office/drawing/2014/main" id="{83C8D31D-D5FA-4279-B47A-BFDC79FE86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0668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4342" name="Picture 48" descr="mines">
            <a:extLst>
              <a:ext uri="{FF2B5EF4-FFF2-40B4-BE49-F238E27FC236}">
                <a16:creationId xmlns:a16="http://schemas.microsoft.com/office/drawing/2014/main" id="{9DDE81EF-49AE-4CAA-928F-E94942F96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39700"/>
            <a:ext cx="83185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Line 10">
            <a:extLst>
              <a:ext uri="{FF2B5EF4-FFF2-40B4-BE49-F238E27FC236}">
                <a16:creationId xmlns:a16="http://schemas.microsoft.com/office/drawing/2014/main" id="{8387F6D0-396A-439D-B56C-9E22C3FF09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2484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Content Placeholder 2">
            <a:extLst>
              <a:ext uri="{FF2B5EF4-FFF2-40B4-BE49-F238E27FC236}">
                <a16:creationId xmlns:a16="http://schemas.microsoft.com/office/drawing/2014/main" id="{2C759A8E-AAA8-4C67-8C65-600B13BF6EF3}"/>
              </a:ext>
            </a:extLst>
          </p:cNvPr>
          <p:cNvSpPr>
            <a:spLocks/>
          </p:cNvSpPr>
          <p:nvPr/>
        </p:nvSpPr>
        <p:spPr bwMode="auto">
          <a:xfrm>
            <a:off x="404813" y="1036638"/>
            <a:ext cx="84074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6213" indent="-1762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Probe 555TIMER (blue) and STAIR (yellow)</a:t>
            </a:r>
          </a:p>
          <a:p>
            <a:pPr eaLnBrk="1" hangingPunct="1"/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Noisy power supply created chaos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5813F7-84A0-4D3E-A809-88FFD3C473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983" y="2270127"/>
            <a:ext cx="4314091" cy="35051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>
            <a:extLst>
              <a:ext uri="{FF2B5EF4-FFF2-40B4-BE49-F238E27FC236}">
                <a16:creationId xmlns:a16="http://schemas.microsoft.com/office/drawing/2014/main" id="{2ACA61E3-DCF6-4E42-B95B-CA7F9A2905C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957EEB4-B0A8-4583-9C89-0072C19FFEFC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b="0"/>
          </a:p>
        </p:txBody>
      </p:sp>
      <p:sp>
        <p:nvSpPr>
          <p:cNvPr id="16387" name="Slide Number Placeholder 5">
            <a:extLst>
              <a:ext uri="{FF2B5EF4-FFF2-40B4-BE49-F238E27FC236}">
                <a16:creationId xmlns:a16="http://schemas.microsoft.com/office/drawing/2014/main" id="{9E8A642B-920F-46D0-95F3-499AF0AB6B4A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E85F7A7-1C20-491E-8FD4-630EAF3A6FAA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b="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AE4F2D8C-B615-43A1-AAFB-2AEA5F93F64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229600" cy="639763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Turn in</a:t>
            </a:r>
            <a:endParaRPr lang="en-US" altLang="en-US">
              <a:ea typeface="굴림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16389" name="Line 50">
            <a:extLst>
              <a:ext uri="{FF2B5EF4-FFF2-40B4-BE49-F238E27FC236}">
                <a16:creationId xmlns:a16="http://schemas.microsoft.com/office/drawing/2014/main" id="{7B04C2E7-E3D5-417C-8438-1534FF86DA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0668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390" name="Picture 48" descr="mines">
            <a:extLst>
              <a:ext uri="{FF2B5EF4-FFF2-40B4-BE49-F238E27FC236}">
                <a16:creationId xmlns:a16="http://schemas.microsoft.com/office/drawing/2014/main" id="{6A17CE77-1D41-409B-B582-86F7DA949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39700"/>
            <a:ext cx="83185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Line 10">
            <a:extLst>
              <a:ext uri="{FF2B5EF4-FFF2-40B4-BE49-F238E27FC236}">
                <a16:creationId xmlns:a16="http://schemas.microsoft.com/office/drawing/2014/main" id="{B7A71753-2D25-49D9-85F5-00E0E794B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2484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Content Placeholder 2">
            <a:extLst>
              <a:ext uri="{FF2B5EF4-FFF2-40B4-BE49-F238E27FC236}">
                <a16:creationId xmlns:a16="http://schemas.microsoft.com/office/drawing/2014/main" id="{AC672010-9DC2-457E-980D-62DCF1F74C18}"/>
              </a:ext>
            </a:extLst>
          </p:cNvPr>
          <p:cNvSpPr>
            <a:spLocks/>
          </p:cNvSpPr>
          <p:nvPr/>
        </p:nvSpPr>
        <p:spPr bwMode="auto">
          <a:xfrm>
            <a:off x="404813" y="1036638"/>
            <a:ext cx="84074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6213" indent="-1762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analysis, simulation and assemble</a:t>
            </a:r>
          </a:p>
          <a:p>
            <a:pPr lvl="1" eaLnBrk="1" hangingPunct="1"/>
            <a:r>
              <a:rPr lang="en-US" altLang="en-US" sz="20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2 Step Size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EED89B-2A73-461A-BED3-1FD86AB8F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900" y="1967865"/>
            <a:ext cx="5219700" cy="41757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3153</TotalTime>
  <Words>179</Words>
  <Application>Microsoft Office PowerPoint</Application>
  <PresentationFormat>On-screen Show (4:3)</PresentationFormat>
  <Paragraphs>52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Cambria Math</vt:lpstr>
      <vt:lpstr>Times New Roman</vt:lpstr>
      <vt:lpstr>Default Design</vt:lpstr>
      <vt:lpstr>PowerPoint Presentation</vt:lpstr>
      <vt:lpstr>BJT Curve Tracer</vt:lpstr>
      <vt:lpstr>Deboo Integrator</vt:lpstr>
      <vt:lpstr>Architecture</vt:lpstr>
      <vt:lpstr>Simulate</vt:lpstr>
      <vt:lpstr>Assemble</vt:lpstr>
      <vt:lpstr>Test</vt:lpstr>
      <vt:lpstr>Turn in</vt:lpstr>
    </vt:vector>
  </TitlesOfParts>
  <Company>CSM-Academic Computing &amp; Networking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</dc:creator>
  <cp:lastModifiedBy>Chris Coulston</cp:lastModifiedBy>
  <cp:revision>411</cp:revision>
  <dcterms:created xsi:type="dcterms:W3CDTF">2017-01-10T06:50:19Z</dcterms:created>
  <dcterms:modified xsi:type="dcterms:W3CDTF">2022-02-03T01:20:22Z</dcterms:modified>
</cp:coreProperties>
</file>