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5" r:id="rId2"/>
    <p:sldId id="350" r:id="rId3"/>
    <p:sldId id="351" r:id="rId4"/>
    <p:sldId id="352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Coulston" initials="CC" lastIdx="1" clrIdx="0">
    <p:extLst>
      <p:ext uri="{19B8F6BF-5375-455C-9EA6-DF929625EA0E}">
        <p15:presenceInfo xmlns:p15="http://schemas.microsoft.com/office/powerpoint/2012/main" userId="Chris Couls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6D3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9925" autoAdjust="0"/>
  </p:normalViewPr>
  <p:slideViewPr>
    <p:cSldViewPr snapToGrid="0">
      <p:cViewPr varScale="1">
        <p:scale>
          <a:sx n="119" d="100"/>
          <a:sy n="11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ropbox\Mycourses\EENG385\EENG385labs\lab04%20curveTracerPseudoRamp\rampVsChargeSolv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Cap Charging vs. Time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38171417053999"/>
          <c:y val="0.27469471077285679"/>
          <c:w val="0.79326030306683892"/>
          <c:h val="0.56486172002546453"/>
        </c:manualLayout>
      </c:layout>
      <c:scatterChart>
        <c:scatterStyle val="lineMarker"/>
        <c:varyColors val="0"/>
        <c:ser>
          <c:idx val="0"/>
          <c:order val="0"/>
          <c:tx>
            <c:strRef>
              <c:f>Solved!$C$10</c:f>
              <c:strCache>
                <c:ptCount val="1"/>
                <c:pt idx="0">
                  <c:v>Ramp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Solved!$B$11:$B$39</c:f>
              <c:numCache>
                <c:formatCode>0.00E+00</c:formatCode>
                <c:ptCount val="29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3.0000000000000004E-5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7.0000000000000007E-5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1.3000000000000002E-4</c:v>
                </c:pt>
                <c:pt idx="14">
                  <c:v>1.4000000000000001E-4</c:v>
                </c:pt>
                <c:pt idx="15">
                  <c:v>1.5000000000000001E-4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2.6000000000000003E-4</c:v>
                </c:pt>
                <c:pt idx="27">
                  <c:v>2.7000000000000006E-4</c:v>
                </c:pt>
                <c:pt idx="28">
                  <c:v>2.8000000000000008E-4</c:v>
                </c:pt>
              </c:numCache>
            </c:numRef>
          </c:xVal>
          <c:yVal>
            <c:numRef>
              <c:f>Solved!$C$11:$C$39</c:f>
              <c:numCache>
                <c:formatCode>0.00E+00</c:formatCode>
                <c:ptCount val="29"/>
                <c:pt idx="0" formatCode="General">
                  <c:v>0</c:v>
                </c:pt>
                <c:pt idx="1">
                  <c:v>8.0324909747292422E-2</c:v>
                </c:pt>
                <c:pt idx="2">
                  <c:v>0.16064981949458484</c:v>
                </c:pt>
                <c:pt idx="3">
                  <c:v>0.24097472924187727</c:v>
                </c:pt>
                <c:pt idx="4">
                  <c:v>0.32129963898916969</c:v>
                </c:pt>
                <c:pt idx="5">
                  <c:v>0.40162454873646214</c:v>
                </c:pt>
                <c:pt idx="6">
                  <c:v>0.48194945848375459</c:v>
                </c:pt>
                <c:pt idx="7">
                  <c:v>0.56227436823104704</c:v>
                </c:pt>
                <c:pt idx="8">
                  <c:v>0.64259927797833949</c:v>
                </c:pt>
                <c:pt idx="9">
                  <c:v>0.72292418772563194</c:v>
                </c:pt>
                <c:pt idx="10">
                  <c:v>0.80324909747292439</c:v>
                </c:pt>
                <c:pt idx="11">
                  <c:v>0.88357400722021684</c:v>
                </c:pt>
                <c:pt idx="12">
                  <c:v>0.96389891696750929</c:v>
                </c:pt>
                <c:pt idx="13">
                  <c:v>1.0442238267148016</c:v>
                </c:pt>
                <c:pt idx="14">
                  <c:v>1.1245487364620941</c:v>
                </c:pt>
                <c:pt idx="15">
                  <c:v>1.2048736462093865</c:v>
                </c:pt>
                <c:pt idx="16">
                  <c:v>1.285198555956679</c:v>
                </c:pt>
                <c:pt idx="17">
                  <c:v>1.3655234657039714</c:v>
                </c:pt>
                <c:pt idx="18">
                  <c:v>1.4458483754512639</c:v>
                </c:pt>
                <c:pt idx="19">
                  <c:v>1.5261732851985563</c:v>
                </c:pt>
                <c:pt idx="20">
                  <c:v>1.6064981949458488</c:v>
                </c:pt>
                <c:pt idx="21">
                  <c:v>1.6868231046931412</c:v>
                </c:pt>
                <c:pt idx="22">
                  <c:v>1.7671480144404337</c:v>
                </c:pt>
                <c:pt idx="23">
                  <c:v>1.8474729241877261</c:v>
                </c:pt>
                <c:pt idx="24">
                  <c:v>1.9277978339350186</c:v>
                </c:pt>
                <c:pt idx="25">
                  <c:v>2.008122743682311</c:v>
                </c:pt>
                <c:pt idx="26">
                  <c:v>2.0884476534296033</c:v>
                </c:pt>
                <c:pt idx="27">
                  <c:v>2.1687725631768955</c:v>
                </c:pt>
                <c:pt idx="28">
                  <c:v>2.2490974729241877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4A-4B32-9EBA-28695A3BF35E}"/>
            </c:ext>
          </c:extLst>
        </c:ser>
        <c:ser>
          <c:idx val="1"/>
          <c:order val="1"/>
          <c:tx>
            <c:strRef>
              <c:f>Solved!$D$10</c:f>
              <c:strCache>
                <c:ptCount val="1"/>
                <c:pt idx="0">
                  <c:v>Charge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Solved!$B$11:$B$39</c:f>
              <c:numCache>
                <c:formatCode>0.00E+00</c:formatCode>
                <c:ptCount val="29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3.0000000000000004E-5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7.0000000000000007E-5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1.3000000000000002E-4</c:v>
                </c:pt>
                <c:pt idx="14">
                  <c:v>1.4000000000000001E-4</c:v>
                </c:pt>
                <c:pt idx="15">
                  <c:v>1.5000000000000001E-4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2.6000000000000003E-4</c:v>
                </c:pt>
                <c:pt idx="27">
                  <c:v>2.7000000000000006E-4</c:v>
                </c:pt>
                <c:pt idx="28">
                  <c:v>2.8000000000000008E-4</c:v>
                </c:pt>
              </c:numCache>
            </c:numRef>
          </c:xVal>
          <c:yVal>
            <c:numRef>
              <c:f>Solved!$D$11:$D$39</c:f>
              <c:numCache>
                <c:formatCode>0.00E+00</c:formatCode>
                <c:ptCount val="29"/>
                <c:pt idx="0" formatCode="General">
                  <c:v>0</c:v>
                </c:pt>
                <c:pt idx="1">
                  <c:v>8.955149625748704E-2</c:v>
                </c:pt>
                <c:pt idx="2">
                  <c:v>0.17821194023920273</c:v>
                </c:pt>
                <c:pt idx="3">
                  <c:v>0.26599019806342661</c:v>
                </c:pt>
                <c:pt idx="4">
                  <c:v>0.35289504762909141</c:v>
                </c:pt>
                <c:pt idx="5">
                  <c:v>0.43893517949357386</c:v>
                </c:pt>
                <c:pt idx="6">
                  <c:v>0.52411919774176152</c:v>
                </c:pt>
                <c:pt idx="7">
                  <c:v>0.60845562084646554</c:v>
                </c:pt>
                <c:pt idx="8">
                  <c:v>0.6919528825202782</c:v>
                </c:pt>
                <c:pt idx="9">
                  <c:v>0.77461933255894633</c:v>
                </c:pt>
                <c:pt idx="10">
                  <c:v>0.85646323767636434</c:v>
                </c:pt>
                <c:pt idx="11">
                  <c:v>0.937492782331246</c:v>
                </c:pt>
                <c:pt idx="12">
                  <c:v>1.0177160695455827</c:v>
                </c:pt>
                <c:pt idx="13">
                  <c:v>1.0971411217149483</c:v>
                </c:pt>
                <c:pt idx="14">
                  <c:v>1.1757758814107473</c:v>
                </c:pt>
                <c:pt idx="15">
                  <c:v>1.2536282121744797</c:v>
                </c:pt>
                <c:pt idx="16">
                  <c:v>1.3307058993040979</c:v>
                </c:pt>
                <c:pt idx="17">
                  <c:v>1.4070166506325466</c:v>
                </c:pt>
                <c:pt idx="18">
                  <c:v>1.482568097298552</c:v>
                </c:pt>
                <c:pt idx="19">
                  <c:v>1.5573677945097395</c:v>
                </c:pt>
                <c:pt idx="20">
                  <c:v>1.6314232222981637</c:v>
                </c:pt>
                <c:pt idx="21">
                  <c:v>1.7047417862683163</c:v>
                </c:pt>
                <c:pt idx="22">
                  <c:v>1.7773308183376937</c:v>
                </c:pt>
                <c:pt idx="23">
                  <c:v>1.8491975774699936</c:v>
                </c:pt>
                <c:pt idx="24">
                  <c:v>1.9203492504010189</c:v>
                </c:pt>
                <c:pt idx="25">
                  <c:v>1.990792952357356</c:v>
                </c:pt>
                <c:pt idx="26">
                  <c:v>2.0605357277679035</c:v>
                </c:pt>
                <c:pt idx="27">
                  <c:v>2.1295845509683216</c:v>
                </c:pt>
                <c:pt idx="28">
                  <c:v>2.1979463268984718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4A-4B32-9EBA-28695A3BF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136504"/>
        <c:axId val="362135848"/>
      </c:scatterChart>
      <c:valAx>
        <c:axId val="362136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35848"/>
        <c:crosses val="autoZero"/>
        <c:crossBetween val="midCat"/>
      </c:valAx>
      <c:valAx>
        <c:axId val="362135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36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047011060682846"/>
          <c:y val="0.52460313059459118"/>
          <c:w val="0.31878771883769474"/>
          <c:h val="0.251729669354710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29DA5A9-1792-4831-A83F-F87F84DB71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AAAEC8F-DE65-47BA-B997-1C41753E5E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784EF53-73CC-4F66-95A2-440A8FD95BE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179F3C9A-C268-4871-BD1E-388D141D45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235D7DE-0B52-4B5A-A4EA-7DAD388F9F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FEAF189-530A-4ADD-8B23-7FA96D8EB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345F9266-06B6-4591-A564-41CF471679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93B3491-FCD4-40DE-B099-017AB485D89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790B49A-B680-4960-ADAF-14225C40DF2A}" type="slidenum">
              <a:rPr lang="en-US" altLang="en-US" sz="1200" b="0"/>
              <a:pPr algn="r" eaLnBrk="1" hangingPunct="1"/>
              <a:t>2</a:t>
            </a:fld>
            <a:endParaRPr lang="en-US" altLang="en-US" sz="1200" b="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DDC56A1-D138-4BE4-8447-1D854EB97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AC36C3A-46F4-44AB-B66B-E561483D7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3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4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24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77897-34EF-47E9-A3C0-81AEB13BA1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6B0A-B620-4670-890B-F1259DE1CE09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CEACDC-5FF1-408F-807C-5E9F1643E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C8C875-1714-4714-8265-6F8476F71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8D603-BDD0-444A-B89D-B16C1C70A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2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F2D4EE-2A53-4A05-9D46-758A8C3AA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D5DE1-0D89-4135-9A10-ED0284514A3A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7AC201-B0AE-471D-96C2-4BFCF21CF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E7862-32CF-47C0-992A-1B07F15ED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579D6-ADFA-469A-A4D4-84543B690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19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C01F35-08D7-4461-A2B5-F5A06323B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B1224-DA2E-4324-9A03-EF7AEC6B1AC8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2F16D7-37FA-4F1B-9EE2-73DC798F6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8075C7-87ED-453C-B5E2-0DCDE81284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70DEB-A6E0-428A-9FB3-2EED4ECAA6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34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E215D6-9276-4173-9928-E39F6E525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B456-3584-41A7-A05B-CF02A886C595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B9CCA5-130F-4993-936A-7344431757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80FA34-6CD6-4A22-B911-6268C6826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89141-6077-4CB0-B9D3-8D21605DCD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4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8669AD-AD0A-4A89-896E-2CB7799B86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8478-7048-4B06-8886-3755D81B5984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478DA8-3F20-44F4-B148-66D70C399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BBBAE6-811A-4623-B2EF-5D5C16B4B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96D7E-4205-41A5-9244-540070966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9B543-C69B-4AE3-B4A2-AA6BB994E9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728E-795C-45A9-8DEF-32DB001804C2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22209-267C-4CDE-A413-684A47E2A5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675D8-7E22-4E1E-8CC6-B2A4F9556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C2378-63D1-4018-A3EF-ADA2B23E1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9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711DDF-5B7F-4B04-B16B-5B16995DF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BFB3-CABA-471B-8BDA-51CA89B228AD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36014F-8985-4809-9966-81C25E225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C19394-D79A-4D1D-8645-54FF85379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E8533-FB94-4826-A585-6717F0253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8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320567-5DCA-4CE2-8D04-8E012D7BC0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3BA81-1FD5-4C3B-B318-026B9DD0001A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50C297-4B3F-4A96-A92D-7AB95F457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324EF7-564B-468C-A7DF-FE6895173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768CF-272F-449D-B9D5-5C45ABBA5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4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67BA72-C6E0-409B-AC9B-E431D3FA3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3CCBE-51DA-4314-A0B7-C01A9EE112BE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7F2F7AC-E431-4402-9E9B-747139216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8A36AF-FADA-47B5-887A-160D16CDB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A3651-E057-4F11-AD73-D50B5B528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1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EDDB8-B178-4296-9387-5C79609AF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F8BCF-89C3-4410-B8E6-ACD7736A5D5E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B78C9-1B5F-4050-BD0F-508E784AB4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FAEE7-5A1D-4EAD-80A0-1594C7533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AED30-BD7E-4E92-9E5E-9E0C580CF6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83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13451-60F8-4D53-8753-F17D658C4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71C02-BC51-4F94-80CA-A09C4872D513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A1042-9BBB-4355-9863-7A6C5567D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F5461-5F10-4156-93AC-1F686E720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40108-B252-45E5-8771-58A27F643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9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73BB32C-984C-4134-93AF-FB715CCCB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D38425-578F-460D-95EB-17EB5DB58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38C3D9-EFE6-42FD-9EAA-FD3F224B85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fld id="{78A4CDF9-C096-444E-B837-F9E0B1DAFA5F}" type="datetime1">
              <a:rPr lang="en-US" altLang="en-US"/>
              <a:pPr>
                <a:defRPr/>
              </a:pPr>
              <a:t>2/9/2022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B5556A-0281-460A-9402-029494E2B3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E360ABB-80BF-4DD8-984F-6FD6C78614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D232A1C-A906-45D7-806E-959FFC7E1D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6102FAF6-9EC5-4BCB-863E-080109A23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0960F4-447C-460E-A327-2AA227551C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327E9E23-D006-4D03-A9B9-42410944B98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E04E14-4C58-4DCC-BE52-68DFCDB44825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0"/>
          </a:p>
        </p:txBody>
      </p:sp>
      <p:grpSp>
        <p:nvGrpSpPr>
          <p:cNvPr id="3077" name="Group 3">
            <a:extLst>
              <a:ext uri="{FF2B5EF4-FFF2-40B4-BE49-F238E27FC236}">
                <a16:creationId xmlns:a16="http://schemas.microsoft.com/office/drawing/2014/main" id="{8F010DE1-3578-4990-BFE7-2A0D19AA75E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0"/>
            <a:ext cx="8229600" cy="1333500"/>
            <a:chOff x="336" y="0"/>
            <a:chExt cx="5184" cy="840"/>
          </a:xfrm>
        </p:grpSpPr>
        <p:pic>
          <p:nvPicPr>
            <p:cNvPr id="3080" name="Picture 33" descr="Colorado-School-of-Mines1">
              <a:extLst>
                <a:ext uri="{FF2B5EF4-FFF2-40B4-BE49-F238E27FC236}">
                  <a16:creationId xmlns:a16="http://schemas.microsoft.com/office/drawing/2014/main" id="{5CDD5670-3289-49F1-A745-1FF04FFD1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1"/>
            <a:stretch>
              <a:fillRect/>
            </a:stretch>
          </p:blipFill>
          <p:spPr bwMode="auto">
            <a:xfrm>
              <a:off x="1352" y="0"/>
              <a:ext cx="4058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47" descr="mines">
              <a:extLst>
                <a:ext uri="{FF2B5EF4-FFF2-40B4-BE49-F238E27FC236}">
                  <a16:creationId xmlns:a16="http://schemas.microsoft.com/office/drawing/2014/main" id="{7B5EAF43-83D4-457E-9CED-8C9DB3B78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168"/>
              <a:ext cx="524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Line 50">
              <a:extLst>
                <a:ext uri="{FF2B5EF4-FFF2-40B4-BE49-F238E27FC236}">
                  <a16:creationId xmlns:a16="http://schemas.microsoft.com/office/drawing/2014/main" id="{5ED536DE-C1C6-4E18-A447-C258A39AC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816"/>
              <a:ext cx="5184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8" name="Line 10">
            <a:extLst>
              <a:ext uri="{FF2B5EF4-FFF2-40B4-BE49-F238E27FC236}">
                <a16:creationId xmlns:a16="http://schemas.microsoft.com/office/drawing/2014/main" id="{E60D0D91-E219-4029-ABD6-FF0F12902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262688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801F9761-D44B-492C-B9AB-75C5A254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1370013"/>
            <a:ext cx="8293100" cy="281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EENG385 - Electronic Devices and Circuits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03: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Ramp Generator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 </a:t>
            </a:r>
            <a:r>
              <a:rPr lang="en-US" altLang="en-US" sz="24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lab is analyze, simulate and assemble the pseudo ramp generator.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5787A1DD-10B5-4801-838E-4569861A6E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DB8D5A-7B2A-484C-9E0A-4A6BC621DE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94211" name="Slide Number Placeholder 5">
            <a:extLst>
              <a:ext uri="{FF2B5EF4-FFF2-40B4-BE49-F238E27FC236}">
                <a16:creationId xmlns:a16="http://schemas.microsoft.com/office/drawing/2014/main" id="{26345ABD-8DA0-4434-A830-10C018E57B4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DAF0C1E-3964-488B-BC0B-D555B1D20432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9789EE0C-8876-46E9-9CAF-176AC0FBA7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Analyze: Pseudo Ramp Generator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94213" name="Line 50">
            <a:extLst>
              <a:ext uri="{FF2B5EF4-FFF2-40B4-BE49-F238E27FC236}">
                <a16:creationId xmlns:a16="http://schemas.microsoft.com/office/drawing/2014/main" id="{68C0A253-9967-4D68-A3AF-7B4659AE9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4214" name="Picture 48" descr="mines">
            <a:extLst>
              <a:ext uri="{FF2B5EF4-FFF2-40B4-BE49-F238E27FC236}">
                <a16:creationId xmlns:a16="http://schemas.microsoft.com/office/drawing/2014/main" id="{241361EC-E72D-4E61-9EDD-937706F4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5" name="Line 10">
            <a:extLst>
              <a:ext uri="{FF2B5EF4-FFF2-40B4-BE49-F238E27FC236}">
                <a16:creationId xmlns:a16="http://schemas.microsoft.com/office/drawing/2014/main" id="{22AB0A5A-3F08-4F0E-BFBB-4C5C79E23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3" name="Content Placeholder 2">
            <a:extLst>
              <a:ext uri="{FF2B5EF4-FFF2-40B4-BE49-F238E27FC236}">
                <a16:creationId xmlns:a16="http://schemas.microsoft.com/office/drawing/2014/main" id="{D6B69F87-A2F5-41D4-9B34-260536128D99}"/>
              </a:ext>
            </a:extLst>
          </p:cNvPr>
          <p:cNvSpPr>
            <a:spLocks/>
          </p:cNvSpPr>
          <p:nvPr/>
        </p:nvSpPr>
        <p:spPr bwMode="auto">
          <a:xfrm>
            <a:off x="404813" y="1069975"/>
            <a:ext cx="8407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10nF capacitor C3 charges towards VCC = 9V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Charges for 270us then reset (by 555 timer)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charging is close to a straight line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charging cap to a straight line in Excel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0D7EE3-9131-4A34-B3FD-AB78F54569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1875" y="3504247"/>
            <a:ext cx="2330450" cy="244983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595395"/>
              </p:ext>
            </p:extLst>
          </p:nvPr>
        </p:nvGraphicFramePr>
        <p:xfrm>
          <a:off x="4732421" y="3263264"/>
          <a:ext cx="3840143" cy="2690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Simulation: Pseudo Ramp Generator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04813" y="1036639"/>
            <a:ext cx="8407400" cy="179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in Multisim</a:t>
            </a:r>
          </a:p>
          <a:p>
            <a:pPr lvl="1"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on capacitor is cleared by BJT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to verify calculations</a:t>
            </a:r>
          </a:p>
          <a:p>
            <a:pPr eaLnBrk="1" hangingPunct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4F9A5A-98C7-400D-AEBD-61073975E6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1874" y="2861595"/>
            <a:ext cx="7013242" cy="3225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Asemble</a:t>
            </a: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: Pseudo Ramp Generator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04813" y="1036638"/>
            <a:ext cx="8407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</a:p>
          <a:p>
            <a:pPr lvl="2" eaLnBrk="1" hangingPunct="1"/>
            <a:r>
              <a:rPr lang="en-US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Annoying big 100k</a:t>
            </a:r>
          </a:p>
          <a:p>
            <a:pPr lvl="2" eaLnBrk="1" hangingPunct="1"/>
            <a:r>
              <a:rPr lang="en-US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2N3904 clears charge off cap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analysis, simulation and actual circuit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1F695A-6339-4780-B513-FE33402DA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78088"/>
            <a:ext cx="4114800" cy="3343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6113D8-0A68-4B06-A2FF-B3CC059FB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9579"/>
            <a:ext cx="3569208" cy="26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575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128</Words>
  <Application>Microsoft Office PowerPoint</Application>
  <PresentationFormat>On-screen Show (4:3)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Default Design</vt:lpstr>
      <vt:lpstr>PowerPoint Presentation</vt:lpstr>
      <vt:lpstr>Analyze: Pseudo Ramp Generator</vt:lpstr>
      <vt:lpstr>Simulation: Pseudo Ramp Generator</vt:lpstr>
      <vt:lpstr>Asemble: Pseudo Ramp Generator</vt:lpstr>
    </vt:vector>
  </TitlesOfParts>
  <Company>CSM-Academic Computing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Chris Coulston</cp:lastModifiedBy>
  <cp:revision>421</cp:revision>
  <dcterms:created xsi:type="dcterms:W3CDTF">2017-01-10T06:50:19Z</dcterms:created>
  <dcterms:modified xsi:type="dcterms:W3CDTF">2022-02-10T00:59:00Z</dcterms:modified>
</cp:coreProperties>
</file>