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5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Mycourses\EENG385\EENG385labs\lab04%20curveTracerPseudoRamp\rampVsChargeSolv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Cap Charging vs. Time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38171417053999"/>
          <c:y val="0.27469471077285679"/>
          <c:w val="0.79326030306683892"/>
          <c:h val="0.56486172002546453"/>
        </c:manualLayout>
      </c:layout>
      <c:scatterChart>
        <c:scatterStyle val="lineMarker"/>
        <c:varyColors val="0"/>
        <c:ser>
          <c:idx val="0"/>
          <c:order val="0"/>
          <c:tx>
            <c:strRef>
              <c:f>Solved!$C$10</c:f>
              <c:strCache>
                <c:ptCount val="1"/>
                <c:pt idx="0">
                  <c:v>Ramp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Solved!$B$11:$B$39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3.0000000000000004E-5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7.0000000000000007E-5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1.3000000000000002E-4</c:v>
                </c:pt>
                <c:pt idx="14">
                  <c:v>1.4000000000000001E-4</c:v>
                </c:pt>
                <c:pt idx="15">
                  <c:v>1.5000000000000001E-4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2.6000000000000003E-4</c:v>
                </c:pt>
                <c:pt idx="27">
                  <c:v>2.7000000000000006E-4</c:v>
                </c:pt>
                <c:pt idx="28">
                  <c:v>2.8000000000000008E-4</c:v>
                </c:pt>
              </c:numCache>
            </c:numRef>
          </c:xVal>
          <c:yVal>
            <c:numRef>
              <c:f>Solved!$C$11:$C$39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8.0324909747292422E-2</c:v>
                </c:pt>
                <c:pt idx="2">
                  <c:v>0.16064981949458484</c:v>
                </c:pt>
                <c:pt idx="3">
                  <c:v>0.24097472924187727</c:v>
                </c:pt>
                <c:pt idx="4">
                  <c:v>0.32129963898916969</c:v>
                </c:pt>
                <c:pt idx="5">
                  <c:v>0.40162454873646214</c:v>
                </c:pt>
                <c:pt idx="6">
                  <c:v>0.48194945848375459</c:v>
                </c:pt>
                <c:pt idx="7">
                  <c:v>0.56227436823104704</c:v>
                </c:pt>
                <c:pt idx="8">
                  <c:v>0.64259927797833949</c:v>
                </c:pt>
                <c:pt idx="9">
                  <c:v>0.72292418772563194</c:v>
                </c:pt>
                <c:pt idx="10">
                  <c:v>0.80324909747292439</c:v>
                </c:pt>
                <c:pt idx="11">
                  <c:v>0.88357400722021684</c:v>
                </c:pt>
                <c:pt idx="12">
                  <c:v>0.96389891696750929</c:v>
                </c:pt>
                <c:pt idx="13">
                  <c:v>1.0442238267148016</c:v>
                </c:pt>
                <c:pt idx="14">
                  <c:v>1.1245487364620941</c:v>
                </c:pt>
                <c:pt idx="15">
                  <c:v>1.2048736462093865</c:v>
                </c:pt>
                <c:pt idx="16">
                  <c:v>1.285198555956679</c:v>
                </c:pt>
                <c:pt idx="17">
                  <c:v>1.3655234657039714</c:v>
                </c:pt>
                <c:pt idx="18">
                  <c:v>1.4458483754512639</c:v>
                </c:pt>
                <c:pt idx="19">
                  <c:v>1.5261732851985563</c:v>
                </c:pt>
                <c:pt idx="20">
                  <c:v>1.6064981949458488</c:v>
                </c:pt>
                <c:pt idx="21">
                  <c:v>1.6868231046931412</c:v>
                </c:pt>
                <c:pt idx="22">
                  <c:v>1.7671480144404337</c:v>
                </c:pt>
                <c:pt idx="23">
                  <c:v>1.8474729241877261</c:v>
                </c:pt>
                <c:pt idx="24">
                  <c:v>1.9277978339350186</c:v>
                </c:pt>
                <c:pt idx="25">
                  <c:v>2.008122743682311</c:v>
                </c:pt>
                <c:pt idx="26">
                  <c:v>2.0884476534296033</c:v>
                </c:pt>
                <c:pt idx="27">
                  <c:v>2.1687725631768955</c:v>
                </c:pt>
                <c:pt idx="28">
                  <c:v>2.2490974729241877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3C-44E5-BA1D-95CFD70B5F50}"/>
            </c:ext>
          </c:extLst>
        </c:ser>
        <c:ser>
          <c:idx val="1"/>
          <c:order val="1"/>
          <c:tx>
            <c:strRef>
              <c:f>Solved!$D$10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Solved!$B$11:$B$39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1.0000000000000001E-5</c:v>
                </c:pt>
                <c:pt idx="2">
                  <c:v>2.0000000000000002E-5</c:v>
                </c:pt>
                <c:pt idx="3">
                  <c:v>3.0000000000000004E-5</c:v>
                </c:pt>
                <c:pt idx="4">
                  <c:v>4.0000000000000003E-5</c:v>
                </c:pt>
                <c:pt idx="5">
                  <c:v>5.0000000000000002E-5</c:v>
                </c:pt>
                <c:pt idx="6">
                  <c:v>6.0000000000000002E-5</c:v>
                </c:pt>
                <c:pt idx="7">
                  <c:v>7.0000000000000007E-5</c:v>
                </c:pt>
                <c:pt idx="8">
                  <c:v>8.0000000000000007E-5</c:v>
                </c:pt>
                <c:pt idx="9">
                  <c:v>9.0000000000000006E-5</c:v>
                </c:pt>
                <c:pt idx="10">
                  <c:v>1E-4</c:v>
                </c:pt>
                <c:pt idx="11">
                  <c:v>1.1E-4</c:v>
                </c:pt>
                <c:pt idx="12">
                  <c:v>1.2E-4</c:v>
                </c:pt>
                <c:pt idx="13">
                  <c:v>1.3000000000000002E-4</c:v>
                </c:pt>
                <c:pt idx="14">
                  <c:v>1.4000000000000001E-4</c:v>
                </c:pt>
                <c:pt idx="15">
                  <c:v>1.5000000000000001E-4</c:v>
                </c:pt>
                <c:pt idx="16">
                  <c:v>1.6000000000000001E-4</c:v>
                </c:pt>
                <c:pt idx="17">
                  <c:v>1.7000000000000001E-4</c:v>
                </c:pt>
                <c:pt idx="18">
                  <c:v>1.8000000000000001E-4</c:v>
                </c:pt>
                <c:pt idx="19">
                  <c:v>1.9000000000000001E-4</c:v>
                </c:pt>
                <c:pt idx="20">
                  <c:v>2.0000000000000001E-4</c:v>
                </c:pt>
                <c:pt idx="21">
                  <c:v>2.1000000000000001E-4</c:v>
                </c:pt>
                <c:pt idx="22">
                  <c:v>2.2000000000000001E-4</c:v>
                </c:pt>
                <c:pt idx="23">
                  <c:v>2.3000000000000001E-4</c:v>
                </c:pt>
                <c:pt idx="24">
                  <c:v>2.4000000000000001E-4</c:v>
                </c:pt>
                <c:pt idx="25">
                  <c:v>2.5000000000000001E-4</c:v>
                </c:pt>
                <c:pt idx="26">
                  <c:v>2.6000000000000003E-4</c:v>
                </c:pt>
                <c:pt idx="27">
                  <c:v>2.7000000000000006E-4</c:v>
                </c:pt>
                <c:pt idx="28">
                  <c:v>2.8000000000000008E-4</c:v>
                </c:pt>
              </c:numCache>
            </c:numRef>
          </c:xVal>
          <c:yVal>
            <c:numRef>
              <c:f>Solved!$D$11:$D$39</c:f>
              <c:numCache>
                <c:formatCode>0.00E+00</c:formatCode>
                <c:ptCount val="29"/>
                <c:pt idx="0" formatCode="General">
                  <c:v>0</c:v>
                </c:pt>
                <c:pt idx="1">
                  <c:v>8.955149625748704E-2</c:v>
                </c:pt>
                <c:pt idx="2">
                  <c:v>0.17821194023920273</c:v>
                </c:pt>
                <c:pt idx="3">
                  <c:v>0.26599019806342661</c:v>
                </c:pt>
                <c:pt idx="4">
                  <c:v>0.35289504762909141</c:v>
                </c:pt>
                <c:pt idx="5">
                  <c:v>0.43893517949357386</c:v>
                </c:pt>
                <c:pt idx="6">
                  <c:v>0.52411919774176152</c:v>
                </c:pt>
                <c:pt idx="7">
                  <c:v>0.60845562084646554</c:v>
                </c:pt>
                <c:pt idx="8">
                  <c:v>0.6919528825202782</c:v>
                </c:pt>
                <c:pt idx="9">
                  <c:v>0.77461933255894633</c:v>
                </c:pt>
                <c:pt idx="10">
                  <c:v>0.85646323767636434</c:v>
                </c:pt>
                <c:pt idx="11">
                  <c:v>0.937492782331246</c:v>
                </c:pt>
                <c:pt idx="12">
                  <c:v>1.0177160695455827</c:v>
                </c:pt>
                <c:pt idx="13">
                  <c:v>1.0971411217149483</c:v>
                </c:pt>
                <c:pt idx="14">
                  <c:v>1.1757758814107473</c:v>
                </c:pt>
                <c:pt idx="15">
                  <c:v>1.2536282121744797</c:v>
                </c:pt>
                <c:pt idx="16">
                  <c:v>1.3307058993040979</c:v>
                </c:pt>
                <c:pt idx="17">
                  <c:v>1.4070166506325466</c:v>
                </c:pt>
                <c:pt idx="18">
                  <c:v>1.482568097298552</c:v>
                </c:pt>
                <c:pt idx="19">
                  <c:v>1.5573677945097395</c:v>
                </c:pt>
                <c:pt idx="20">
                  <c:v>1.6314232222981637</c:v>
                </c:pt>
                <c:pt idx="21">
                  <c:v>1.7047417862683163</c:v>
                </c:pt>
                <c:pt idx="22">
                  <c:v>1.7773308183376937</c:v>
                </c:pt>
                <c:pt idx="23">
                  <c:v>1.8491975774699936</c:v>
                </c:pt>
                <c:pt idx="24">
                  <c:v>1.9203492504010189</c:v>
                </c:pt>
                <c:pt idx="25">
                  <c:v>1.990792952357356</c:v>
                </c:pt>
                <c:pt idx="26">
                  <c:v>2.0605357277679035</c:v>
                </c:pt>
                <c:pt idx="27">
                  <c:v>2.1295845509683216</c:v>
                </c:pt>
                <c:pt idx="28">
                  <c:v>2.1979463268984718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3C-44E5-BA1D-95CFD70B5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136504"/>
        <c:axId val="362135848"/>
      </c:scatterChart>
      <c:valAx>
        <c:axId val="36213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5848"/>
        <c:crosses val="autoZero"/>
        <c:crossBetween val="midCat"/>
      </c:valAx>
      <c:valAx>
        <c:axId val="36213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6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47011060682846"/>
          <c:y val="0.52460313059459118"/>
          <c:w val="0.31878771883769474"/>
          <c:h val="0.25172966935471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42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2E2-BEC5-41BC-8FFB-9F6AD051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Devices and Circuits</a:t>
            </a:r>
            <a:br>
              <a:rPr lang="en-US" dirty="0"/>
            </a:br>
            <a:r>
              <a:rPr lang="en-US" dirty="0"/>
              <a:t>Lab 03 – ramp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933-4D98-4A85-9F80-43A56643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 overview</a:t>
            </a:r>
          </a:p>
          <a:p>
            <a:endParaRPr lang="en-US" dirty="0"/>
          </a:p>
          <a:p>
            <a:r>
              <a:rPr lang="en-US" dirty="0"/>
              <a:t>Objective:  The objective of this lab is analyze, simulate and assemble the pseudo ramp generator.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US" dirty="0"/>
              <a:t>Pseudo ramp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6"/>
            <a:ext cx="9905999" cy="450532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10nF capacitor C3 charges towards VCC = 9V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 for 270us then reset (by 555 timer)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charging is close to a straight line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charging cap to a straight line in Excel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E8B14-FE58-4550-A3C4-6AF4D09E9E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4409" y="3725333"/>
            <a:ext cx="3455458" cy="293994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E5DBFB-D08E-435E-B885-6A024DCCF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981619"/>
              </p:ext>
            </p:extLst>
          </p:nvPr>
        </p:nvGraphicFramePr>
        <p:xfrm>
          <a:off x="5545221" y="3172994"/>
          <a:ext cx="5884779" cy="368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8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BB-B22B-472E-BAD3-2439C2C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B3C-3F73-4714-938E-5E5E389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8250"/>
            <a:ext cx="9905999" cy="4552951"/>
          </a:xfrm>
        </p:spPr>
        <p:txBody>
          <a:bodyPr/>
          <a:lstStyle/>
          <a:p>
            <a:r>
              <a:rPr lang="en-US" dirty="0"/>
              <a:t>Build in Multisim</a:t>
            </a:r>
          </a:p>
          <a:p>
            <a:pPr lvl="1"/>
            <a:r>
              <a:rPr lang="en-US" dirty="0"/>
              <a:t>Charge on capacitor is cleared by MOSFET</a:t>
            </a:r>
          </a:p>
          <a:p>
            <a:pPr lvl="1"/>
            <a:r>
              <a:rPr lang="en-US" dirty="0"/>
              <a:t>Do not include Schmitt Trigger Oscillator in simulation</a:t>
            </a:r>
          </a:p>
          <a:p>
            <a:r>
              <a:rPr lang="en-US" dirty="0"/>
              <a:t>Simulate to verify calculations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78CB2-6BED-4FD7-AAB1-7FAC5A03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429000"/>
            <a:ext cx="7137758" cy="31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199-9457-4C61-98C8-60AA3080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9257"/>
          </a:xfrm>
        </p:spPr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B20-F31E-471F-AACB-7F36CB88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775"/>
            <a:ext cx="9905999" cy="4543426"/>
          </a:xfrm>
        </p:spPr>
        <p:txBody>
          <a:bodyPr>
            <a:normAutofit/>
          </a:bodyPr>
          <a:lstStyle/>
          <a:p>
            <a:r>
              <a:rPr lang="en-US" dirty="0"/>
              <a:t>Assemble</a:t>
            </a:r>
          </a:p>
          <a:p>
            <a:pPr lvl="1"/>
            <a:r>
              <a:rPr lang="en-US" dirty="0"/>
              <a:t>Annoying big 100k</a:t>
            </a:r>
          </a:p>
          <a:p>
            <a:pPr lvl="1"/>
            <a:r>
              <a:rPr lang="en-US" dirty="0"/>
              <a:t>2N7000 clears charge off cap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BCD97-C7A9-4D6B-BAA1-00183EC9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7" y="2160799"/>
            <a:ext cx="5679544" cy="42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4524376"/>
          </a:xfrm>
        </p:spPr>
        <p:txBody>
          <a:bodyPr/>
          <a:lstStyle/>
          <a:p>
            <a:r>
              <a:rPr lang="en-US" dirty="0"/>
              <a:t>Probe 555TIMER (yellow) and RAMP (blue)</a:t>
            </a:r>
          </a:p>
          <a:p>
            <a:r>
              <a:rPr lang="en-US" dirty="0"/>
              <a:t>RAMP is bottom terminal of </a:t>
            </a:r>
          </a:p>
          <a:p>
            <a:pPr marL="0" indent="0">
              <a:buNone/>
            </a:pPr>
            <a:r>
              <a:rPr lang="en-US" dirty="0"/>
              <a:t>	unoccupied R21 resistor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D847A-8691-4BCD-A5AF-B571D829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50533"/>
            <a:ext cx="5278738" cy="42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932"/>
          </a:xfrm>
        </p:spPr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r>
              <a:rPr lang="en-US" dirty="0"/>
              <a:t>Summary of analysis, simulation and assemble</a:t>
            </a:r>
          </a:p>
          <a:p>
            <a:r>
              <a:rPr lang="en-US" dirty="0"/>
              <a:t>Answer listed questions</a:t>
            </a:r>
          </a:p>
          <a:p>
            <a:r>
              <a:rPr lang="en-US" dirty="0"/>
              <a:t>Save solutions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 dirty="0"/>
              <a:t>Every student builds their own board</a:t>
            </a:r>
          </a:p>
          <a:p>
            <a:r>
              <a:rPr lang="en-US" dirty="0"/>
              <a:t>Everyone brings their board to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163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Electronic Devices and Circuits Lab 03 – ramp generator</vt:lpstr>
      <vt:lpstr>Pseudo ramp generator</vt:lpstr>
      <vt:lpstr>Simulation</vt:lpstr>
      <vt:lpstr>Assemble</vt:lpstr>
      <vt:lpstr>Test</vt:lpstr>
      <vt:lpstr>Turn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Chris Coulston</dc:creator>
  <cp:lastModifiedBy>Chris Coulston</cp:lastModifiedBy>
  <cp:revision>24</cp:revision>
  <dcterms:created xsi:type="dcterms:W3CDTF">2020-01-14T06:14:08Z</dcterms:created>
  <dcterms:modified xsi:type="dcterms:W3CDTF">2022-04-23T18:15:20Z</dcterms:modified>
</cp:coreProperties>
</file>