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2" r:id="rId2"/>
    <p:sldId id="538" r:id="rId3"/>
    <p:sldId id="557" r:id="rId4"/>
    <p:sldId id="621" r:id="rId5"/>
    <p:sldId id="622" r:id="rId6"/>
    <p:sldId id="623" r:id="rId7"/>
    <p:sldId id="624" r:id="rId8"/>
    <p:sldId id="625" r:id="rId9"/>
    <p:sldId id="62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4D"/>
    <a:srgbClr val="263F6A"/>
    <a:srgbClr val="8B8D8E"/>
    <a:srgbClr val="CED5DD"/>
    <a:srgbClr val="B2B4B3"/>
    <a:srgbClr val="DD5F36"/>
    <a:srgbClr val="D2492A"/>
    <a:srgbClr val="92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75177" autoAdjust="0"/>
  </p:normalViewPr>
  <p:slideViewPr>
    <p:cSldViewPr snapToGrid="0" snapToObjects="1">
      <p:cViewPr varScale="1">
        <p:scale>
          <a:sx n="90" d="100"/>
          <a:sy n="90" d="100"/>
        </p:scale>
        <p:origin x="17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68" d="100"/>
          <a:sy n="168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C9C-88A3-CA43-B162-DCC4E1E4BE7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FE5E8-0999-F94A-9937-3F8545B1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0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E4000-89B6-4F22-834E-B172C4AA57D1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4D68-66B1-48D6-AAFD-4ABFAB72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2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the &lt;title of the lab&gt; is what will be called the “System” through the rest of this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1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45CC39-578B-4552-A24A-45E58858BC6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16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3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86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52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2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8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8"/>
            <a:ext cx="10356915" cy="582576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F55106-BA85-A046-A450-43480962F8F7}"/>
              </a:ext>
            </a:extLst>
          </p:cNvPr>
          <p:cNvSpPr/>
          <p:nvPr userDrawn="1"/>
        </p:nvSpPr>
        <p:spPr>
          <a:xfrm>
            <a:off x="-34047" y="0"/>
            <a:ext cx="12260094" cy="6265544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20878" y="3287006"/>
            <a:ext cx="911199" cy="0"/>
          </a:xfrm>
          <a:prstGeom prst="line">
            <a:avLst/>
          </a:prstGeom>
          <a:ln w="28575">
            <a:solidFill>
              <a:srgbClr val="D249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8E7ABF0-DEE6-F34C-98A7-7FC5808DF58A}"/>
              </a:ext>
            </a:extLst>
          </p:cNvPr>
          <p:cNvPicPr/>
          <p:nvPr userDrawn="1"/>
        </p:nvPicPr>
        <p:blipFill>
          <a:blip r:embed="rId3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8B3FD82-CB41-C84B-B706-06F09C4B7CF1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5371" y="3737295"/>
            <a:ext cx="9144000" cy="1655762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Subhead, name or date goes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3429AB2-51CA-D34A-933D-348196C30A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6"/>
            <a:ext cx="10356915" cy="582576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95371" y="2243579"/>
            <a:ext cx="10803672" cy="719056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5400" dirty="0">
                <a:solidFill>
                  <a:schemeClr val="bg1"/>
                </a:solidFill>
              </a:rPr>
              <a:t>Presentation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16478-27A8-5948-917C-6E6357F4BB0B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30F95D-C0F7-B448-B59E-D27295E0C7A5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48" y="-10049"/>
            <a:ext cx="5183189" cy="694341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0058" y="472281"/>
            <a:ext cx="3932237" cy="160020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2"/>
            <a:ext cx="7008812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0058" y="2072481"/>
            <a:ext cx="3932237" cy="3811588"/>
          </a:xfrm>
        </p:spPr>
        <p:txBody>
          <a:bodyPr>
            <a:normAutofit/>
          </a:bodyPr>
          <a:lstStyle>
            <a:lvl1pPr marL="457189" indent="-457189">
              <a:buFont typeface="Arial" charset="0"/>
              <a:buChar char="•"/>
              <a:defRPr sz="2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Supporting text goes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1F5E0A-84A7-2F4C-A9C5-069A0CC392D2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29638-9519-5646-BC6C-4C995584BC00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467B4F-5A8F-3845-8B30-98B83A0003A1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6899B-D311-B446-8DBB-7D61E82846C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CB1FB3-2557-BB46-9386-C66D040E875F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9728" y="-9729"/>
            <a:ext cx="12201728" cy="626554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92A2B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2BC71D-0003-024E-9F29-71C949747F4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715021-AF61-AF4F-9B48-1343FD8CB059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9728" y="6265545"/>
            <a:ext cx="1220172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7278D-9F84-1645-9C4A-4B5FD9D6895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29617-3EE6-934F-B272-92B6163ABCA3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977242-14B3-B24E-8B0C-44E4362EFCBD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53E08-80AB-B043-979E-87B7A1E7EB2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B57081-B141-9B4E-9482-F401745054EE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0EA07-1225-FE4C-917E-74A024F5E428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F743-16CE-3043-9E24-77715B0645D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2"/>
          <p:cNvSpPr txBox="1">
            <a:spLocks/>
          </p:cNvSpPr>
          <p:nvPr userDrawn="1"/>
        </p:nvSpPr>
        <p:spPr>
          <a:xfrm>
            <a:off x="838202" y="5746528"/>
            <a:ext cx="13016751" cy="779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21314D"/>
                </a:solidFill>
                <a:latin typeface="Gotham Medium" charset="0"/>
                <a:ea typeface="Gotham Medium" charset="0"/>
                <a:cs typeface="Gotham Medium" charset="0"/>
              </a:defRPr>
            </a:lvl1pPr>
          </a:lstStyle>
          <a:p>
            <a:r>
              <a:rPr lang="en-US" sz="4400" b="1" i="0" dirty="0">
                <a:latin typeface="Arial" panose="020B0604020202020204" pitchFamily="34" charset="0"/>
                <a:cs typeface="Arial" panose="020B0604020202020204" pitchFamily="34" charset="0"/>
              </a:rPr>
              <a:t>Headline Copy Goes Here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557703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0048" y="-10048"/>
            <a:ext cx="12202048" cy="6868048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552941"/>
            <a:ext cx="10356915" cy="5825765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46399" y="2531096"/>
            <a:ext cx="9144000" cy="1655762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“Quote goes here.”</a:t>
            </a:r>
          </a:p>
        </p:txBody>
      </p:sp>
    </p:spTree>
    <p:extLst>
      <p:ext uri="{BB962C8B-B14F-4D97-AF65-F5344CB8AC3E}">
        <p14:creationId xmlns:p14="http://schemas.microsoft.com/office/powerpoint/2010/main" val="22439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0252" y="982464"/>
            <a:ext cx="4862405" cy="1794085"/>
          </a:xfrm>
        </p:spPr>
        <p:txBody>
          <a:bodyPr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60253" y="3052261"/>
            <a:ext cx="4862404" cy="1975926"/>
          </a:xfrm>
        </p:spPr>
        <p:txBody>
          <a:bodyPr/>
          <a:lstStyle/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/>
          </p:nvPr>
        </p:nvSpPr>
        <p:spPr>
          <a:xfrm>
            <a:off x="0" y="3"/>
            <a:ext cx="6890995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53956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2131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371" y="1661652"/>
            <a:ext cx="10803672" cy="1300983"/>
          </a:xfrm>
        </p:spPr>
        <p:txBody>
          <a:bodyPr>
            <a:normAutofit/>
          </a:bodyPr>
          <a:lstStyle/>
          <a:p>
            <a:r>
              <a:rPr lang="en-US" dirty="0"/>
              <a:t>EENG 385</a:t>
            </a:r>
            <a:br>
              <a:rPr lang="en-US" dirty="0"/>
            </a:br>
            <a:r>
              <a:rPr lang="en-US" dirty="0"/>
              <a:t>BJT Curve Tracer Calibration</a:t>
            </a:r>
          </a:p>
        </p:txBody>
      </p:sp>
    </p:spTree>
    <p:extLst>
      <p:ext uri="{BB962C8B-B14F-4D97-AF65-F5344CB8AC3E}">
        <p14:creationId xmlns:p14="http://schemas.microsoft.com/office/powerpoint/2010/main" val="201888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1201"/>
          </a:xfrm>
        </p:spPr>
        <p:txBody>
          <a:bodyPr>
            <a:normAutofit/>
          </a:bodyPr>
          <a:lstStyle/>
          <a:p>
            <a:r>
              <a:rPr lang="en-US" dirty="0"/>
              <a:t>Objective: Finish assembly of BJT Curve Tracer and use it to measure the gain and Early voltage of three BJTs.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32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Under Test = DUT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family of characteristic curves on oscilloscope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inputs then measure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output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F852A-702C-3824-803A-319B8FEC4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57" y="3288938"/>
            <a:ext cx="6036775" cy="303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7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Imagine oscilloscope drawing an image using a beam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Oscilloscopes used CRTs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X-position of beam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Controlled by voltage on Ch1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Y-position of beam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Controlled by voltage on Ch2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create complex images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IC vs. VCE family of curves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The Cathode-Ray Tube">
            <a:extLst>
              <a:ext uri="{FF2B5EF4-FFF2-40B4-BE49-F238E27FC236}">
                <a16:creationId xmlns:a16="http://schemas.microsoft.com/office/drawing/2014/main" id="{C169738A-A2F0-1C41-DF12-2AA7E11A4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246" y="1298063"/>
            <a:ext cx="2636520" cy="161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Oscilloscope Art - YouTube">
            <a:extLst>
              <a:ext uri="{FF2B5EF4-FFF2-40B4-BE49-F238E27FC236}">
                <a16:creationId xmlns:a16="http://schemas.microsoft.com/office/drawing/2014/main" id="{9EF08375-AF5C-8465-58C8-C35850427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926" y="3220651"/>
            <a:ext cx="3672840" cy="244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24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09E58C-EDEF-A9DE-CB9F-F86ECFE0C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734" y="3986008"/>
            <a:ext cx="3316605" cy="212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r>
              <a:rPr lang="en-US" dirty="0"/>
              <a:t>Ramp - 0.7V is applied to collector of DUT </a:t>
            </a:r>
          </a:p>
          <a:p>
            <a:r>
              <a:rPr lang="en-US" dirty="0"/>
              <a:t>Current mirror converts </a:t>
            </a:r>
            <a:r>
              <a:rPr lang="en-US" dirty="0" err="1"/>
              <a:t>ic</a:t>
            </a:r>
            <a:r>
              <a:rPr lang="en-US" dirty="0"/>
              <a:t> into voltage across 220Ω</a:t>
            </a:r>
          </a:p>
          <a:p>
            <a:r>
              <a:rPr lang="en-US" dirty="0"/>
              <a:t>VSTAIR is converted to base current through 470kΩ</a:t>
            </a:r>
          </a:p>
          <a:p>
            <a:pPr lvl="1"/>
            <a:r>
              <a:rPr lang="en-US" dirty="0"/>
              <a:t>You will measure the voltage of each step convert to base current</a:t>
            </a:r>
          </a:p>
          <a:p>
            <a:pPr lvl="1"/>
            <a:r>
              <a:rPr lang="en-US" dirty="0"/>
              <a:t>You can do this before soldering in components </a:t>
            </a:r>
          </a:p>
          <a:p>
            <a:endParaRPr lang="en-US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65901F-5851-6AF5-A4AC-76B3F0CB0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14697"/>
              </p:ext>
            </p:extLst>
          </p:nvPr>
        </p:nvGraphicFramePr>
        <p:xfrm>
          <a:off x="8314517" y="3853813"/>
          <a:ext cx="2516822" cy="2385669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797350">
                  <a:extLst>
                    <a:ext uri="{9D8B030D-6E8A-4147-A177-3AD203B41FA5}">
                      <a16:colId xmlns:a16="http://schemas.microsoft.com/office/drawing/2014/main" val="4281452663"/>
                    </a:ext>
                  </a:extLst>
                </a:gridCol>
                <a:gridCol w="859736">
                  <a:extLst>
                    <a:ext uri="{9D8B030D-6E8A-4147-A177-3AD203B41FA5}">
                      <a16:colId xmlns:a16="http://schemas.microsoft.com/office/drawing/2014/main" val="115994585"/>
                    </a:ext>
                  </a:extLst>
                </a:gridCol>
                <a:gridCol w="859736">
                  <a:extLst>
                    <a:ext uri="{9D8B030D-6E8A-4147-A177-3AD203B41FA5}">
                      <a16:colId xmlns:a16="http://schemas.microsoft.com/office/drawing/2014/main" val="3887808744"/>
                    </a:ext>
                  </a:extLst>
                </a:gridCol>
              </a:tblGrid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 dirty="0">
                          <a:effectLst/>
                        </a:rPr>
                        <a:t>Step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V</a:t>
                      </a:r>
                      <a:r>
                        <a:rPr lang="en-US" sz="1100" baseline="-25000">
                          <a:effectLst/>
                        </a:rPr>
                        <a:t>STAIR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i</a:t>
                      </a:r>
                      <a:r>
                        <a:rPr lang="en-US" sz="1100" baseline="-25000">
                          <a:effectLst/>
                        </a:rPr>
                        <a:t>b</a:t>
                      </a:r>
                      <a:r>
                        <a:rPr lang="en-US" sz="1100">
                          <a:effectLst/>
                        </a:rPr>
                        <a:t> (uA)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0923448"/>
                  </a:ext>
                </a:extLst>
              </a:tr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8.03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15.6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7565270"/>
                  </a:ext>
                </a:extLst>
              </a:tr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7.84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15.2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4379024"/>
                  </a:ext>
                </a:extLst>
              </a:tr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6.95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13.3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4083848"/>
                  </a:ext>
                </a:extLst>
              </a:tr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6.06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11.4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8429146"/>
                  </a:ext>
                </a:extLst>
              </a:tr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5.07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9.3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6581594"/>
                  </a:ext>
                </a:extLst>
              </a:tr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4.18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7.4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2431740"/>
                  </a:ext>
                </a:extLst>
              </a:tr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 dirty="0">
                          <a:effectLst/>
                        </a:rPr>
                        <a:t>3.29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5.5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243900"/>
                  </a:ext>
                </a:extLst>
              </a:tr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2.39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3.6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4058215"/>
                  </a:ext>
                </a:extLst>
              </a:tr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1.41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1.5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945893"/>
                  </a:ext>
                </a:extLst>
              </a:tr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0V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 dirty="0">
                          <a:effectLst/>
                        </a:rPr>
                        <a:t>0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6013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5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r>
              <a:rPr lang="en-US" dirty="0"/>
              <a:t>Two 2N3906 PNP in 385 parts bin</a:t>
            </a:r>
          </a:p>
          <a:p>
            <a:r>
              <a:rPr lang="en-US" dirty="0"/>
              <a:t>One </a:t>
            </a:r>
            <a:r>
              <a:rPr lang="en-US" dirty="0" smtClean="0"/>
              <a:t>2N7000 </a:t>
            </a:r>
            <a:r>
              <a:rPr lang="en-US" dirty="0"/>
              <a:t>NPN in 385 parts bin</a:t>
            </a:r>
          </a:p>
          <a:p>
            <a:r>
              <a:rPr lang="en-US" dirty="0"/>
              <a:t>Misc. resistors and 3-pin DUT socket in parts bin</a:t>
            </a:r>
          </a:p>
          <a:p>
            <a:r>
              <a:rPr lang="en-US" dirty="0"/>
              <a:t>Use resistor leads for GND, CH_X and CH_Y loops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C8C44A-6971-9D4C-2FC4-7C1ED9E7A5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885645" y="3817345"/>
            <a:ext cx="3297017" cy="2470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930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r>
              <a:rPr lang="en-US" dirty="0"/>
              <a:t>Different BJTs will have different pinouts</a:t>
            </a:r>
          </a:p>
          <a:p>
            <a:r>
              <a:rPr lang="en-US" dirty="0"/>
              <a:t>Will not harm DUT BJT if you put it in backwards</a:t>
            </a:r>
          </a:p>
          <a:p>
            <a:r>
              <a:rPr lang="en-US" dirty="0"/>
              <a:t>Check datasheet for pinout</a:t>
            </a:r>
          </a:p>
          <a:p>
            <a:r>
              <a:rPr lang="en-US" dirty="0"/>
              <a:t>Use jumper wires as needed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6F8AF-A061-C7E8-9004-995DC06B6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123" y="3837481"/>
            <a:ext cx="3089947" cy="19672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A1149D-648E-BBBA-E63D-1D41260437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545504" y="2682594"/>
            <a:ext cx="3567826" cy="2676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022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current from Table</a:t>
            </a:r>
          </a:p>
          <a:p>
            <a:pPr eaLnBrk="1" hangingPunct="1"/>
            <a:r>
              <a:rPr lang="en-US" altLang="en-US" sz="2800" b="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 from scope</a:t>
            </a:r>
          </a:p>
          <a:p>
            <a:pPr eaLnBrk="1" hangingPunct="1"/>
            <a:r>
              <a:rPr lang="en-US" altLang="en-US" sz="2800" b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</a:t>
            </a:r>
            <a:r>
              <a:rPr lang="en-US" altLang="en-US" sz="2800" b="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b="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800" b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altLang="en-US" sz="2800" b="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800" b="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en-US" sz="2800" b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1V</a:t>
            </a:r>
          </a:p>
          <a:p>
            <a:pPr eaLnBrk="1" hangingPunct="1"/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cursors for Early voltage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94F17-CF1B-3875-2750-E8810014D1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718" y="418732"/>
            <a:ext cx="3841924" cy="5356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85D071-3AE2-F0B8-BA58-F5D8E87B4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592" y="3968886"/>
            <a:ext cx="3133381" cy="2006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6518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an individual assignment</a:t>
            </a:r>
          </a:p>
          <a:p>
            <a:r>
              <a:rPr lang="en-US" dirty="0"/>
              <a:t>You can work in teams of two during this lab</a:t>
            </a:r>
          </a:p>
          <a:p>
            <a:r>
              <a:rPr lang="en-US" dirty="0"/>
              <a:t>Fill out 3 BJT Performance Cards for:</a:t>
            </a:r>
          </a:p>
          <a:p>
            <a:pPr lvl="1"/>
            <a:r>
              <a:rPr lang="en-US" dirty="0"/>
              <a:t>2N2222 or 2N3904 (in 385 parts bin or Blue cabinet in 305)</a:t>
            </a:r>
          </a:p>
          <a:p>
            <a:pPr lvl="1"/>
            <a:r>
              <a:rPr lang="en-US" dirty="0"/>
              <a:t>BD139 or TIP41C (in 385 parts bin)</a:t>
            </a:r>
          </a:p>
          <a:p>
            <a:pPr lvl="1"/>
            <a:r>
              <a:rPr lang="en-US" dirty="0"/>
              <a:t>Random NPN BJT you find lying about</a:t>
            </a:r>
          </a:p>
          <a:p>
            <a:r>
              <a:rPr lang="en-US" dirty="0"/>
              <a:t>Save BJT card as PDF</a:t>
            </a:r>
          </a:p>
          <a:p>
            <a:r>
              <a:rPr lang="en-US" dirty="0"/>
              <a:t>Due before start of class next week</a:t>
            </a:r>
          </a:p>
          <a:p>
            <a:r>
              <a:rPr lang="en-US" dirty="0"/>
              <a:t>Every student uses their own board</a:t>
            </a:r>
          </a:p>
          <a:p>
            <a:r>
              <a:rPr lang="en-US" dirty="0"/>
              <a:t>Everyone brings their board to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7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3215</TotalTime>
  <Words>423</Words>
  <Application>Microsoft Office PowerPoint</Application>
  <PresentationFormat>Widescreen</PresentationFormat>
  <Paragraphs>97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</vt:lpstr>
      <vt:lpstr>Gotham</vt:lpstr>
      <vt:lpstr>Gotham Book</vt:lpstr>
      <vt:lpstr>Gotham Medium</vt:lpstr>
      <vt:lpstr>Times New Roman</vt:lpstr>
      <vt:lpstr>Office Theme</vt:lpstr>
      <vt:lpstr>EENG 385 BJT Curve Tracer Calibration</vt:lpstr>
      <vt:lpstr>Lab Objectives</vt:lpstr>
      <vt:lpstr>Theory</vt:lpstr>
      <vt:lpstr>Theory</vt:lpstr>
      <vt:lpstr>Analyze</vt:lpstr>
      <vt:lpstr>Assemble</vt:lpstr>
      <vt:lpstr>Test</vt:lpstr>
      <vt:lpstr>Test</vt:lpstr>
      <vt:lpstr>Turn 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Christopher Coulston</cp:lastModifiedBy>
  <cp:revision>91</cp:revision>
  <dcterms:created xsi:type="dcterms:W3CDTF">2017-08-01T15:06:47Z</dcterms:created>
  <dcterms:modified xsi:type="dcterms:W3CDTF">2022-09-28T14:20:44Z</dcterms:modified>
  <cp:category/>
</cp:coreProperties>
</file>