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5" r:id="rId2"/>
    <p:sldId id="350" r:id="rId3"/>
    <p:sldId id="351" r:id="rId4"/>
    <p:sldId id="353" r:id="rId5"/>
    <p:sldId id="357" r:id="rId6"/>
    <p:sldId id="355" r:id="rId7"/>
    <p:sldId id="358" r:id="rId8"/>
    <p:sldId id="359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C6D3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89925" autoAdjust="0"/>
  </p:normalViewPr>
  <p:slideViewPr>
    <p:cSldViewPr snapToGrid="0">
      <p:cViewPr>
        <p:scale>
          <a:sx n="125" d="100"/>
          <a:sy n="125" d="100"/>
        </p:scale>
        <p:origin x="119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29DA5A9-1792-4831-A83F-F87F84DB71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AAAEC8F-DE65-47BA-B997-1C41753E5E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784EF53-73CC-4F66-95A2-440A8FD95BE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179F3C9A-C268-4871-BD1E-388D141D45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B235D7DE-0B52-4B5A-A4EA-7DAD388F9F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CFEAF189-530A-4ADD-8B23-7FA96D8EB9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345F9266-06B6-4591-A564-41CF471679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>
            <a:extLst>
              <a:ext uri="{FF2B5EF4-FFF2-40B4-BE49-F238E27FC236}">
                <a16:creationId xmlns:a16="http://schemas.microsoft.com/office/drawing/2014/main" id="{D93B3491-FCD4-40DE-B099-017AB485D893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2790B49A-B680-4960-ADAF-14225C40DF2A}" type="slidenum">
              <a:rPr lang="en-US" altLang="en-US" sz="1200" b="0"/>
              <a:pPr algn="r" eaLnBrk="1" hangingPunct="1"/>
              <a:t>2</a:t>
            </a:fld>
            <a:endParaRPr lang="en-US" altLang="en-US" sz="1200" b="0"/>
          </a:p>
        </p:txBody>
      </p:sp>
      <p:sp>
        <p:nvSpPr>
          <p:cNvPr id="95235" name="Rectangle 2">
            <a:extLst>
              <a:ext uri="{FF2B5EF4-FFF2-40B4-BE49-F238E27FC236}">
                <a16:creationId xmlns:a16="http://schemas.microsoft.com/office/drawing/2014/main" id="{6DDC56A1-D138-4BE4-8447-1D854EB97DB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>
            <a:extLst>
              <a:ext uri="{FF2B5EF4-FFF2-40B4-BE49-F238E27FC236}">
                <a16:creationId xmlns:a16="http://schemas.microsoft.com/office/drawing/2014/main" id="{2AC36C3A-46F4-44AB-B66B-E561483D74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AAD9E699-343A-4E7A-97BD-8541A9C1B2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471AAF7-19DB-4DFA-82D5-7354649AB8FD}" type="slidenum">
              <a:rPr lang="en-US" altLang="en-US" sz="1200" b="0"/>
              <a:pPr algn="r" eaLnBrk="1" hangingPunct="1"/>
              <a:t>3</a:t>
            </a:fld>
            <a:endParaRPr lang="en-US" altLang="en-US" sz="1200" b="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75ECE951-83A5-4D2B-9A3A-C28E9949B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FDC16287-391F-4E58-AEB8-8BB8AA29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AAD9E699-343A-4E7A-97BD-8541A9C1B2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471AAF7-19DB-4DFA-82D5-7354649AB8FD}" type="slidenum">
              <a:rPr lang="en-US" altLang="en-US" sz="1200" b="0"/>
              <a:pPr algn="r" eaLnBrk="1" hangingPunct="1"/>
              <a:t>4</a:t>
            </a:fld>
            <a:endParaRPr lang="en-US" altLang="en-US" sz="1200" b="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75ECE951-83A5-4D2B-9A3A-C28E9949B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FDC16287-391F-4E58-AEB8-8BB8AA29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6830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AAD9E699-343A-4E7A-97BD-8541A9C1B2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471AAF7-19DB-4DFA-82D5-7354649AB8FD}" type="slidenum">
              <a:rPr lang="en-US" altLang="en-US" sz="1200" b="0"/>
              <a:pPr algn="r" eaLnBrk="1" hangingPunct="1"/>
              <a:t>5</a:t>
            </a:fld>
            <a:endParaRPr lang="en-US" altLang="en-US" sz="1200" b="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75ECE951-83A5-4D2B-9A3A-C28E9949B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FDC16287-391F-4E58-AEB8-8BB8AA29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24585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AAD9E699-343A-4E7A-97BD-8541A9C1B2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471AAF7-19DB-4DFA-82D5-7354649AB8FD}" type="slidenum">
              <a:rPr lang="en-US" altLang="en-US" sz="1200" b="0"/>
              <a:pPr algn="r" eaLnBrk="1" hangingPunct="1"/>
              <a:t>6</a:t>
            </a:fld>
            <a:endParaRPr lang="en-US" altLang="en-US" sz="1200" b="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75ECE951-83A5-4D2B-9A3A-C28E9949B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FDC16287-391F-4E58-AEB8-8BB8AA29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27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AAD9E699-343A-4E7A-97BD-8541A9C1B2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471AAF7-19DB-4DFA-82D5-7354649AB8FD}" type="slidenum">
              <a:rPr lang="en-US" altLang="en-US" sz="1200" b="0"/>
              <a:pPr algn="r" eaLnBrk="1" hangingPunct="1"/>
              <a:t>7</a:t>
            </a:fld>
            <a:endParaRPr lang="en-US" altLang="en-US" sz="1200" b="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75ECE951-83A5-4D2B-9A3A-C28E9949B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FDC16287-391F-4E58-AEB8-8BB8AA29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9001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AAD9E699-343A-4E7A-97BD-8541A9C1B2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471AAF7-19DB-4DFA-82D5-7354649AB8FD}" type="slidenum">
              <a:rPr lang="en-US" altLang="en-US" sz="1200" b="0"/>
              <a:pPr algn="r" eaLnBrk="1" hangingPunct="1"/>
              <a:t>8</a:t>
            </a:fld>
            <a:endParaRPr lang="en-US" altLang="en-US" sz="1200" b="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75ECE951-83A5-4D2B-9A3A-C28E9949B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FDC16287-391F-4E58-AEB8-8BB8AA29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1428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377897-34EF-47E9-A3C0-81AEB13BA1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6B0A-B620-4670-890B-F1259DE1CE09}" type="datetime1">
              <a:rPr lang="en-US" altLang="en-US"/>
              <a:pPr>
                <a:defRPr/>
              </a:pPr>
              <a:t>2/24/2022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CEACDC-5FF1-408F-807C-5E9F1643ED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C8C875-1714-4714-8265-6F8476F71D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8D603-BDD0-444A-B89D-B16C1C70AA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2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F2D4EE-2A53-4A05-9D46-758A8C3AAF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D5DE1-0D89-4135-9A10-ED0284514A3A}" type="datetime1">
              <a:rPr lang="en-US" altLang="en-US"/>
              <a:pPr>
                <a:defRPr/>
              </a:pPr>
              <a:t>2/24/2022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7AC201-B0AE-471D-96C2-4BFCF21CF0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E7862-32CF-47C0-992A-1B07F15ED5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8579D6-ADFA-469A-A4D4-84543B690E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19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C01F35-08D7-4461-A2B5-F5A06323B7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B1224-DA2E-4324-9A03-EF7AEC6B1AC8}" type="datetime1">
              <a:rPr lang="en-US" altLang="en-US"/>
              <a:pPr>
                <a:defRPr/>
              </a:pPr>
              <a:t>2/24/2022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2F16D7-37FA-4F1B-9EE2-73DC798F62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8075C7-87ED-453C-B5E2-0DCDE81284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70DEB-A6E0-428A-9FB3-2EED4ECAA6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34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E215D6-9276-4173-9928-E39F6E5257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7B456-3584-41A7-A05B-CF02A886C595}" type="datetime1">
              <a:rPr lang="en-US" altLang="en-US"/>
              <a:pPr>
                <a:defRPr/>
              </a:pPr>
              <a:t>2/24/2022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B9CCA5-130F-4993-936A-7344431757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80FA34-6CD6-4A22-B911-6268C68265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89141-6077-4CB0-B9D3-8D21605DCD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48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8669AD-AD0A-4A89-896E-2CB7799B86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08478-7048-4B06-8886-3755D81B5984}" type="datetime1">
              <a:rPr lang="en-US" altLang="en-US"/>
              <a:pPr>
                <a:defRPr/>
              </a:pPr>
              <a:t>2/24/2022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478DA8-3F20-44F4-B148-66D70C3998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BBBAE6-811A-4623-B2EF-5D5C16B4B6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896D7E-4205-41A5-9244-5400709666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9B543-C69B-4AE3-B4A2-AA6BB994E9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6728E-795C-45A9-8DEF-32DB001804C2}" type="datetime1">
              <a:rPr lang="en-US" altLang="en-US"/>
              <a:pPr>
                <a:defRPr/>
              </a:pPr>
              <a:t>2/24/2022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F22209-267C-4CDE-A413-684A47E2A5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675D8-7E22-4E1E-8CC6-B2A4F9556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C2378-63D1-4018-A3EF-ADA2B23E1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92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711DDF-5B7F-4B04-B16B-5B16995DF2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DBFB3-CABA-471B-8BDA-51CA89B228AD}" type="datetime1">
              <a:rPr lang="en-US" altLang="en-US"/>
              <a:pPr>
                <a:defRPr/>
              </a:pPr>
              <a:t>2/24/2022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36014F-8985-4809-9966-81C25E225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7C19394-D79A-4D1D-8645-54FF85379E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E8533-FB94-4826-A585-6717F02538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84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0320567-5DCA-4CE2-8D04-8E012D7BC0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3BA81-1FD5-4C3B-B318-026B9DD0001A}" type="datetime1">
              <a:rPr lang="en-US" altLang="en-US"/>
              <a:pPr>
                <a:defRPr/>
              </a:pPr>
              <a:t>2/24/2022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250C297-4B3F-4A96-A92D-7AB95F457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324EF7-564B-468C-A7DF-FE68951730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768CF-272F-449D-B9D5-5C45ABBA5F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44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567BA72-C6E0-409B-AC9B-E431D3FA36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3CCBE-51DA-4314-A0B7-C01A9EE112BE}" type="datetime1">
              <a:rPr lang="en-US" altLang="en-US"/>
              <a:pPr>
                <a:defRPr/>
              </a:pPr>
              <a:t>2/24/2022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7F2F7AC-E431-4402-9E9B-7471392161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08A36AF-FADA-47B5-887A-160D16CDB5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A3651-E057-4F11-AD73-D50B5B528E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15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EDDB8-B178-4296-9387-5C79609AF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F8BCF-89C3-4410-B8E6-ACD7736A5D5E}" type="datetime1">
              <a:rPr lang="en-US" altLang="en-US"/>
              <a:pPr>
                <a:defRPr/>
              </a:pPr>
              <a:t>2/24/2022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3B78C9-1B5F-4050-BD0F-508E784AB4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FAEE7-5A1D-4EAD-80A0-1594C75336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EAED30-BD7E-4E92-9E5E-9E0C580CF6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83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13451-60F8-4D53-8753-F17D658C41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71C02-BC51-4F94-80CA-A09C4872D513}" type="datetime1">
              <a:rPr lang="en-US" altLang="en-US"/>
              <a:pPr>
                <a:defRPr/>
              </a:pPr>
              <a:t>2/24/2022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6A1042-9BBB-4355-9863-7A6C5567D7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F5461-5F10-4156-93AC-1F686E720E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40108-B252-45E5-8771-58A27F6438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92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73BB32C-984C-4134-93AF-FB715CCCB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D38425-578F-460D-95EB-17EB5DB58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B38C3D9-EFE6-42FD-9EAA-FD3F224B85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fld id="{78A4CDF9-C096-444E-B837-F9E0B1DAFA5F}" type="datetime1">
              <a:rPr lang="en-US" altLang="en-US"/>
              <a:pPr>
                <a:defRPr/>
              </a:pPr>
              <a:t>2/24/2022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9B5556A-0281-460A-9402-029494E2B3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E360ABB-80BF-4DD8-984F-6FD6C78614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4D232A1C-A906-45D7-806E-959FFC7E1D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>
            <a:extLst>
              <a:ext uri="{FF2B5EF4-FFF2-40B4-BE49-F238E27FC236}">
                <a16:creationId xmlns:a16="http://schemas.microsoft.com/office/drawing/2014/main" id="{6102FAF6-9EC5-4BCB-863E-080109A237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0960F4-447C-460E-A327-2AA227551C4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5" name="Slide Number Placeholder 5">
            <a:extLst>
              <a:ext uri="{FF2B5EF4-FFF2-40B4-BE49-F238E27FC236}">
                <a16:creationId xmlns:a16="http://schemas.microsoft.com/office/drawing/2014/main" id="{327E9E23-D006-4D03-A9B9-42410944B98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EE04E14-4C58-4DCC-BE52-68DFCDB44825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b="0"/>
          </a:p>
        </p:txBody>
      </p:sp>
      <p:grpSp>
        <p:nvGrpSpPr>
          <p:cNvPr id="3077" name="Group 3">
            <a:extLst>
              <a:ext uri="{FF2B5EF4-FFF2-40B4-BE49-F238E27FC236}">
                <a16:creationId xmlns:a16="http://schemas.microsoft.com/office/drawing/2014/main" id="{8F010DE1-3578-4990-BFE7-2A0D19AA75E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0"/>
            <a:ext cx="8229600" cy="1333500"/>
            <a:chOff x="336" y="0"/>
            <a:chExt cx="5184" cy="840"/>
          </a:xfrm>
        </p:grpSpPr>
        <p:pic>
          <p:nvPicPr>
            <p:cNvPr id="3080" name="Picture 33" descr="Colorado-School-of-Mines1">
              <a:extLst>
                <a:ext uri="{FF2B5EF4-FFF2-40B4-BE49-F238E27FC236}">
                  <a16:creationId xmlns:a16="http://schemas.microsoft.com/office/drawing/2014/main" id="{5CDD5670-3289-49F1-A745-1FF04FFD1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1"/>
            <a:stretch>
              <a:fillRect/>
            </a:stretch>
          </p:blipFill>
          <p:spPr bwMode="auto">
            <a:xfrm>
              <a:off x="1352" y="0"/>
              <a:ext cx="4058" cy="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47" descr="mines">
              <a:extLst>
                <a:ext uri="{FF2B5EF4-FFF2-40B4-BE49-F238E27FC236}">
                  <a16:creationId xmlns:a16="http://schemas.microsoft.com/office/drawing/2014/main" id="{7B5EAF43-83D4-457E-9CED-8C9DB3B78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" y="168"/>
              <a:ext cx="524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2" name="Line 50">
              <a:extLst>
                <a:ext uri="{FF2B5EF4-FFF2-40B4-BE49-F238E27FC236}">
                  <a16:creationId xmlns:a16="http://schemas.microsoft.com/office/drawing/2014/main" id="{5ED536DE-C1C6-4E18-A447-C258A39AC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816"/>
              <a:ext cx="5184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8" name="Line 10">
            <a:extLst>
              <a:ext uri="{FF2B5EF4-FFF2-40B4-BE49-F238E27FC236}">
                <a16:creationId xmlns:a16="http://schemas.microsoft.com/office/drawing/2014/main" id="{E60D0D91-E219-4029-ABD6-FF0F12902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6262688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801F9761-D44B-492C-B9AB-75C5A2540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1370013"/>
            <a:ext cx="8293100" cy="3256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EENG385 - Electronic Devices and Circuits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05: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Calibrating the BJT Curve Tracer </a:t>
            </a:r>
          </a:p>
          <a:p>
            <a:pPr eaLnBrk="1" hangingPunct="1">
              <a:spcBef>
                <a:spcPct val="20000"/>
              </a:spcBef>
            </a:pPr>
            <a:endParaRPr lang="en-US" altLang="en-US" sz="24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en-US" sz="24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Finish assembly of BJT Curve Tracer and use it to measure the gain and Early voltage of three BJTs.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>
            <a:extLst>
              <a:ext uri="{FF2B5EF4-FFF2-40B4-BE49-F238E27FC236}">
                <a16:creationId xmlns:a16="http://schemas.microsoft.com/office/drawing/2014/main" id="{5787A1DD-10B5-4801-838E-4569861A6E7C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5DB8D5A-7B2A-484C-9E0A-4A6BC621DEB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b="0"/>
          </a:p>
        </p:txBody>
      </p:sp>
      <p:sp>
        <p:nvSpPr>
          <p:cNvPr id="94211" name="Slide Number Placeholder 5">
            <a:extLst>
              <a:ext uri="{FF2B5EF4-FFF2-40B4-BE49-F238E27FC236}">
                <a16:creationId xmlns:a16="http://schemas.microsoft.com/office/drawing/2014/main" id="{26345ABD-8DA0-4434-A830-10C018E57B44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9DAF0C1E-3964-488B-BC0B-D555B1D20432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b="0"/>
          </a:p>
        </p:txBody>
      </p:sp>
      <p:sp>
        <p:nvSpPr>
          <p:cNvPr id="94212" name="Rectangle 2">
            <a:extLst>
              <a:ext uri="{FF2B5EF4-FFF2-40B4-BE49-F238E27FC236}">
                <a16:creationId xmlns:a16="http://schemas.microsoft.com/office/drawing/2014/main" id="{9789EE0C-8876-46E9-9CAF-176AC0FBA72B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BJT Curve Tracer: Theory of Operation</a:t>
            </a:r>
            <a:endParaRPr lang="en-US" altLang="en-US" dirty="0">
              <a:ea typeface="굴림" panose="020B0600000101010101" pitchFamily="34" charset="-127"/>
            </a:endParaRPr>
          </a:p>
        </p:txBody>
      </p:sp>
      <p:sp>
        <p:nvSpPr>
          <p:cNvPr id="94213" name="Line 50">
            <a:extLst>
              <a:ext uri="{FF2B5EF4-FFF2-40B4-BE49-F238E27FC236}">
                <a16:creationId xmlns:a16="http://schemas.microsoft.com/office/drawing/2014/main" id="{68C0A253-9967-4D68-A3AF-7B4659AE94CF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94214" name="Picture 48" descr="mines">
            <a:extLst>
              <a:ext uri="{FF2B5EF4-FFF2-40B4-BE49-F238E27FC236}">
                <a16:creationId xmlns:a16="http://schemas.microsoft.com/office/drawing/2014/main" id="{241361EC-E72D-4E61-9EDD-937706F4B9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4215" name="Line 10">
            <a:extLst>
              <a:ext uri="{FF2B5EF4-FFF2-40B4-BE49-F238E27FC236}">
                <a16:creationId xmlns:a16="http://schemas.microsoft.com/office/drawing/2014/main" id="{22AB0A5A-3F08-4F0E-BFBB-4C5C79E23C3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4223" name="Content Placeholder 2">
            <a:extLst>
              <a:ext uri="{FF2B5EF4-FFF2-40B4-BE49-F238E27FC236}">
                <a16:creationId xmlns:a16="http://schemas.microsoft.com/office/drawing/2014/main" id="{D6B69F87-A2F5-41D4-9B34-260536128D99}"/>
              </a:ext>
            </a:extLst>
          </p:cNvPr>
          <p:cNvSpPr>
            <a:spLocks/>
          </p:cNvSpPr>
          <p:nvPr/>
        </p:nvSpPr>
        <p:spPr bwMode="auto">
          <a:xfrm>
            <a:off x="404813" y="1069975"/>
            <a:ext cx="8407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Device Under Test = DUT</a:t>
            </a:r>
          </a:p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Draw family of characteristic curves on oscilloscope</a:t>
            </a:r>
          </a:p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</a:t>
            </a:r>
            <a:r>
              <a:rPr lang="en-US" altLang="en-US" sz="24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b="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24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inputs then measure </a:t>
            </a:r>
            <a:r>
              <a:rPr lang="en-US" altLang="en-US" sz="24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as the output</a:t>
            </a:r>
          </a:p>
          <a:p>
            <a:pPr eaLnBrk="1" hangingPunct="1"/>
            <a:endParaRPr lang="en-US" altLang="en-US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21D8BEB-D7DE-486E-A841-3CD5169AFE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91" y="3213101"/>
            <a:ext cx="5539696" cy="27816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>
            <a:extLst>
              <a:ext uri="{FF2B5EF4-FFF2-40B4-BE49-F238E27FC236}">
                <a16:creationId xmlns:a16="http://schemas.microsoft.com/office/drawing/2014/main" id="{927622EB-C1AB-4B4A-AEC4-0B7B1AE121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6187678-E9B8-4391-8D5C-FF061961E00C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/>
          </a:p>
        </p:txBody>
      </p:sp>
      <p:sp>
        <p:nvSpPr>
          <p:cNvPr id="171011" name="Slide Number Placeholder 5">
            <a:extLst>
              <a:ext uri="{FF2B5EF4-FFF2-40B4-BE49-F238E27FC236}">
                <a16:creationId xmlns:a16="http://schemas.microsoft.com/office/drawing/2014/main" id="{E555C639-0595-48F6-BA43-5BE05E577C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3B03BD-0B2F-4A48-8124-0853C641F9B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/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5BD67693-EFEB-4955-893F-0AA739520F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Theory :Oscilloscopes in X/Y mode</a:t>
            </a:r>
            <a:endParaRPr lang="en-US" altLang="en-US" dirty="0">
              <a:ea typeface="굴림" panose="020B0600000101010101" pitchFamily="34" charset="-127"/>
            </a:endParaRPr>
          </a:p>
        </p:txBody>
      </p:sp>
      <p:sp>
        <p:nvSpPr>
          <p:cNvPr id="171013" name="Line 50">
            <a:extLst>
              <a:ext uri="{FF2B5EF4-FFF2-40B4-BE49-F238E27FC236}">
                <a16:creationId xmlns:a16="http://schemas.microsoft.com/office/drawing/2014/main" id="{5D57EC66-3F10-478D-8DAF-2006C2391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1014" name="Picture 48" descr="mines">
            <a:extLst>
              <a:ext uri="{FF2B5EF4-FFF2-40B4-BE49-F238E27FC236}">
                <a16:creationId xmlns:a16="http://schemas.microsoft.com/office/drawing/2014/main" id="{7DDD6E37-8129-4E02-950D-CECB3F06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5" name="Line 10">
            <a:extLst>
              <a:ext uri="{FF2B5EF4-FFF2-40B4-BE49-F238E27FC236}">
                <a16:creationId xmlns:a16="http://schemas.microsoft.com/office/drawing/2014/main" id="{2B6271D0-F6D8-42CD-AB6D-2F37C5E14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16" name="Content Placeholder 2">
            <a:extLst>
              <a:ext uri="{FF2B5EF4-FFF2-40B4-BE49-F238E27FC236}">
                <a16:creationId xmlns:a16="http://schemas.microsoft.com/office/drawing/2014/main" id="{AE92ED43-D97C-41E3-B6A4-CF6BAFECB4BC}"/>
              </a:ext>
            </a:extLst>
          </p:cNvPr>
          <p:cNvSpPr>
            <a:spLocks/>
          </p:cNvSpPr>
          <p:nvPr/>
        </p:nvSpPr>
        <p:spPr bwMode="auto">
          <a:xfrm>
            <a:off x="404813" y="1036638"/>
            <a:ext cx="8407400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Imagine oscilloscope drawing an image using a beam</a:t>
            </a:r>
          </a:p>
          <a:p>
            <a:pPr lvl="1" eaLnBrk="1" hangingPunct="1"/>
            <a:r>
              <a:rPr lang="en-US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Oscilloscopes used CRTs</a:t>
            </a:r>
          </a:p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X-position of beam</a:t>
            </a:r>
          </a:p>
          <a:p>
            <a:pPr lvl="1" eaLnBrk="1" hangingPunct="1"/>
            <a:r>
              <a:rPr lang="en-US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Controlled by voltage on Ch1</a:t>
            </a:r>
          </a:p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Y-position of beam</a:t>
            </a:r>
          </a:p>
          <a:p>
            <a:pPr lvl="1" eaLnBrk="1" hangingPunct="1"/>
            <a:r>
              <a:rPr lang="en-US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Controlled by voltage on Ch2</a:t>
            </a:r>
          </a:p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create complex images</a:t>
            </a:r>
          </a:p>
          <a:p>
            <a:pPr lvl="1" eaLnBrk="1" hangingPunct="1"/>
            <a:r>
              <a:rPr lang="en-US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b="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vs. V</a:t>
            </a:r>
            <a:r>
              <a:rPr lang="en-US" altLang="en-US" sz="2000" b="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family of curves</a:t>
            </a:r>
          </a:p>
          <a:p>
            <a:pPr lvl="1" eaLnBrk="1" hangingPunct="1"/>
            <a:endParaRPr lang="en-US" altLang="en-US" sz="20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/>
            <a:endParaRPr lang="en-US" altLang="en-US" sz="16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The Cathode-Ray Tube">
            <a:extLst>
              <a:ext uri="{FF2B5EF4-FFF2-40B4-BE49-F238E27FC236}">
                <a16:creationId xmlns:a16="http://schemas.microsoft.com/office/drawing/2014/main" id="{9F856FD7-8C6A-4C6B-83F1-DC89F9363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0280" y="1562835"/>
            <a:ext cx="2636520" cy="161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Oscilloscope Art - YouTube">
            <a:extLst>
              <a:ext uri="{FF2B5EF4-FFF2-40B4-BE49-F238E27FC236}">
                <a16:creationId xmlns:a16="http://schemas.microsoft.com/office/drawing/2014/main" id="{8477CDC5-27E6-44F2-A8DC-3EFD20421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0160" y="3666272"/>
            <a:ext cx="3672840" cy="2448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>
            <a:extLst>
              <a:ext uri="{FF2B5EF4-FFF2-40B4-BE49-F238E27FC236}">
                <a16:creationId xmlns:a16="http://schemas.microsoft.com/office/drawing/2014/main" id="{927622EB-C1AB-4B4A-AEC4-0B7B1AE121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6187678-E9B8-4391-8D5C-FF061961E00C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b="0"/>
          </a:p>
        </p:txBody>
      </p:sp>
      <p:sp>
        <p:nvSpPr>
          <p:cNvPr id="171011" name="Slide Number Placeholder 5">
            <a:extLst>
              <a:ext uri="{FF2B5EF4-FFF2-40B4-BE49-F238E27FC236}">
                <a16:creationId xmlns:a16="http://schemas.microsoft.com/office/drawing/2014/main" id="{E555C639-0595-48F6-BA43-5BE05E577C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3B03BD-0B2F-4A48-8124-0853C641F9B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b="0"/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5BD67693-EFEB-4955-893F-0AA739520F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Axis Scale for BJT Curve Tracer</a:t>
            </a:r>
            <a:endParaRPr lang="en-US" altLang="en-US" dirty="0">
              <a:ea typeface="굴림" panose="020B0600000101010101" pitchFamily="34" charset="-127"/>
            </a:endParaRPr>
          </a:p>
        </p:txBody>
      </p:sp>
      <p:sp>
        <p:nvSpPr>
          <p:cNvPr id="171013" name="Line 50">
            <a:extLst>
              <a:ext uri="{FF2B5EF4-FFF2-40B4-BE49-F238E27FC236}">
                <a16:creationId xmlns:a16="http://schemas.microsoft.com/office/drawing/2014/main" id="{5D57EC66-3F10-478D-8DAF-2006C2391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1014" name="Picture 48" descr="mines">
            <a:extLst>
              <a:ext uri="{FF2B5EF4-FFF2-40B4-BE49-F238E27FC236}">
                <a16:creationId xmlns:a16="http://schemas.microsoft.com/office/drawing/2014/main" id="{7DDD6E37-8129-4E02-950D-CECB3F06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5" name="Line 10">
            <a:extLst>
              <a:ext uri="{FF2B5EF4-FFF2-40B4-BE49-F238E27FC236}">
                <a16:creationId xmlns:a16="http://schemas.microsoft.com/office/drawing/2014/main" id="{2B6271D0-F6D8-42CD-AB6D-2F37C5E14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16" name="Content Placeholder 2">
            <a:extLst>
              <a:ext uri="{FF2B5EF4-FFF2-40B4-BE49-F238E27FC236}">
                <a16:creationId xmlns:a16="http://schemas.microsoft.com/office/drawing/2014/main" id="{AE92ED43-D97C-41E3-B6A4-CF6BAFECB4BC}"/>
              </a:ext>
            </a:extLst>
          </p:cNvPr>
          <p:cNvSpPr>
            <a:spLocks/>
          </p:cNvSpPr>
          <p:nvPr/>
        </p:nvSpPr>
        <p:spPr bwMode="auto">
          <a:xfrm>
            <a:off x="404813" y="1036637"/>
            <a:ext cx="8407400" cy="212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Ramp - 0.7V is applied to collector of DUT </a:t>
            </a:r>
          </a:p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mirror converts </a:t>
            </a:r>
            <a:r>
              <a:rPr lang="en-US" altLang="en-US" sz="2400" b="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b="0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into voltage across 220Ω</a:t>
            </a:r>
          </a:p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400" b="0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STAIR</a:t>
            </a:r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is converted to base current through 470kΩ</a:t>
            </a:r>
          </a:p>
          <a:p>
            <a:pPr lvl="1" eaLnBrk="1" hangingPunct="1"/>
            <a:r>
              <a:rPr lang="en-US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will measure the voltage of each step convert to base current</a:t>
            </a:r>
          </a:p>
          <a:p>
            <a:pPr lvl="1" eaLnBrk="1" hangingPunct="1"/>
            <a:r>
              <a:rPr lang="en-US" altLang="en-US" sz="20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do this before soldering in components </a:t>
            </a:r>
          </a:p>
          <a:p>
            <a:pPr eaLnBrk="1" hangingPunct="1"/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7" name="Picture 3">
            <a:extLst>
              <a:ext uri="{FF2B5EF4-FFF2-40B4-BE49-F238E27FC236}">
                <a16:creationId xmlns:a16="http://schemas.microsoft.com/office/drawing/2014/main" id="{E438DAC9-E98C-49C9-A60A-16B1D03DDE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7" y="3654046"/>
            <a:ext cx="3316605" cy="21212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F8E6A26-B841-4AD5-89DE-E35F58916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3272473"/>
              </p:ext>
            </p:extLst>
          </p:nvPr>
        </p:nvGraphicFramePr>
        <p:xfrm>
          <a:off x="5044440" y="3521851"/>
          <a:ext cx="2516822" cy="2385669"/>
        </p:xfrm>
        <a:graphic>
          <a:graphicData uri="http://schemas.openxmlformats.org/drawingml/2006/table">
            <a:tbl>
              <a:tblPr firstRow="1" firstCol="1" bandRow="1">
                <a:tableStyleId>{ED083AE6-46FA-4A59-8FB0-9F97EB10719F}</a:tableStyleId>
              </a:tblPr>
              <a:tblGrid>
                <a:gridCol w="797350">
                  <a:extLst>
                    <a:ext uri="{9D8B030D-6E8A-4147-A177-3AD203B41FA5}">
                      <a16:colId xmlns:a16="http://schemas.microsoft.com/office/drawing/2014/main" val="4281452663"/>
                    </a:ext>
                  </a:extLst>
                </a:gridCol>
                <a:gridCol w="859736">
                  <a:extLst>
                    <a:ext uri="{9D8B030D-6E8A-4147-A177-3AD203B41FA5}">
                      <a16:colId xmlns:a16="http://schemas.microsoft.com/office/drawing/2014/main" val="115994585"/>
                    </a:ext>
                  </a:extLst>
                </a:gridCol>
                <a:gridCol w="859736">
                  <a:extLst>
                    <a:ext uri="{9D8B030D-6E8A-4147-A177-3AD203B41FA5}">
                      <a16:colId xmlns:a16="http://schemas.microsoft.com/office/drawing/2014/main" val="3887808744"/>
                    </a:ext>
                  </a:extLst>
                </a:gridCol>
              </a:tblGrid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 dirty="0">
                          <a:effectLst/>
                        </a:rPr>
                        <a:t>Step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V</a:t>
                      </a:r>
                      <a:r>
                        <a:rPr lang="en-US" sz="1100" baseline="-25000">
                          <a:effectLst/>
                        </a:rPr>
                        <a:t>STAIR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i</a:t>
                      </a:r>
                      <a:r>
                        <a:rPr lang="en-US" sz="1100" baseline="-25000">
                          <a:effectLst/>
                        </a:rPr>
                        <a:t>b</a:t>
                      </a:r>
                      <a:r>
                        <a:rPr lang="en-US" sz="1100">
                          <a:effectLst/>
                        </a:rPr>
                        <a:t> (uA)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80923448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8.03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15.6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77565270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7.84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15.2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4379024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6.95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13.3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24083848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6.06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11.4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8429146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5.07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9.3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6581594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4.18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7.4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12431740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3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3.29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5.5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9243900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2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2.39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3.6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94058215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1.41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 anchor="b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1.5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4945893"/>
                  </a:ext>
                </a:extLst>
              </a:tr>
              <a:tr h="21687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0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>
                          <a:effectLst/>
                        </a:rPr>
                        <a:t>0V</a:t>
                      </a:r>
                      <a:endParaRPr lang="en-US" sz="110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3000"/>
                        </a:lnSpc>
                        <a:spcAft>
                          <a:spcPts val="680"/>
                        </a:spcAft>
                      </a:pPr>
                      <a:r>
                        <a:rPr lang="en-US" sz="1100" dirty="0">
                          <a:effectLst/>
                        </a:rPr>
                        <a:t>0 </a:t>
                      </a:r>
                      <a:endParaRPr lang="en-US" sz="1100" dirty="0"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160138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857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>
            <a:extLst>
              <a:ext uri="{FF2B5EF4-FFF2-40B4-BE49-F238E27FC236}">
                <a16:creationId xmlns:a16="http://schemas.microsoft.com/office/drawing/2014/main" id="{927622EB-C1AB-4B4A-AEC4-0B7B1AE121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6187678-E9B8-4391-8D5C-FF061961E00C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b="0"/>
          </a:p>
        </p:txBody>
      </p:sp>
      <p:sp>
        <p:nvSpPr>
          <p:cNvPr id="171011" name="Slide Number Placeholder 5">
            <a:extLst>
              <a:ext uri="{FF2B5EF4-FFF2-40B4-BE49-F238E27FC236}">
                <a16:creationId xmlns:a16="http://schemas.microsoft.com/office/drawing/2014/main" id="{E555C639-0595-48F6-BA43-5BE05E577C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3B03BD-0B2F-4A48-8124-0853C641F9B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b="0"/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5BD67693-EFEB-4955-893F-0AA739520F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Assemble BJT Curve Tracer</a:t>
            </a:r>
            <a:endParaRPr lang="en-US" altLang="en-US" dirty="0">
              <a:ea typeface="굴림" panose="020B0600000101010101" pitchFamily="34" charset="-127"/>
            </a:endParaRPr>
          </a:p>
        </p:txBody>
      </p:sp>
      <p:sp>
        <p:nvSpPr>
          <p:cNvPr id="171013" name="Line 50">
            <a:extLst>
              <a:ext uri="{FF2B5EF4-FFF2-40B4-BE49-F238E27FC236}">
                <a16:creationId xmlns:a16="http://schemas.microsoft.com/office/drawing/2014/main" id="{5D57EC66-3F10-478D-8DAF-2006C2391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1014" name="Picture 48" descr="mines">
            <a:extLst>
              <a:ext uri="{FF2B5EF4-FFF2-40B4-BE49-F238E27FC236}">
                <a16:creationId xmlns:a16="http://schemas.microsoft.com/office/drawing/2014/main" id="{7DDD6E37-8129-4E02-950D-CECB3F06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5" name="Line 10">
            <a:extLst>
              <a:ext uri="{FF2B5EF4-FFF2-40B4-BE49-F238E27FC236}">
                <a16:creationId xmlns:a16="http://schemas.microsoft.com/office/drawing/2014/main" id="{2B6271D0-F6D8-42CD-AB6D-2F37C5E14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16" name="Content Placeholder 2">
            <a:extLst>
              <a:ext uri="{FF2B5EF4-FFF2-40B4-BE49-F238E27FC236}">
                <a16:creationId xmlns:a16="http://schemas.microsoft.com/office/drawing/2014/main" id="{AE92ED43-D97C-41E3-B6A4-CF6BAFECB4BC}"/>
              </a:ext>
            </a:extLst>
          </p:cNvPr>
          <p:cNvSpPr>
            <a:spLocks/>
          </p:cNvSpPr>
          <p:nvPr/>
        </p:nvSpPr>
        <p:spPr bwMode="auto">
          <a:xfrm>
            <a:off x="404813" y="1036638"/>
            <a:ext cx="8407400" cy="1676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 2N3906 PNP in 385 parts bin in brown cabinets along wall</a:t>
            </a:r>
          </a:p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One 2N3904 NPN in 385 parts bin</a:t>
            </a:r>
          </a:p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Misc. resistors and 3-pin DUT socket in your parts bag</a:t>
            </a:r>
          </a:p>
          <a:p>
            <a:pPr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resistor leads for GND, CH_X and CH_Y loops</a:t>
            </a:r>
          </a:p>
          <a:p>
            <a:pPr eaLnBrk="1" hangingPunct="1"/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8A01111-5598-495A-8EC1-FDE58C417F6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4552276" y="3032761"/>
            <a:ext cx="4134524" cy="309847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481314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>
            <a:extLst>
              <a:ext uri="{FF2B5EF4-FFF2-40B4-BE49-F238E27FC236}">
                <a16:creationId xmlns:a16="http://schemas.microsoft.com/office/drawing/2014/main" id="{927622EB-C1AB-4B4A-AEC4-0B7B1AE121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6187678-E9B8-4391-8D5C-FF061961E00C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b="0"/>
          </a:p>
        </p:txBody>
      </p:sp>
      <p:sp>
        <p:nvSpPr>
          <p:cNvPr id="171011" name="Slide Number Placeholder 5">
            <a:extLst>
              <a:ext uri="{FF2B5EF4-FFF2-40B4-BE49-F238E27FC236}">
                <a16:creationId xmlns:a16="http://schemas.microsoft.com/office/drawing/2014/main" id="{E555C639-0595-48F6-BA43-5BE05E577C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3B03BD-0B2F-4A48-8124-0853C641F9B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b="0"/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5BD67693-EFEB-4955-893F-0AA739520F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Inserting the DUT into Socket</a:t>
            </a:r>
            <a:endParaRPr lang="en-US" altLang="en-US" dirty="0">
              <a:ea typeface="굴림" panose="020B0600000101010101" pitchFamily="34" charset="-127"/>
            </a:endParaRPr>
          </a:p>
        </p:txBody>
      </p:sp>
      <p:sp>
        <p:nvSpPr>
          <p:cNvPr id="171013" name="Line 50">
            <a:extLst>
              <a:ext uri="{FF2B5EF4-FFF2-40B4-BE49-F238E27FC236}">
                <a16:creationId xmlns:a16="http://schemas.microsoft.com/office/drawing/2014/main" id="{5D57EC66-3F10-478D-8DAF-2006C2391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1014" name="Picture 48" descr="mines">
            <a:extLst>
              <a:ext uri="{FF2B5EF4-FFF2-40B4-BE49-F238E27FC236}">
                <a16:creationId xmlns:a16="http://schemas.microsoft.com/office/drawing/2014/main" id="{7DDD6E37-8129-4E02-950D-CECB3F06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5" name="Line 10">
            <a:extLst>
              <a:ext uri="{FF2B5EF4-FFF2-40B4-BE49-F238E27FC236}">
                <a16:creationId xmlns:a16="http://schemas.microsoft.com/office/drawing/2014/main" id="{2B6271D0-F6D8-42CD-AB6D-2F37C5E14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16" name="Content Placeholder 2">
            <a:extLst>
              <a:ext uri="{FF2B5EF4-FFF2-40B4-BE49-F238E27FC236}">
                <a16:creationId xmlns:a16="http://schemas.microsoft.com/office/drawing/2014/main" id="{AE92ED43-D97C-41E3-B6A4-CF6BAFECB4BC}"/>
              </a:ext>
            </a:extLst>
          </p:cNvPr>
          <p:cNvSpPr>
            <a:spLocks/>
          </p:cNvSpPr>
          <p:nvPr/>
        </p:nvSpPr>
        <p:spPr bwMode="auto">
          <a:xfrm>
            <a:off x="404813" y="1036637"/>
            <a:ext cx="8407400" cy="208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BJTs will have different pinouts</a:t>
            </a:r>
          </a:p>
          <a:p>
            <a:pPr eaLnBrk="1" hangingPunct="1"/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Will not harm DUT BJT if you put it in backwards</a:t>
            </a:r>
          </a:p>
          <a:p>
            <a:pPr eaLnBrk="1" hangingPunct="1"/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 datasheet for pinout</a:t>
            </a:r>
          </a:p>
          <a:p>
            <a:pPr eaLnBrk="1" hangingPunct="1"/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jumper wires as needed</a:t>
            </a:r>
          </a:p>
          <a:p>
            <a:pPr eaLnBrk="1" hangingPunct="1"/>
            <a:endParaRPr lang="en-US" altLang="en-US" sz="2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C56A0E7-23E5-4430-A7AC-8C82840844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909" y="3427412"/>
            <a:ext cx="3943604" cy="2510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72A17A9-893B-4B97-8028-2D2752050F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6200000">
            <a:off x="5076946" y="2816025"/>
            <a:ext cx="3567826" cy="26765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588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>
            <a:extLst>
              <a:ext uri="{FF2B5EF4-FFF2-40B4-BE49-F238E27FC236}">
                <a16:creationId xmlns:a16="http://schemas.microsoft.com/office/drawing/2014/main" id="{927622EB-C1AB-4B4A-AEC4-0B7B1AE121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6187678-E9B8-4391-8D5C-FF061961E00C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b="0"/>
          </a:p>
        </p:txBody>
      </p:sp>
      <p:sp>
        <p:nvSpPr>
          <p:cNvPr id="171011" name="Slide Number Placeholder 5">
            <a:extLst>
              <a:ext uri="{FF2B5EF4-FFF2-40B4-BE49-F238E27FC236}">
                <a16:creationId xmlns:a16="http://schemas.microsoft.com/office/drawing/2014/main" id="{E555C639-0595-48F6-BA43-5BE05E577C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3B03BD-0B2F-4A48-8124-0853C641F9B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b="0"/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5BD67693-EFEB-4955-893F-0AA739520F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Filling out BJT Performance Card</a:t>
            </a:r>
            <a:endParaRPr lang="en-US" altLang="en-US" dirty="0">
              <a:ea typeface="굴림" panose="020B0600000101010101" pitchFamily="34" charset="-127"/>
            </a:endParaRPr>
          </a:p>
        </p:txBody>
      </p:sp>
      <p:sp>
        <p:nvSpPr>
          <p:cNvPr id="171013" name="Line 50">
            <a:extLst>
              <a:ext uri="{FF2B5EF4-FFF2-40B4-BE49-F238E27FC236}">
                <a16:creationId xmlns:a16="http://schemas.microsoft.com/office/drawing/2014/main" id="{5D57EC66-3F10-478D-8DAF-2006C2391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1014" name="Picture 48" descr="mines">
            <a:extLst>
              <a:ext uri="{FF2B5EF4-FFF2-40B4-BE49-F238E27FC236}">
                <a16:creationId xmlns:a16="http://schemas.microsoft.com/office/drawing/2014/main" id="{7DDD6E37-8129-4E02-950D-CECB3F06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5" name="Line 10">
            <a:extLst>
              <a:ext uri="{FF2B5EF4-FFF2-40B4-BE49-F238E27FC236}">
                <a16:creationId xmlns:a16="http://schemas.microsoft.com/office/drawing/2014/main" id="{2B6271D0-F6D8-42CD-AB6D-2F37C5E14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16" name="Content Placeholder 2">
            <a:extLst>
              <a:ext uri="{FF2B5EF4-FFF2-40B4-BE49-F238E27FC236}">
                <a16:creationId xmlns:a16="http://schemas.microsoft.com/office/drawing/2014/main" id="{AE92ED43-D97C-41E3-B6A4-CF6BAFECB4BC}"/>
              </a:ext>
            </a:extLst>
          </p:cNvPr>
          <p:cNvSpPr>
            <a:spLocks/>
          </p:cNvSpPr>
          <p:nvPr/>
        </p:nvSpPr>
        <p:spPr bwMode="auto">
          <a:xfrm>
            <a:off x="404813" y="1036637"/>
            <a:ext cx="8407400" cy="20837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 current from Table</a:t>
            </a:r>
          </a:p>
          <a:p>
            <a:pPr eaLnBrk="1" hangingPunct="1"/>
            <a:r>
              <a:rPr lang="en-US" altLang="en-US" sz="2800" b="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Scale from scope</a:t>
            </a:r>
          </a:p>
          <a:p>
            <a:pPr eaLnBrk="1" hangingPunct="1"/>
            <a:r>
              <a:rPr lang="en-US" altLang="en-US" sz="2800" b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</a:t>
            </a:r>
            <a:r>
              <a:rPr lang="en-US" altLang="en-US" sz="2800" b="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800" b="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en-US" sz="2800" b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 </a:t>
            </a:r>
            <a:r>
              <a:rPr lang="en-US" altLang="en-US" sz="2800" b="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altLang="en-US" sz="2800" b="0" baseline="-25000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altLang="en-US" sz="2800" b="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1V</a:t>
            </a:r>
          </a:p>
          <a:p>
            <a:pPr eaLnBrk="1" hangingPunct="1"/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cursors for Early voltage</a:t>
            </a:r>
          </a:p>
          <a:p>
            <a:pPr eaLnBrk="1" hangingPunct="1"/>
            <a:endParaRPr lang="en-US" altLang="en-US" sz="2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F3BDB8A-B458-45CB-990B-16E8FAE6C2A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442" y="1391167"/>
            <a:ext cx="3365818" cy="46928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F2E3C8-6304-4480-B391-94095CD55BC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3267829"/>
            <a:ext cx="4397824" cy="2816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6797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>
            <a:extLst>
              <a:ext uri="{FF2B5EF4-FFF2-40B4-BE49-F238E27FC236}">
                <a16:creationId xmlns:a16="http://schemas.microsoft.com/office/drawing/2014/main" id="{927622EB-C1AB-4B4A-AEC4-0B7B1AE121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6187678-E9B8-4391-8D5C-FF061961E00C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b="0"/>
          </a:p>
        </p:txBody>
      </p:sp>
      <p:sp>
        <p:nvSpPr>
          <p:cNvPr id="171011" name="Slide Number Placeholder 5">
            <a:extLst>
              <a:ext uri="{FF2B5EF4-FFF2-40B4-BE49-F238E27FC236}">
                <a16:creationId xmlns:a16="http://schemas.microsoft.com/office/drawing/2014/main" id="{E555C639-0595-48F6-BA43-5BE05E577C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3B03BD-0B2F-4A48-8124-0853C641F9B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 b="0"/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5BD67693-EFEB-4955-893F-0AA739520F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Turn in:</a:t>
            </a:r>
            <a:endParaRPr lang="en-US" altLang="en-US" dirty="0">
              <a:ea typeface="굴림" panose="020B0600000101010101" pitchFamily="34" charset="-127"/>
            </a:endParaRPr>
          </a:p>
        </p:txBody>
      </p:sp>
      <p:sp>
        <p:nvSpPr>
          <p:cNvPr id="171013" name="Line 50">
            <a:extLst>
              <a:ext uri="{FF2B5EF4-FFF2-40B4-BE49-F238E27FC236}">
                <a16:creationId xmlns:a16="http://schemas.microsoft.com/office/drawing/2014/main" id="{5D57EC66-3F10-478D-8DAF-2006C2391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1014" name="Picture 48" descr="mines">
            <a:extLst>
              <a:ext uri="{FF2B5EF4-FFF2-40B4-BE49-F238E27FC236}">
                <a16:creationId xmlns:a16="http://schemas.microsoft.com/office/drawing/2014/main" id="{7DDD6E37-8129-4E02-950D-CECB3F06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5" name="Line 10">
            <a:extLst>
              <a:ext uri="{FF2B5EF4-FFF2-40B4-BE49-F238E27FC236}">
                <a16:creationId xmlns:a16="http://schemas.microsoft.com/office/drawing/2014/main" id="{2B6271D0-F6D8-42CD-AB6D-2F37C5E14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16" name="Content Placeholder 2">
            <a:extLst>
              <a:ext uri="{FF2B5EF4-FFF2-40B4-BE49-F238E27FC236}">
                <a16:creationId xmlns:a16="http://schemas.microsoft.com/office/drawing/2014/main" id="{AE92ED43-D97C-41E3-B6A4-CF6BAFECB4BC}"/>
              </a:ext>
            </a:extLst>
          </p:cNvPr>
          <p:cNvSpPr>
            <a:spLocks/>
          </p:cNvSpPr>
          <p:nvPr/>
        </p:nvSpPr>
        <p:spPr bwMode="auto">
          <a:xfrm>
            <a:off x="404813" y="1036637"/>
            <a:ext cx="8407400" cy="3291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an individual assignment</a:t>
            </a:r>
          </a:p>
          <a:p>
            <a:pPr eaLnBrk="1" hangingPunct="1"/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can work in teams of two during this lab</a:t>
            </a:r>
          </a:p>
          <a:p>
            <a:pPr eaLnBrk="1" hangingPunct="1"/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Fill out 3 BJT Performance </a:t>
            </a:r>
            <a:r>
              <a:rPr lang="en-US" altLang="en-US" sz="2800" b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Cards for</a:t>
            </a: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2N2222 or 2N3904 (in 385 parts bin or Blue cabinet in 305)</a:t>
            </a:r>
          </a:p>
          <a:p>
            <a:pPr lvl="1"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BD139 or TIP41C (in 385 parts bin)</a:t>
            </a:r>
          </a:p>
          <a:p>
            <a:pPr lvl="1" eaLnBrk="1" hangingPunct="1"/>
            <a:r>
              <a:rPr lang="en-US" altLang="en-US" sz="24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Random NPN BJT you find lying about</a:t>
            </a:r>
          </a:p>
          <a:p>
            <a:pPr lvl="1" eaLnBrk="1" hangingPunct="1"/>
            <a:endParaRPr lang="en-US" altLang="en-US" sz="24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71944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3271</TotalTime>
  <Words>382</Words>
  <Application>Microsoft Office PowerPoint</Application>
  <PresentationFormat>On-screen Show (4:3)</PresentationFormat>
  <Paragraphs>104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</vt:lpstr>
      <vt:lpstr>Times New Roman</vt:lpstr>
      <vt:lpstr>Default Design</vt:lpstr>
      <vt:lpstr>PowerPoint Presentation</vt:lpstr>
      <vt:lpstr>BJT Curve Tracer: Theory of Operation</vt:lpstr>
      <vt:lpstr>Theory :Oscilloscopes in X/Y mode</vt:lpstr>
      <vt:lpstr>Axis Scale for BJT Curve Tracer</vt:lpstr>
      <vt:lpstr>Assemble BJT Curve Tracer</vt:lpstr>
      <vt:lpstr>Inserting the DUT into Socket</vt:lpstr>
      <vt:lpstr>Filling out BJT Performance Card</vt:lpstr>
      <vt:lpstr>Turn in:</vt:lpstr>
    </vt:vector>
  </TitlesOfParts>
  <Company>CSM-Academic Computing &amp; Networking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</dc:creator>
  <cp:lastModifiedBy>Chris Coulston</cp:lastModifiedBy>
  <cp:revision>442</cp:revision>
  <dcterms:created xsi:type="dcterms:W3CDTF">2017-01-10T06:50:19Z</dcterms:created>
  <dcterms:modified xsi:type="dcterms:W3CDTF">2022-02-24T17:42:59Z</dcterms:modified>
</cp:coreProperties>
</file>