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9" r:id="rId4"/>
    <p:sldId id="265" r:id="rId5"/>
    <p:sldId id="267" r:id="rId6"/>
    <p:sldId id="268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425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4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4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05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4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2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6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9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7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62E2-BEC5-41BC-8FFB-9F6AD0511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Devices and Circuits</a:t>
            </a:r>
            <a:br>
              <a:rPr lang="en-US" dirty="0"/>
            </a:br>
            <a:r>
              <a:rPr lang="en-US" dirty="0"/>
              <a:t>Lab 05 – calibration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7D933-4D98-4A85-9F80-43A56643C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Lab overview</a:t>
            </a:r>
          </a:p>
          <a:p>
            <a:endParaRPr lang="en-US" dirty="0"/>
          </a:p>
          <a:p>
            <a:r>
              <a:rPr lang="en-US" dirty="0"/>
              <a:t>Objective: Finish assembly of BJT Curve Tracer and use it to measure the gain and Early voltage of three BJTs.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4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F051-673A-40CC-AAF0-B7A42241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7357"/>
          </a:xfrm>
        </p:spPr>
        <p:txBody>
          <a:bodyPr/>
          <a:lstStyle/>
          <a:p>
            <a:r>
              <a:rPr lang="en-US" dirty="0"/>
              <a:t>Background: Curve tracer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980F-86EE-4E86-ADE3-BF21D9D4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5876"/>
            <a:ext cx="9905999" cy="450532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Under Test = DUT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family of characteristic curves on oscilloscope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inputs then measure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output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C9185-26CD-4F56-B783-F5065A810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57" y="3288938"/>
            <a:ext cx="6036775" cy="30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7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F051-673A-40CC-AAF0-B7A42241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7357"/>
          </a:xfrm>
        </p:spPr>
        <p:txBody>
          <a:bodyPr/>
          <a:lstStyle/>
          <a:p>
            <a:r>
              <a:rPr lang="en-US" dirty="0"/>
              <a:t>Background: oscilloscope in x/Y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980F-86EE-4E86-ADE3-BF21D9D4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5876"/>
            <a:ext cx="9905999" cy="450532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oscilloscope drawing an image using a beam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Oscilloscopes used CRTs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X-position of beam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by voltage on Ch1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Y-position of beam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by voltage on Ch2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create complex images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vs. VCE family of curves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The Cathode-Ray Tube">
            <a:extLst>
              <a:ext uri="{FF2B5EF4-FFF2-40B4-BE49-F238E27FC236}">
                <a16:creationId xmlns:a16="http://schemas.microsoft.com/office/drawing/2014/main" id="{5DFCD251-7C52-4637-9081-F437707E2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946" y="1687485"/>
            <a:ext cx="2636520" cy="16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Oscilloscope Art - YouTube">
            <a:extLst>
              <a:ext uri="{FF2B5EF4-FFF2-40B4-BE49-F238E27FC236}">
                <a16:creationId xmlns:a16="http://schemas.microsoft.com/office/drawing/2014/main" id="{5A8E0CF8-F567-4DE7-B8AF-BDDFECFD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826" y="3790922"/>
            <a:ext cx="3672840" cy="244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05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1DBB-B22B-472E-BAD3-2439C2C1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9732"/>
          </a:xfrm>
        </p:spPr>
        <p:txBody>
          <a:bodyPr/>
          <a:lstStyle/>
          <a:p>
            <a:r>
              <a:rPr lang="en-US" dirty="0"/>
              <a:t>Operation: Axis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9B3C-3F73-4714-938E-5E5E38949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8250"/>
            <a:ext cx="9905999" cy="4552951"/>
          </a:xfrm>
        </p:spPr>
        <p:txBody>
          <a:bodyPr/>
          <a:lstStyle/>
          <a:p>
            <a:r>
              <a:rPr lang="en-US" dirty="0"/>
              <a:t>Ramp - 0.7V is applied to collector of DUT </a:t>
            </a:r>
          </a:p>
          <a:p>
            <a:r>
              <a:rPr lang="en-US" dirty="0"/>
              <a:t>Current mirror converts </a:t>
            </a:r>
            <a:r>
              <a:rPr lang="en-US" dirty="0" err="1"/>
              <a:t>ic</a:t>
            </a:r>
            <a:r>
              <a:rPr lang="en-US" dirty="0"/>
              <a:t> into voltage across 220Ω</a:t>
            </a:r>
          </a:p>
          <a:p>
            <a:r>
              <a:rPr lang="en-US" dirty="0"/>
              <a:t>VSTAIR is converted to base current through 470kΩ</a:t>
            </a:r>
          </a:p>
          <a:p>
            <a:pPr lvl="1"/>
            <a:r>
              <a:rPr lang="en-US" dirty="0"/>
              <a:t>You will measure the voltage of each step convert to base current</a:t>
            </a:r>
          </a:p>
          <a:p>
            <a:pPr lvl="1"/>
            <a:r>
              <a:rPr lang="en-US" dirty="0"/>
              <a:t>You can do this before soldering in components </a:t>
            </a:r>
          </a:p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812673B-F3A1-423E-A55A-46EAFB81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924" y="4118202"/>
            <a:ext cx="3316605" cy="212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B5C4C6-82F3-4DF5-B697-483F7306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04252"/>
              </p:ext>
            </p:extLst>
          </p:nvPr>
        </p:nvGraphicFramePr>
        <p:xfrm>
          <a:off x="6500707" y="3986007"/>
          <a:ext cx="2516822" cy="2385669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797350">
                  <a:extLst>
                    <a:ext uri="{9D8B030D-6E8A-4147-A177-3AD203B41FA5}">
                      <a16:colId xmlns:a16="http://schemas.microsoft.com/office/drawing/2014/main" val="4281452663"/>
                    </a:ext>
                  </a:extLst>
                </a:gridCol>
                <a:gridCol w="859736">
                  <a:extLst>
                    <a:ext uri="{9D8B030D-6E8A-4147-A177-3AD203B41FA5}">
                      <a16:colId xmlns:a16="http://schemas.microsoft.com/office/drawing/2014/main" val="115994585"/>
                    </a:ext>
                  </a:extLst>
                </a:gridCol>
                <a:gridCol w="859736">
                  <a:extLst>
                    <a:ext uri="{9D8B030D-6E8A-4147-A177-3AD203B41FA5}">
                      <a16:colId xmlns:a16="http://schemas.microsoft.com/office/drawing/2014/main" val="3887808744"/>
                    </a:ext>
                  </a:extLst>
                </a:gridCol>
              </a:tblGrid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 dirty="0">
                          <a:effectLst/>
                        </a:rPr>
                        <a:t>Step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r>
                        <a:rPr lang="en-US" sz="1100" baseline="-25000">
                          <a:effectLst/>
                        </a:rPr>
                        <a:t>STAIR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r>
                        <a:rPr lang="en-US" sz="1100" baseline="-25000">
                          <a:effectLst/>
                        </a:rPr>
                        <a:t>b</a:t>
                      </a:r>
                      <a:r>
                        <a:rPr lang="en-US" sz="1100">
                          <a:effectLst/>
                        </a:rPr>
                        <a:t> (uA)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0923448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8.03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15.6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7565270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7.84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15.2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4379024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6.95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13.3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083848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6.06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11.4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8429146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5.07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9.3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581594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4.18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7.4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431740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 dirty="0">
                          <a:effectLst/>
                        </a:rPr>
                        <a:t>3.29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5.5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243900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2.39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3.6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058215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1.41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945893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0V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 dirty="0">
                          <a:effectLst/>
                        </a:rPr>
                        <a:t>0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01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12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2199-9457-4C61-98C8-60AA3080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9257"/>
          </a:xfrm>
        </p:spPr>
        <p:txBody>
          <a:bodyPr/>
          <a:lstStyle/>
          <a:p>
            <a:r>
              <a:rPr lang="en-US" dirty="0"/>
              <a:t>Assemble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5B20-F31E-471F-AACB-7F36CB88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47775"/>
            <a:ext cx="9905999" cy="4543426"/>
          </a:xfrm>
        </p:spPr>
        <p:txBody>
          <a:bodyPr>
            <a:normAutofit/>
          </a:bodyPr>
          <a:lstStyle/>
          <a:p>
            <a:r>
              <a:rPr lang="en-US" dirty="0"/>
              <a:t>Two 2N3906 PNP in 385 parts bin in brown cabinets along wall</a:t>
            </a:r>
          </a:p>
          <a:p>
            <a:r>
              <a:rPr lang="en-US" dirty="0"/>
              <a:t>One 2N3904 NPN in 385 parts bin</a:t>
            </a:r>
          </a:p>
          <a:p>
            <a:r>
              <a:rPr lang="en-US" dirty="0"/>
              <a:t>Misc. resistors and 3-pin DUT socket in your parts bag</a:t>
            </a:r>
          </a:p>
          <a:p>
            <a:r>
              <a:rPr lang="en-US" dirty="0"/>
              <a:t>Use resistor leads for GND, CH_X and CH_Y loops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F16C4-CE65-4B9F-923D-7BB3080E5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49343" y="3519488"/>
            <a:ext cx="4134524" cy="3098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18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11F4-0B76-42C0-8E39-6F3EA5E7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8307"/>
          </a:xfrm>
        </p:spPr>
        <p:txBody>
          <a:bodyPr/>
          <a:lstStyle/>
          <a:p>
            <a:r>
              <a:rPr lang="en-US" dirty="0"/>
              <a:t>Test: Inserting DUT into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74BF-F5D9-43A5-B3F8-F700846A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6825"/>
            <a:ext cx="9905999" cy="4524376"/>
          </a:xfrm>
        </p:spPr>
        <p:txBody>
          <a:bodyPr/>
          <a:lstStyle/>
          <a:p>
            <a:r>
              <a:rPr lang="en-US" dirty="0"/>
              <a:t>Different BJTs will have different pinouts</a:t>
            </a:r>
          </a:p>
          <a:p>
            <a:r>
              <a:rPr lang="en-US" dirty="0"/>
              <a:t>Will not harm DUT BJT if you put it in backwards</a:t>
            </a:r>
          </a:p>
          <a:p>
            <a:r>
              <a:rPr lang="en-US" dirty="0"/>
              <a:t>Check datasheet for pinout</a:t>
            </a:r>
          </a:p>
          <a:p>
            <a:r>
              <a:rPr lang="en-US" dirty="0"/>
              <a:t>Use jumper wires as needed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6C0AF-E4D0-48C5-8299-6B28BC74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10" y="3728693"/>
            <a:ext cx="3943604" cy="2510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E7AB13-F963-443D-950F-8A35D887A4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042147" y="3117306"/>
            <a:ext cx="3567826" cy="2676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20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11F4-0B76-42C0-8E39-6F3EA5E7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8307"/>
          </a:xfrm>
        </p:spPr>
        <p:txBody>
          <a:bodyPr/>
          <a:lstStyle/>
          <a:p>
            <a:r>
              <a:rPr lang="en-US" dirty="0"/>
              <a:t>Test: </a:t>
            </a:r>
            <a:r>
              <a:rPr lang="en-US" dirty="0" err="1"/>
              <a:t>bjt</a:t>
            </a:r>
            <a:r>
              <a:rPr lang="en-US" dirty="0"/>
              <a:t> performance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74BF-F5D9-43A5-B3F8-F700846A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6825"/>
            <a:ext cx="9905999" cy="4524376"/>
          </a:xfrm>
        </p:spPr>
        <p:txBody>
          <a:bodyPr/>
          <a:lstStyle/>
          <a:p>
            <a:pPr eaLnBrk="1" hangingPunct="1"/>
            <a:r>
              <a:rPr lang="en-US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current from Table</a:t>
            </a:r>
          </a:p>
          <a:p>
            <a:pPr eaLnBrk="1" hangingPunct="1"/>
            <a:r>
              <a:rPr lang="en-US" altLang="en-US" sz="2400" b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 from scope</a:t>
            </a:r>
          </a:p>
          <a:p>
            <a:pPr eaLnBrk="1" hangingPunct="1"/>
            <a:r>
              <a:rPr lang="en-US" altLang="en-US" sz="2400" b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r>
              <a:rPr lang="en-US" altLang="en-US" sz="2400" b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2400" b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="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2400" b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1V</a:t>
            </a:r>
          </a:p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cursors for Early voltage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BDE9F-992C-4E57-AEEC-6B08F30D44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46621"/>
            <a:ext cx="3365818" cy="469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9DB839-94F8-4996-B47A-76D15A767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08" y="3623283"/>
            <a:ext cx="4397824" cy="2816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792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11F4-0B76-42C0-8E39-6F3EA5E7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5932"/>
          </a:xfrm>
        </p:spPr>
        <p:txBody>
          <a:bodyPr/>
          <a:lstStyle/>
          <a:p>
            <a:r>
              <a:rPr lang="en-US" dirty="0"/>
              <a:t>Turn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74BF-F5D9-43A5-B3F8-F700846A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4450"/>
            <a:ext cx="9905999" cy="44767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is an individual assignment</a:t>
            </a:r>
          </a:p>
          <a:p>
            <a:r>
              <a:rPr lang="en-US" dirty="0"/>
              <a:t>You can work in teams of two during this lab</a:t>
            </a:r>
          </a:p>
          <a:p>
            <a:r>
              <a:rPr lang="en-US" dirty="0"/>
              <a:t>Fill out 3 BJT Performance Cards for:</a:t>
            </a:r>
          </a:p>
          <a:p>
            <a:pPr lvl="1"/>
            <a:r>
              <a:rPr lang="en-US" dirty="0"/>
              <a:t>2N2222 or 2N3904 (in 385 parts bin or Blue cabinet in 305)</a:t>
            </a:r>
          </a:p>
          <a:p>
            <a:pPr lvl="1"/>
            <a:r>
              <a:rPr lang="en-US" dirty="0"/>
              <a:t>BD139 or TIP41C (in 385 parts bin)</a:t>
            </a:r>
          </a:p>
          <a:p>
            <a:pPr lvl="1"/>
            <a:r>
              <a:rPr lang="en-US" dirty="0"/>
              <a:t>Random NPN BJT you find lying about</a:t>
            </a:r>
          </a:p>
          <a:p>
            <a:r>
              <a:rPr lang="en-US" dirty="0"/>
              <a:t>Save BJT card as PDF</a:t>
            </a:r>
          </a:p>
          <a:p>
            <a:r>
              <a:rPr lang="en-US" dirty="0"/>
              <a:t>Due before start of class next week</a:t>
            </a:r>
          </a:p>
          <a:p>
            <a:r>
              <a:rPr lang="en-US" dirty="0"/>
              <a:t>Every student uses their own board</a:t>
            </a:r>
          </a:p>
          <a:p>
            <a:r>
              <a:rPr lang="en-US" dirty="0"/>
              <a:t>Everyone brings their board to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34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</TotalTime>
  <Words>371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</vt:lpstr>
      <vt:lpstr>Times New Roman</vt:lpstr>
      <vt:lpstr>Tw Cen MT</vt:lpstr>
      <vt:lpstr>Circuit</vt:lpstr>
      <vt:lpstr>Electronic Devices and Circuits Lab 05 – calibration </vt:lpstr>
      <vt:lpstr>Background: Curve tracer </vt:lpstr>
      <vt:lpstr>Background: oscilloscope in x/Y mode</vt:lpstr>
      <vt:lpstr>Operation: Axis scale</vt:lpstr>
      <vt:lpstr>Assemble</vt:lpstr>
      <vt:lpstr>Test: Inserting DUT into socket</vt:lpstr>
      <vt:lpstr>Test: bjt performance card</vt:lpstr>
      <vt:lpstr>Turn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</dc:title>
  <dc:creator>Chris Coulston</dc:creator>
  <cp:lastModifiedBy>Chris Coulston</cp:lastModifiedBy>
  <cp:revision>26</cp:revision>
  <dcterms:created xsi:type="dcterms:W3CDTF">2020-01-14T06:14:08Z</dcterms:created>
  <dcterms:modified xsi:type="dcterms:W3CDTF">2022-04-23T18:23:14Z</dcterms:modified>
</cp:coreProperties>
</file>