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6">
  <p:sldMasterIdLst>
    <p:sldMasterId id="2147483648" r:id="rId1"/>
  </p:sldMasterIdLst>
  <p:notesMasterIdLst>
    <p:notesMasterId r:id="rId10"/>
  </p:notesMasterIdLst>
  <p:handoutMasterIdLst>
    <p:handoutMasterId r:id="rId11"/>
  </p:handoutMasterIdLst>
  <p:sldIdLst>
    <p:sldId id="262" r:id="rId2"/>
    <p:sldId id="538" r:id="rId3"/>
    <p:sldId id="622" r:id="rId4"/>
    <p:sldId id="557" r:id="rId5"/>
    <p:sldId id="625" r:id="rId6"/>
    <p:sldId id="623" r:id="rId7"/>
    <p:sldId id="624" r:id="rId8"/>
    <p:sldId id="62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4D"/>
    <a:srgbClr val="263F6A"/>
    <a:srgbClr val="8B8D8E"/>
    <a:srgbClr val="CED5DD"/>
    <a:srgbClr val="B2B4B3"/>
    <a:srgbClr val="DD5F36"/>
    <a:srgbClr val="D2492A"/>
    <a:srgbClr val="92A2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52" autoAdjust="0"/>
    <p:restoredTop sz="93458" autoAdjust="0"/>
  </p:normalViewPr>
  <p:slideViewPr>
    <p:cSldViewPr snapToGrid="0" snapToObjects="1">
      <p:cViewPr varScale="1">
        <p:scale>
          <a:sx n="94" d="100"/>
          <a:sy n="94" d="100"/>
        </p:scale>
        <p:origin x="456" y="77"/>
      </p:cViewPr>
      <p:guideLst/>
    </p:cSldViewPr>
  </p:slideViewPr>
  <p:notesTextViewPr>
    <p:cViewPr>
      <p:scale>
        <a:sx n="1" d="1"/>
        <a:sy n="1" d="1"/>
      </p:scale>
      <p:origin x="0" y="0"/>
    </p:cViewPr>
  </p:notesTextViewPr>
  <p:notesViewPr>
    <p:cSldViewPr snapToGrid="0" snapToObjects="1" showGuides="1">
      <p:cViewPr varScale="1">
        <p:scale>
          <a:sx n="168" d="100"/>
          <a:sy n="168" d="100"/>
        </p:scale>
        <p:origin x="3688"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DD5C9C-88A3-CA43-B162-DCC4E1E4BE7D}" type="datetimeFigureOut">
              <a:rPr lang="en-US" smtClean="0"/>
              <a:t>3/1/2023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5FE5E8-0999-F94A-9937-3F8545B10484}" type="slidenum">
              <a:rPr lang="en-US" smtClean="0"/>
              <a:t>‹#›</a:t>
            </a:fld>
            <a:endParaRPr lang="en-US"/>
          </a:p>
        </p:txBody>
      </p:sp>
    </p:spTree>
    <p:extLst>
      <p:ext uri="{BB962C8B-B14F-4D97-AF65-F5344CB8AC3E}">
        <p14:creationId xmlns:p14="http://schemas.microsoft.com/office/powerpoint/2010/main" val="1738910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5E4000-89B6-4F22-834E-B172C4AA57D1}" type="datetimeFigureOut">
              <a:rPr lang="en-US" smtClean="0"/>
              <a:t>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0C4D68-66B1-48D6-AAFD-4ABFAB720F6F}" type="slidenum">
              <a:rPr lang="en-US" smtClean="0"/>
              <a:t>‹#›</a:t>
            </a:fld>
            <a:endParaRPr lang="en-US"/>
          </a:p>
        </p:txBody>
      </p:sp>
    </p:spTree>
    <p:extLst>
      <p:ext uri="{BB962C8B-B14F-4D97-AF65-F5344CB8AC3E}">
        <p14:creationId xmlns:p14="http://schemas.microsoft.com/office/powerpoint/2010/main" val="2038920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the &lt;title of the lab&gt; is what will be called the “System” through the rest of this document</a:t>
            </a:r>
          </a:p>
        </p:txBody>
      </p:sp>
      <p:sp>
        <p:nvSpPr>
          <p:cNvPr id="4" name="Slide Number Placeholder 3"/>
          <p:cNvSpPr>
            <a:spLocks noGrp="1"/>
          </p:cNvSpPr>
          <p:nvPr>
            <p:ph type="sldNum" sz="quarter" idx="5"/>
          </p:nvPr>
        </p:nvSpPr>
        <p:spPr/>
        <p:txBody>
          <a:bodyPr/>
          <a:lstStyle/>
          <a:p>
            <a:fld id="{AA0C4D68-66B1-48D6-AAFD-4ABFAB720F6F}" type="slidenum">
              <a:rPr lang="en-US" smtClean="0"/>
              <a:t>1</a:t>
            </a:fld>
            <a:endParaRPr lang="en-US"/>
          </a:p>
        </p:txBody>
      </p:sp>
    </p:spTree>
    <p:extLst>
      <p:ext uri="{BB962C8B-B14F-4D97-AF65-F5344CB8AC3E}">
        <p14:creationId xmlns:p14="http://schemas.microsoft.com/office/powerpoint/2010/main" val="2609311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D45CC39-578B-4552-A24A-45E58858BC64}"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 &lt;System&gt; with the name of the </a:t>
            </a:r>
          </a:p>
        </p:txBody>
      </p:sp>
      <p:sp>
        <p:nvSpPr>
          <p:cNvPr id="4" name="Slide Number Placeholder 3"/>
          <p:cNvSpPr>
            <a:spLocks noGrp="1"/>
          </p:cNvSpPr>
          <p:nvPr>
            <p:ph type="sldNum" sz="quarter" idx="5"/>
          </p:nvPr>
        </p:nvSpPr>
        <p:spPr/>
        <p:txBody>
          <a:bodyPr/>
          <a:lstStyle/>
          <a:p>
            <a:fld id="{AA0C4D68-66B1-48D6-AAFD-4ABFAB720F6F}" type="slidenum">
              <a:rPr lang="en-US" smtClean="0"/>
              <a:t>3</a:t>
            </a:fld>
            <a:endParaRPr lang="en-US"/>
          </a:p>
        </p:txBody>
      </p:sp>
    </p:spTree>
    <p:extLst>
      <p:ext uri="{BB962C8B-B14F-4D97-AF65-F5344CB8AC3E}">
        <p14:creationId xmlns:p14="http://schemas.microsoft.com/office/powerpoint/2010/main" val="1467591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 &lt;System&gt; with the name of the </a:t>
            </a:r>
          </a:p>
        </p:txBody>
      </p:sp>
      <p:sp>
        <p:nvSpPr>
          <p:cNvPr id="4" name="Slide Number Placeholder 3"/>
          <p:cNvSpPr>
            <a:spLocks noGrp="1"/>
          </p:cNvSpPr>
          <p:nvPr>
            <p:ph type="sldNum" sz="quarter" idx="5"/>
          </p:nvPr>
        </p:nvSpPr>
        <p:spPr/>
        <p:txBody>
          <a:bodyPr/>
          <a:lstStyle/>
          <a:p>
            <a:fld id="{AA0C4D68-66B1-48D6-AAFD-4ABFAB720F6F}" type="slidenum">
              <a:rPr lang="en-US" smtClean="0"/>
              <a:t>4</a:t>
            </a:fld>
            <a:endParaRPr lang="en-US"/>
          </a:p>
        </p:txBody>
      </p:sp>
    </p:spTree>
    <p:extLst>
      <p:ext uri="{BB962C8B-B14F-4D97-AF65-F5344CB8AC3E}">
        <p14:creationId xmlns:p14="http://schemas.microsoft.com/office/powerpoint/2010/main" val="537147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 &lt;System&gt; with the name of the </a:t>
            </a:r>
          </a:p>
        </p:txBody>
      </p:sp>
      <p:sp>
        <p:nvSpPr>
          <p:cNvPr id="4" name="Slide Number Placeholder 3"/>
          <p:cNvSpPr>
            <a:spLocks noGrp="1"/>
          </p:cNvSpPr>
          <p:nvPr>
            <p:ph type="sldNum" sz="quarter" idx="5"/>
          </p:nvPr>
        </p:nvSpPr>
        <p:spPr/>
        <p:txBody>
          <a:bodyPr/>
          <a:lstStyle/>
          <a:p>
            <a:fld id="{AA0C4D68-66B1-48D6-AAFD-4ABFAB720F6F}" type="slidenum">
              <a:rPr lang="en-US" smtClean="0"/>
              <a:t>6</a:t>
            </a:fld>
            <a:endParaRPr lang="en-US"/>
          </a:p>
        </p:txBody>
      </p:sp>
    </p:spTree>
    <p:extLst>
      <p:ext uri="{BB962C8B-B14F-4D97-AF65-F5344CB8AC3E}">
        <p14:creationId xmlns:p14="http://schemas.microsoft.com/office/powerpoint/2010/main" val="2007023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 &lt;System&gt; with the name of the </a:t>
            </a:r>
          </a:p>
        </p:txBody>
      </p:sp>
      <p:sp>
        <p:nvSpPr>
          <p:cNvPr id="4" name="Slide Number Placeholder 3"/>
          <p:cNvSpPr>
            <a:spLocks noGrp="1"/>
          </p:cNvSpPr>
          <p:nvPr>
            <p:ph type="sldNum" sz="quarter" idx="5"/>
          </p:nvPr>
        </p:nvSpPr>
        <p:spPr/>
        <p:txBody>
          <a:bodyPr/>
          <a:lstStyle/>
          <a:p>
            <a:fld id="{AA0C4D68-66B1-48D6-AAFD-4ABFAB720F6F}" type="slidenum">
              <a:rPr lang="en-US" smtClean="0"/>
              <a:t>7</a:t>
            </a:fld>
            <a:endParaRPr lang="en-US"/>
          </a:p>
        </p:txBody>
      </p:sp>
    </p:spTree>
    <p:extLst>
      <p:ext uri="{BB962C8B-B14F-4D97-AF65-F5344CB8AC3E}">
        <p14:creationId xmlns:p14="http://schemas.microsoft.com/office/powerpoint/2010/main" val="1109033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 &lt;System&gt; with the name of the </a:t>
            </a:r>
          </a:p>
        </p:txBody>
      </p:sp>
      <p:sp>
        <p:nvSpPr>
          <p:cNvPr id="4" name="Slide Number Placeholder 3"/>
          <p:cNvSpPr>
            <a:spLocks noGrp="1"/>
          </p:cNvSpPr>
          <p:nvPr>
            <p:ph type="sldNum" sz="quarter" idx="5"/>
          </p:nvPr>
        </p:nvSpPr>
        <p:spPr/>
        <p:txBody>
          <a:bodyPr/>
          <a:lstStyle/>
          <a:p>
            <a:fld id="{AA0C4D68-66B1-48D6-AAFD-4ABFAB720F6F}" type="slidenum">
              <a:rPr lang="en-US" smtClean="0"/>
              <a:t>8</a:t>
            </a:fld>
            <a:endParaRPr lang="en-US"/>
          </a:p>
        </p:txBody>
      </p:sp>
    </p:spTree>
    <p:extLst>
      <p:ext uri="{BB962C8B-B14F-4D97-AF65-F5344CB8AC3E}">
        <p14:creationId xmlns:p14="http://schemas.microsoft.com/office/powerpoint/2010/main" val="25307165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screen">
            <a:alphaModFix amt="25000"/>
            <a:extLst>
              <a:ext uri="{28A0092B-C50C-407E-A947-70E740481C1C}">
                <a14:useLocalDpi xmlns:a14="http://schemas.microsoft.com/office/drawing/2010/main"/>
              </a:ext>
            </a:extLst>
          </a:blip>
          <a:stretch>
            <a:fillRect/>
          </a:stretch>
        </p:blipFill>
        <p:spPr>
          <a:xfrm>
            <a:off x="1835085" y="170978"/>
            <a:ext cx="10356915" cy="5825765"/>
          </a:xfrm>
          <a:prstGeom prst="rect">
            <a:avLst/>
          </a:prstGeom>
        </p:spPr>
      </p:pic>
      <p:sp>
        <p:nvSpPr>
          <p:cNvPr id="4" name="Date Placeholder 3"/>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3/1/2023</a:t>
            </a:fld>
            <a:endParaRPr lang="en-US"/>
          </a:p>
        </p:txBody>
      </p:sp>
      <p:sp>
        <p:nvSpPr>
          <p:cNvPr id="21" name="Rectangle 20">
            <a:extLst>
              <a:ext uri="{FF2B5EF4-FFF2-40B4-BE49-F238E27FC236}">
                <a16:creationId xmlns:a16="http://schemas.microsoft.com/office/drawing/2014/main" id="{2DF55106-BA85-A046-A450-43480962F8F7}"/>
              </a:ext>
            </a:extLst>
          </p:cNvPr>
          <p:cNvSpPr/>
          <p:nvPr userDrawn="1"/>
        </p:nvSpPr>
        <p:spPr>
          <a:xfrm>
            <a:off x="-34047" y="0"/>
            <a:ext cx="12260094" cy="6265544"/>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cxnSp>
        <p:nvCxnSpPr>
          <p:cNvPr id="14" name="Straight Connector 13"/>
          <p:cNvCxnSpPr/>
          <p:nvPr userDrawn="1"/>
        </p:nvCxnSpPr>
        <p:spPr>
          <a:xfrm>
            <a:off x="520878" y="3287006"/>
            <a:ext cx="911199" cy="0"/>
          </a:xfrm>
          <a:prstGeom prst="line">
            <a:avLst/>
          </a:prstGeom>
          <a:ln w="28575">
            <a:solidFill>
              <a:srgbClr val="D2492A"/>
            </a:solidFill>
          </a:ln>
          <a:effectLst/>
        </p:spPr>
        <p:style>
          <a:lnRef idx="2">
            <a:schemeClr val="accent1"/>
          </a:lnRef>
          <a:fillRef idx="0">
            <a:schemeClr val="accent1"/>
          </a:fillRef>
          <a:effectRef idx="1">
            <a:schemeClr val="accent1"/>
          </a:effectRef>
          <a:fontRef idx="minor">
            <a:schemeClr val="tx1"/>
          </a:fontRef>
        </p:style>
      </p:cxnSp>
      <p:pic>
        <p:nvPicPr>
          <p:cNvPr id="22" name="Picture 21">
            <a:extLst>
              <a:ext uri="{FF2B5EF4-FFF2-40B4-BE49-F238E27FC236}">
                <a16:creationId xmlns:a16="http://schemas.microsoft.com/office/drawing/2014/main" id="{08E7ABF0-DEE6-F34C-98A7-7FC5808DF58A}"/>
              </a:ext>
            </a:extLst>
          </p:cNvPr>
          <p:cNvPicPr/>
          <p:nvPr userDrawn="1"/>
        </p:nvPicPr>
        <p:blipFill>
          <a:blip r:embed="rId3"/>
          <a:stretch>
            <a:fillRect/>
          </a:stretch>
        </p:blipFill>
        <p:spPr bwMode="auto">
          <a:xfrm>
            <a:off x="381000" y="6373243"/>
            <a:ext cx="3200400" cy="364310"/>
          </a:xfrm>
          <a:prstGeom prst="rect">
            <a:avLst/>
          </a:prstGeom>
          <a:noFill/>
          <a:ln>
            <a:noFill/>
          </a:ln>
          <a:extLst>
            <a:ext uri="{53640926-AAD7-44D8-BBD7-CCE9431645EC}">
              <a14:shadowObscured xmlns:a14="http://schemas.microsoft.com/office/drawing/2010/main"/>
            </a:ext>
          </a:extLst>
        </p:spPr>
      </p:pic>
      <p:sp>
        <p:nvSpPr>
          <p:cNvPr id="23" name="TextBox 22">
            <a:extLst>
              <a:ext uri="{FF2B5EF4-FFF2-40B4-BE49-F238E27FC236}">
                <a16:creationId xmlns:a16="http://schemas.microsoft.com/office/drawing/2014/main" id="{78B3FD82-CB41-C84B-B706-06F09C4B7CF1}"/>
              </a:ext>
            </a:extLst>
          </p:cNvPr>
          <p:cNvSpPr txBox="1"/>
          <p:nvPr userDrawn="1"/>
        </p:nvSpPr>
        <p:spPr>
          <a:xfrm>
            <a:off x="7478040" y="6407925"/>
            <a:ext cx="4489537" cy="369332"/>
          </a:xfrm>
          <a:prstGeom prst="rect">
            <a:avLst/>
          </a:prstGeom>
          <a:noFill/>
        </p:spPr>
        <p:txBody>
          <a:bodyPr wrap="square" rtlCol="0">
            <a:spAutoFit/>
          </a:bodyPr>
          <a:lstStyle/>
          <a:p>
            <a:pPr algn="r"/>
            <a:r>
              <a:rPr lang="en-US" sz="1800" b="1" i="0" dirty="0">
                <a:solidFill>
                  <a:srgbClr val="21314D"/>
                </a:solidFill>
                <a:latin typeface="Gotham" charset="0"/>
                <a:ea typeface="Gotham" charset="0"/>
                <a:cs typeface="Gotham" charset="0"/>
              </a:rPr>
              <a:t>MINES</a:t>
            </a:r>
            <a:r>
              <a:rPr lang="en-US" sz="1800" b="1" i="0" dirty="0">
                <a:solidFill>
                  <a:srgbClr val="D2492A"/>
                </a:solidFill>
                <a:latin typeface="Gotham" charset="0"/>
                <a:ea typeface="Gotham" charset="0"/>
                <a:cs typeface="Gotham" charset="0"/>
              </a:rPr>
              <a:t>.</a:t>
            </a:r>
            <a:r>
              <a:rPr lang="en-US" sz="1800" b="0" i="0" dirty="0">
                <a:solidFill>
                  <a:srgbClr val="92A2BD"/>
                </a:solidFill>
                <a:latin typeface="Gotham Book" charset="0"/>
                <a:ea typeface="Gotham Book" charset="0"/>
                <a:cs typeface="Gotham Book" charset="0"/>
              </a:rPr>
              <a:t>EDU</a:t>
            </a:r>
          </a:p>
        </p:txBody>
      </p:sp>
      <p:sp>
        <p:nvSpPr>
          <p:cNvPr id="13" name="Subtitle 2"/>
          <p:cNvSpPr>
            <a:spLocks noGrp="1"/>
          </p:cNvSpPr>
          <p:nvPr>
            <p:ph type="subTitle" idx="1"/>
          </p:nvPr>
        </p:nvSpPr>
        <p:spPr>
          <a:xfrm>
            <a:off x="395371" y="3737295"/>
            <a:ext cx="9144000" cy="1655762"/>
          </a:xfrm>
        </p:spPr>
        <p:txBody>
          <a:bodyPr/>
          <a:lstStyle>
            <a:lvl1pPr marL="0" indent="0">
              <a:buNone/>
              <a:defRPr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algn="l"/>
            <a:r>
              <a:rPr lang="en-US" dirty="0">
                <a:solidFill>
                  <a:schemeClr val="bg1"/>
                </a:solidFill>
              </a:rPr>
              <a:t>Subhead, name or date goes here</a:t>
            </a:r>
          </a:p>
        </p:txBody>
      </p:sp>
      <p:pic>
        <p:nvPicPr>
          <p:cNvPr id="24" name="Picture 23">
            <a:extLst>
              <a:ext uri="{FF2B5EF4-FFF2-40B4-BE49-F238E27FC236}">
                <a16:creationId xmlns:a16="http://schemas.microsoft.com/office/drawing/2014/main" id="{F3429AB2-51CA-D34A-933D-348196C30A2C}"/>
              </a:ext>
            </a:extLst>
          </p:cNvPr>
          <p:cNvPicPr>
            <a:picLocks noChangeAspect="1"/>
          </p:cNvPicPr>
          <p:nvPr userDrawn="1"/>
        </p:nvPicPr>
        <p:blipFill>
          <a:blip r:embed="rId2" cstate="screen">
            <a:alphaModFix amt="25000"/>
            <a:extLst>
              <a:ext uri="{28A0092B-C50C-407E-A947-70E740481C1C}">
                <a14:useLocalDpi xmlns:a14="http://schemas.microsoft.com/office/drawing/2010/main"/>
              </a:ext>
            </a:extLst>
          </a:blip>
          <a:stretch>
            <a:fillRect/>
          </a:stretch>
        </p:blipFill>
        <p:spPr>
          <a:xfrm>
            <a:off x="1835085" y="170976"/>
            <a:ext cx="10356915" cy="5825765"/>
          </a:xfrm>
          <a:prstGeom prst="rect">
            <a:avLst/>
          </a:prstGeom>
        </p:spPr>
      </p:pic>
      <p:sp>
        <p:nvSpPr>
          <p:cNvPr id="12" name="Title 1"/>
          <p:cNvSpPr>
            <a:spLocks noGrp="1"/>
          </p:cNvSpPr>
          <p:nvPr>
            <p:ph type="ctrTitle"/>
          </p:nvPr>
        </p:nvSpPr>
        <p:spPr>
          <a:xfrm>
            <a:off x="395371" y="2243579"/>
            <a:ext cx="10803672" cy="719056"/>
          </a:xfrm>
        </p:spPr>
        <p:txBody>
          <a:bodyPr>
            <a:normAutofit/>
          </a:bodyPr>
          <a:lstStyle>
            <a:lvl1pPr>
              <a:defRPr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algn="l"/>
            <a:r>
              <a:rPr lang="en-US" sz="5400" dirty="0">
                <a:solidFill>
                  <a:schemeClr val="bg1"/>
                </a:solidFill>
              </a:rPr>
              <a:t>Presentation Title Goes Here</a:t>
            </a:r>
          </a:p>
        </p:txBody>
      </p:sp>
    </p:spTree>
    <p:extLst>
      <p:ext uri="{BB962C8B-B14F-4D97-AF65-F5344CB8AC3E}">
        <p14:creationId xmlns:p14="http://schemas.microsoft.com/office/powerpoint/2010/main" val="608327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rgbClr val="21314D"/>
                </a:solidFill>
              </a:defRPr>
            </a:lvl1pPr>
          </a:lstStyle>
          <a:p>
            <a:r>
              <a:rPr lang="en-US" dirty="0"/>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Click to 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3/1/2023</a:t>
            </a:fld>
            <a:endParaRPr lang="en-US"/>
          </a:p>
        </p:txBody>
      </p:sp>
      <p:sp>
        <p:nvSpPr>
          <p:cNvPr id="6" name="Footer Placeholder 5"/>
          <p:cNvSpPr>
            <a:spLocks noGrp="1"/>
          </p:cNvSpPr>
          <p:nvPr>
            <p:ph type="ftr" sz="quarter" idx="11"/>
          </p:nvPr>
        </p:nvSpPr>
        <p:spPr>
          <a:xfrm>
            <a:off x="4038600" y="6356352"/>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sp>
        <p:nvSpPr>
          <p:cNvPr id="9" name="Rectangle 8"/>
          <p:cNvSpPr/>
          <p:nvPr userDrawn="1"/>
        </p:nvSpPr>
        <p:spPr>
          <a:xfrm>
            <a:off x="-9728" y="6265545"/>
            <a:ext cx="12201728" cy="592455"/>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TextBox 10">
            <a:extLst>
              <a:ext uri="{FF2B5EF4-FFF2-40B4-BE49-F238E27FC236}">
                <a16:creationId xmlns:a16="http://schemas.microsoft.com/office/drawing/2014/main" id="{8D816478-27A8-5948-917C-6E6357F4BB0B}"/>
              </a:ext>
            </a:extLst>
          </p:cNvPr>
          <p:cNvSpPr txBox="1"/>
          <p:nvPr userDrawn="1"/>
        </p:nvSpPr>
        <p:spPr>
          <a:xfrm>
            <a:off x="7478040" y="6398498"/>
            <a:ext cx="4489537" cy="369332"/>
          </a:xfrm>
          <a:prstGeom prst="rect">
            <a:avLst/>
          </a:prstGeom>
          <a:noFill/>
        </p:spPr>
        <p:txBody>
          <a:bodyPr wrap="square" rtlCol="0">
            <a:spAutoFit/>
          </a:bodyPr>
          <a:lstStyle/>
          <a:p>
            <a:pPr algn="r"/>
            <a:r>
              <a:rPr lang="en-US" sz="1800" b="1" i="0" dirty="0">
                <a:solidFill>
                  <a:schemeClr val="bg1"/>
                </a:solidFill>
                <a:latin typeface="Gotham" charset="0"/>
                <a:ea typeface="Gotham" charset="0"/>
                <a:cs typeface="Gotham" charset="0"/>
              </a:rPr>
              <a:t>MINES</a:t>
            </a:r>
            <a:r>
              <a:rPr lang="en-US" sz="1800" b="1" i="0" dirty="0">
                <a:solidFill>
                  <a:srgbClr val="D2492A"/>
                </a:solidFill>
                <a:latin typeface="Gotham" charset="0"/>
                <a:ea typeface="Gotham" charset="0"/>
                <a:cs typeface="Gotham" charset="0"/>
              </a:rPr>
              <a:t>.</a:t>
            </a:r>
            <a:r>
              <a:rPr lang="en-US" sz="1800" b="0" i="0" dirty="0">
                <a:solidFill>
                  <a:srgbClr val="92A2BD"/>
                </a:solidFill>
                <a:latin typeface="Gotham Book" charset="0"/>
                <a:ea typeface="Gotham Book" charset="0"/>
                <a:cs typeface="Gotham Book" charset="0"/>
              </a:rPr>
              <a:t>EDU</a:t>
            </a:r>
          </a:p>
        </p:txBody>
      </p:sp>
      <p:pic>
        <p:nvPicPr>
          <p:cNvPr id="14" name="Picture 13">
            <a:extLst>
              <a:ext uri="{FF2B5EF4-FFF2-40B4-BE49-F238E27FC236}">
                <a16:creationId xmlns:a16="http://schemas.microsoft.com/office/drawing/2014/main" id="{E530F95D-C0F7-B448-B59E-D27295E0C7A5}"/>
              </a:ext>
            </a:extLst>
          </p:cNvPr>
          <p:cNvPicPr/>
          <p:nvPr userDrawn="1"/>
        </p:nvPicPr>
        <p:blipFill>
          <a:blip r:embed="rId2"/>
          <a:stretch>
            <a:fillRect/>
          </a:stretch>
        </p:blipFill>
        <p:spPr bwMode="auto">
          <a:xfrm>
            <a:off x="381003" y="6381481"/>
            <a:ext cx="3200395" cy="364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81501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10048" y="-10049"/>
            <a:ext cx="5183189" cy="6943412"/>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450058" y="472281"/>
            <a:ext cx="3932237" cy="1600200"/>
          </a:xfrm>
        </p:spPr>
        <p:txBody>
          <a:bodyPr anchor="b">
            <a:normAutofit/>
          </a:bodyPr>
          <a:lstStyle>
            <a:lvl1pPr>
              <a:defRPr sz="4400">
                <a:solidFill>
                  <a:schemeClr val="bg1"/>
                </a:solidFill>
              </a:defRPr>
            </a:lvl1pPr>
          </a:lstStyle>
          <a:p>
            <a:r>
              <a:rPr lang="en-US" dirty="0"/>
              <a:t>Copy goes here</a:t>
            </a:r>
          </a:p>
        </p:txBody>
      </p:sp>
      <p:sp>
        <p:nvSpPr>
          <p:cNvPr id="3" name="Picture Placeholder 2"/>
          <p:cNvSpPr>
            <a:spLocks noGrp="1"/>
          </p:cNvSpPr>
          <p:nvPr>
            <p:ph type="pic" idx="1"/>
          </p:nvPr>
        </p:nvSpPr>
        <p:spPr>
          <a:xfrm>
            <a:off x="5183189" y="2"/>
            <a:ext cx="7008812" cy="6857999"/>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hasCustomPrompt="1"/>
          </p:nvPr>
        </p:nvSpPr>
        <p:spPr>
          <a:xfrm>
            <a:off x="450058" y="2072481"/>
            <a:ext cx="3932237" cy="3811588"/>
          </a:xfrm>
        </p:spPr>
        <p:txBody>
          <a:bodyPr>
            <a:normAutofit/>
          </a:bodyPr>
          <a:lstStyle>
            <a:lvl1pPr marL="457189" indent="-457189">
              <a:buFont typeface="Arial" charset="0"/>
              <a:buChar char="•"/>
              <a:defRPr sz="2800">
                <a:solidFill>
                  <a:schemeClr val="bg1"/>
                </a:solidFill>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Supporting text goes here</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3/1/2023</a:t>
            </a:fld>
            <a:endParaRPr lang="en-US"/>
          </a:p>
        </p:txBody>
      </p:sp>
      <p:sp>
        <p:nvSpPr>
          <p:cNvPr id="6" name="Footer Placeholder 5"/>
          <p:cNvSpPr>
            <a:spLocks noGrp="1"/>
          </p:cNvSpPr>
          <p:nvPr>
            <p:ph type="ftr" sz="quarter" idx="11"/>
          </p:nvPr>
        </p:nvSpPr>
        <p:spPr>
          <a:xfrm>
            <a:off x="4038600" y="6356352"/>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pic>
        <p:nvPicPr>
          <p:cNvPr id="12" name="Picture 11">
            <a:extLst>
              <a:ext uri="{FF2B5EF4-FFF2-40B4-BE49-F238E27FC236}">
                <a16:creationId xmlns:a16="http://schemas.microsoft.com/office/drawing/2014/main" id="{E01F5E0A-84A7-2F4C-A9C5-069A0CC392D2}"/>
              </a:ext>
            </a:extLst>
          </p:cNvPr>
          <p:cNvPicPr/>
          <p:nvPr userDrawn="1"/>
        </p:nvPicPr>
        <p:blipFill>
          <a:blip r:embed="rId2"/>
          <a:stretch>
            <a:fillRect/>
          </a:stretch>
        </p:blipFill>
        <p:spPr bwMode="auto">
          <a:xfrm>
            <a:off x="381003" y="6381481"/>
            <a:ext cx="3200395" cy="364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85166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21314D"/>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3/1/2023</a:t>
            </a:fld>
            <a:endParaRPr 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sp>
        <p:nvSpPr>
          <p:cNvPr id="7" name="Rectangle 6"/>
          <p:cNvSpPr/>
          <p:nvPr userDrawn="1"/>
        </p:nvSpPr>
        <p:spPr>
          <a:xfrm>
            <a:off x="-10048" y="6265545"/>
            <a:ext cx="12202048" cy="601701"/>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Box 11">
            <a:extLst>
              <a:ext uri="{FF2B5EF4-FFF2-40B4-BE49-F238E27FC236}">
                <a16:creationId xmlns:a16="http://schemas.microsoft.com/office/drawing/2014/main" id="{6C529638-9519-5646-BC6C-4C995584BC00}"/>
              </a:ext>
            </a:extLst>
          </p:cNvPr>
          <p:cNvSpPr txBox="1"/>
          <p:nvPr userDrawn="1"/>
        </p:nvSpPr>
        <p:spPr>
          <a:xfrm>
            <a:off x="7478040" y="6398498"/>
            <a:ext cx="4489537" cy="369332"/>
          </a:xfrm>
          <a:prstGeom prst="rect">
            <a:avLst/>
          </a:prstGeom>
          <a:noFill/>
        </p:spPr>
        <p:txBody>
          <a:bodyPr wrap="square" rtlCol="0">
            <a:spAutoFit/>
          </a:bodyPr>
          <a:lstStyle/>
          <a:p>
            <a:pPr algn="r"/>
            <a:r>
              <a:rPr lang="en-US" sz="1800" b="1" i="0" dirty="0">
                <a:solidFill>
                  <a:schemeClr val="bg1"/>
                </a:solidFill>
                <a:latin typeface="Gotham" charset="0"/>
                <a:ea typeface="Gotham" charset="0"/>
                <a:cs typeface="Gotham" charset="0"/>
              </a:rPr>
              <a:t>MINES</a:t>
            </a:r>
            <a:r>
              <a:rPr lang="en-US" sz="1800" b="1" i="0" dirty="0">
                <a:solidFill>
                  <a:srgbClr val="D2492A"/>
                </a:solidFill>
                <a:latin typeface="Gotham" charset="0"/>
                <a:ea typeface="Gotham" charset="0"/>
                <a:cs typeface="Gotham" charset="0"/>
              </a:rPr>
              <a:t>.</a:t>
            </a:r>
            <a:r>
              <a:rPr lang="en-US" sz="1800" b="0" i="0" dirty="0">
                <a:solidFill>
                  <a:srgbClr val="92A2BD"/>
                </a:solidFill>
                <a:latin typeface="Gotham Book" charset="0"/>
                <a:ea typeface="Gotham Book" charset="0"/>
                <a:cs typeface="Gotham Book" charset="0"/>
              </a:rPr>
              <a:t>EDU</a:t>
            </a:r>
          </a:p>
        </p:txBody>
      </p:sp>
      <p:pic>
        <p:nvPicPr>
          <p:cNvPr id="13" name="Picture 12">
            <a:extLst>
              <a:ext uri="{FF2B5EF4-FFF2-40B4-BE49-F238E27FC236}">
                <a16:creationId xmlns:a16="http://schemas.microsoft.com/office/drawing/2014/main" id="{02467B4F-5A8F-3845-8B30-98B83A0003A1}"/>
              </a:ext>
            </a:extLst>
          </p:cNvPr>
          <p:cNvPicPr/>
          <p:nvPr userDrawn="1"/>
        </p:nvPicPr>
        <p:blipFill>
          <a:blip r:embed="rId2"/>
          <a:stretch>
            <a:fillRect/>
          </a:stretch>
        </p:blipFill>
        <p:spPr bwMode="auto">
          <a:xfrm>
            <a:off x="381003" y="6381481"/>
            <a:ext cx="3200395" cy="364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67638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lvl1pPr>
              <a:defRPr>
                <a:solidFill>
                  <a:srgbClr val="21314D"/>
                </a:solidFill>
              </a:defRPr>
            </a:lvl1pPr>
          </a:lstStyle>
          <a:p>
            <a:r>
              <a:rPr lang="en-US" dirty="0"/>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3/1/2023</a:t>
            </a:fld>
            <a:endParaRPr 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sp>
        <p:nvSpPr>
          <p:cNvPr id="7" name="Rectangle 6"/>
          <p:cNvSpPr/>
          <p:nvPr userDrawn="1"/>
        </p:nvSpPr>
        <p:spPr>
          <a:xfrm>
            <a:off x="-10048" y="6265545"/>
            <a:ext cx="12202048" cy="601701"/>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Box 11">
            <a:extLst>
              <a:ext uri="{FF2B5EF4-FFF2-40B4-BE49-F238E27FC236}">
                <a16:creationId xmlns:a16="http://schemas.microsoft.com/office/drawing/2014/main" id="{1C06899B-D311-B446-8DBB-7D61E82846C1}"/>
              </a:ext>
            </a:extLst>
          </p:cNvPr>
          <p:cNvSpPr txBox="1"/>
          <p:nvPr userDrawn="1"/>
        </p:nvSpPr>
        <p:spPr>
          <a:xfrm>
            <a:off x="7478040" y="6398498"/>
            <a:ext cx="4489537" cy="369332"/>
          </a:xfrm>
          <a:prstGeom prst="rect">
            <a:avLst/>
          </a:prstGeom>
          <a:noFill/>
        </p:spPr>
        <p:txBody>
          <a:bodyPr wrap="square" rtlCol="0">
            <a:spAutoFit/>
          </a:bodyPr>
          <a:lstStyle/>
          <a:p>
            <a:pPr algn="r"/>
            <a:r>
              <a:rPr lang="en-US" sz="1800" b="1" i="0" dirty="0">
                <a:solidFill>
                  <a:schemeClr val="bg1"/>
                </a:solidFill>
                <a:latin typeface="Gotham" charset="0"/>
                <a:ea typeface="Gotham" charset="0"/>
                <a:cs typeface="Gotham" charset="0"/>
              </a:rPr>
              <a:t>MINES</a:t>
            </a:r>
            <a:r>
              <a:rPr lang="en-US" sz="1800" b="1" i="0" dirty="0">
                <a:solidFill>
                  <a:srgbClr val="D2492A"/>
                </a:solidFill>
                <a:latin typeface="Gotham" charset="0"/>
                <a:ea typeface="Gotham" charset="0"/>
                <a:cs typeface="Gotham" charset="0"/>
              </a:rPr>
              <a:t>.</a:t>
            </a:r>
            <a:r>
              <a:rPr lang="en-US" sz="1800" b="0" i="0" dirty="0">
                <a:solidFill>
                  <a:srgbClr val="92A2BD"/>
                </a:solidFill>
                <a:latin typeface="Gotham Book" charset="0"/>
                <a:ea typeface="Gotham Book" charset="0"/>
                <a:cs typeface="Gotham Book" charset="0"/>
              </a:rPr>
              <a:t>EDU</a:t>
            </a:r>
          </a:p>
        </p:txBody>
      </p:sp>
      <p:pic>
        <p:nvPicPr>
          <p:cNvPr id="13" name="Picture 12">
            <a:extLst>
              <a:ext uri="{FF2B5EF4-FFF2-40B4-BE49-F238E27FC236}">
                <a16:creationId xmlns:a16="http://schemas.microsoft.com/office/drawing/2014/main" id="{C4CB1FB3-2557-BB46-9386-C66D040E875F}"/>
              </a:ext>
            </a:extLst>
          </p:cNvPr>
          <p:cNvPicPr/>
          <p:nvPr userDrawn="1"/>
        </p:nvPicPr>
        <p:blipFill>
          <a:blip r:embed="rId2"/>
          <a:stretch>
            <a:fillRect/>
          </a:stretch>
        </p:blipFill>
        <p:spPr bwMode="auto">
          <a:xfrm>
            <a:off x="381003" y="6381481"/>
            <a:ext cx="3200395" cy="364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81484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p:cNvSpPr/>
          <p:nvPr userDrawn="1"/>
        </p:nvSpPr>
        <p:spPr>
          <a:xfrm>
            <a:off x="-9728" y="-9729"/>
            <a:ext cx="12201728" cy="6265545"/>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831851" y="1709740"/>
            <a:ext cx="10515600" cy="2852737"/>
          </a:xfrm>
        </p:spPr>
        <p:txBody>
          <a:bodyPr anchor="b">
            <a:normAutofit/>
          </a:bodyPr>
          <a:lstStyle>
            <a:lvl1pPr>
              <a:defRPr sz="440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dirty="0"/>
              <a:t>Section header goes here</a:t>
            </a:r>
          </a:p>
        </p:txBody>
      </p:sp>
      <p:sp>
        <p:nvSpPr>
          <p:cNvPr id="3" name="Text Placeholder 2"/>
          <p:cNvSpPr>
            <a:spLocks noGrp="1"/>
          </p:cNvSpPr>
          <p:nvPr>
            <p:ph type="body" idx="1" hasCustomPrompt="1"/>
          </p:nvPr>
        </p:nvSpPr>
        <p:spPr>
          <a:xfrm>
            <a:off x="831851" y="4589465"/>
            <a:ext cx="10515600" cy="1500187"/>
          </a:xfrm>
        </p:spPr>
        <p:txBody>
          <a:bodyPr/>
          <a:lstStyle>
            <a:lvl1pPr marL="0" indent="0">
              <a:buNone/>
              <a:defRPr sz="2400" b="0" i="0">
                <a:solidFill>
                  <a:srgbClr val="92A2B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Section subhead goes here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3/1/2023</a:t>
            </a:fld>
            <a:endParaRPr 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pic>
        <p:nvPicPr>
          <p:cNvPr id="12" name="Picture 11">
            <a:extLst>
              <a:ext uri="{FF2B5EF4-FFF2-40B4-BE49-F238E27FC236}">
                <a16:creationId xmlns:a16="http://schemas.microsoft.com/office/drawing/2014/main" id="{4C2BC71D-0003-024E-9F29-71C949747F4A}"/>
              </a:ext>
            </a:extLst>
          </p:cNvPr>
          <p:cNvPicPr/>
          <p:nvPr userDrawn="1"/>
        </p:nvPicPr>
        <p:blipFill>
          <a:blip r:embed="rId2"/>
          <a:stretch>
            <a:fillRect/>
          </a:stretch>
        </p:blipFill>
        <p:spPr bwMode="auto">
          <a:xfrm>
            <a:off x="381000" y="6373243"/>
            <a:ext cx="3200400" cy="364310"/>
          </a:xfrm>
          <a:prstGeom prst="rect">
            <a:avLst/>
          </a:prstGeom>
          <a:noFill/>
          <a:ln>
            <a:noFill/>
          </a:ln>
          <a:extLst>
            <a:ext uri="{53640926-AAD7-44D8-BBD7-CCE9431645EC}">
              <a14:shadowObscured xmlns:a14="http://schemas.microsoft.com/office/drawing/2010/main"/>
            </a:ext>
          </a:extLst>
        </p:spPr>
      </p:pic>
      <p:sp>
        <p:nvSpPr>
          <p:cNvPr id="13" name="TextBox 12">
            <a:extLst>
              <a:ext uri="{FF2B5EF4-FFF2-40B4-BE49-F238E27FC236}">
                <a16:creationId xmlns:a16="http://schemas.microsoft.com/office/drawing/2014/main" id="{25715021-AF61-AF4F-9B48-1343FD8CB059}"/>
              </a:ext>
            </a:extLst>
          </p:cNvPr>
          <p:cNvSpPr txBox="1"/>
          <p:nvPr userDrawn="1"/>
        </p:nvSpPr>
        <p:spPr>
          <a:xfrm>
            <a:off x="7478040" y="6407925"/>
            <a:ext cx="4489537" cy="369332"/>
          </a:xfrm>
          <a:prstGeom prst="rect">
            <a:avLst/>
          </a:prstGeom>
          <a:noFill/>
        </p:spPr>
        <p:txBody>
          <a:bodyPr wrap="square" rtlCol="0">
            <a:spAutoFit/>
          </a:bodyPr>
          <a:lstStyle/>
          <a:p>
            <a:pPr algn="r"/>
            <a:r>
              <a:rPr lang="en-US" sz="1800" b="1" i="0" dirty="0">
                <a:solidFill>
                  <a:srgbClr val="21314D"/>
                </a:solidFill>
                <a:latin typeface="Gotham" charset="0"/>
                <a:ea typeface="Gotham" charset="0"/>
                <a:cs typeface="Gotham" charset="0"/>
              </a:rPr>
              <a:t>MINES</a:t>
            </a:r>
            <a:r>
              <a:rPr lang="en-US" sz="1800" b="1" i="0" dirty="0">
                <a:solidFill>
                  <a:srgbClr val="D2492A"/>
                </a:solidFill>
                <a:latin typeface="Gotham" charset="0"/>
                <a:ea typeface="Gotham" charset="0"/>
                <a:cs typeface="Gotham" charset="0"/>
              </a:rPr>
              <a:t>.</a:t>
            </a:r>
            <a:r>
              <a:rPr lang="en-US" sz="1800" b="0" i="0" dirty="0">
                <a:solidFill>
                  <a:srgbClr val="92A2BD"/>
                </a:solidFill>
                <a:latin typeface="Gotham Book" charset="0"/>
                <a:ea typeface="Gotham Book" charset="0"/>
                <a:cs typeface="Gotham Book" charset="0"/>
              </a:rPr>
              <a:t>EDU</a:t>
            </a:r>
          </a:p>
        </p:txBody>
      </p:sp>
    </p:spTree>
    <p:extLst>
      <p:ext uri="{BB962C8B-B14F-4D97-AF65-F5344CB8AC3E}">
        <p14:creationId xmlns:p14="http://schemas.microsoft.com/office/powerpoint/2010/main" val="1593687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21314D"/>
                </a:solidFill>
              </a:defRPr>
            </a:lvl1pPr>
          </a:lstStyle>
          <a:p>
            <a:r>
              <a:rPr lang="en-US" dirty="0"/>
              <a:t>Click to edit Master title style</a:t>
            </a:r>
          </a:p>
        </p:txBody>
      </p:sp>
      <p:sp>
        <p:nvSpPr>
          <p:cNvPr id="15" name="Rectangle 14"/>
          <p:cNvSpPr/>
          <p:nvPr userDrawn="1"/>
        </p:nvSpPr>
        <p:spPr>
          <a:xfrm>
            <a:off x="-9728" y="6265545"/>
            <a:ext cx="12201728" cy="601701"/>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3/1/2023</a:t>
            </a:fld>
            <a:endParaRPr 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sp>
        <p:nvSpPr>
          <p:cNvPr id="14" name="TextBox 13"/>
          <p:cNvSpPr txBox="1"/>
          <p:nvPr userDrawn="1"/>
        </p:nvSpPr>
        <p:spPr>
          <a:xfrm>
            <a:off x="7478040" y="6398498"/>
            <a:ext cx="4489537" cy="369332"/>
          </a:xfrm>
          <a:prstGeom prst="rect">
            <a:avLst/>
          </a:prstGeom>
          <a:noFill/>
        </p:spPr>
        <p:txBody>
          <a:bodyPr wrap="square" rtlCol="0">
            <a:spAutoFit/>
          </a:bodyPr>
          <a:lstStyle/>
          <a:p>
            <a:pPr algn="r"/>
            <a:r>
              <a:rPr lang="en-US" sz="1800" b="1" i="0" dirty="0">
                <a:solidFill>
                  <a:schemeClr val="bg1"/>
                </a:solidFill>
                <a:latin typeface="Gotham" charset="0"/>
                <a:ea typeface="Gotham" charset="0"/>
                <a:cs typeface="Gotham" charset="0"/>
              </a:rPr>
              <a:t>MINES</a:t>
            </a:r>
            <a:r>
              <a:rPr lang="en-US" sz="1800" b="1" i="0" dirty="0">
                <a:solidFill>
                  <a:srgbClr val="D2492A"/>
                </a:solidFill>
                <a:latin typeface="Gotham" charset="0"/>
                <a:ea typeface="Gotham" charset="0"/>
                <a:cs typeface="Gotham" charset="0"/>
              </a:rPr>
              <a:t>.</a:t>
            </a:r>
            <a:r>
              <a:rPr lang="en-US" sz="1800" b="0" i="0" dirty="0">
                <a:solidFill>
                  <a:srgbClr val="92A2BD"/>
                </a:solidFill>
                <a:latin typeface="Gotham Book" charset="0"/>
                <a:ea typeface="Gotham Book" charset="0"/>
                <a:cs typeface="Gotham Book" charset="0"/>
              </a:rPr>
              <a:t>EDU</a:t>
            </a:r>
          </a:p>
        </p:txBody>
      </p:sp>
      <p:pic>
        <p:nvPicPr>
          <p:cNvPr id="10" name="Picture 9">
            <a:extLst>
              <a:ext uri="{FF2B5EF4-FFF2-40B4-BE49-F238E27FC236}">
                <a16:creationId xmlns:a16="http://schemas.microsoft.com/office/drawing/2014/main" id="{E3C7278D-9F84-1645-9C4A-4B5FD9D68954}"/>
              </a:ext>
            </a:extLst>
          </p:cNvPr>
          <p:cNvPicPr/>
          <p:nvPr userDrawn="1"/>
        </p:nvPicPr>
        <p:blipFill>
          <a:blip r:embed="rId2"/>
          <a:stretch>
            <a:fillRect/>
          </a:stretch>
        </p:blipFill>
        <p:spPr bwMode="auto">
          <a:xfrm>
            <a:off x="381003" y="6381481"/>
            <a:ext cx="3200395" cy="364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36334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21314D"/>
                </a:solidFill>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3/1/2023</a:t>
            </a:fld>
            <a:endParaRPr lang="en-US"/>
          </a:p>
        </p:txBody>
      </p:sp>
      <p:sp>
        <p:nvSpPr>
          <p:cNvPr id="6" name="Footer Placeholder 5"/>
          <p:cNvSpPr>
            <a:spLocks noGrp="1"/>
          </p:cNvSpPr>
          <p:nvPr>
            <p:ph type="ftr" sz="quarter" idx="11"/>
          </p:nvPr>
        </p:nvSpPr>
        <p:spPr>
          <a:xfrm>
            <a:off x="4038600" y="6356352"/>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sp>
        <p:nvSpPr>
          <p:cNvPr id="8" name="Rectangle 7"/>
          <p:cNvSpPr/>
          <p:nvPr userDrawn="1"/>
        </p:nvSpPr>
        <p:spPr>
          <a:xfrm>
            <a:off x="-9728" y="6265545"/>
            <a:ext cx="12201728" cy="592455"/>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TextBox 12">
            <a:extLst>
              <a:ext uri="{FF2B5EF4-FFF2-40B4-BE49-F238E27FC236}">
                <a16:creationId xmlns:a16="http://schemas.microsoft.com/office/drawing/2014/main" id="{3E729617-3EE6-934F-B272-92B6163ABCA3}"/>
              </a:ext>
            </a:extLst>
          </p:cNvPr>
          <p:cNvSpPr txBox="1"/>
          <p:nvPr userDrawn="1"/>
        </p:nvSpPr>
        <p:spPr>
          <a:xfrm>
            <a:off x="7478040" y="6398498"/>
            <a:ext cx="4489537" cy="369332"/>
          </a:xfrm>
          <a:prstGeom prst="rect">
            <a:avLst/>
          </a:prstGeom>
          <a:noFill/>
        </p:spPr>
        <p:txBody>
          <a:bodyPr wrap="square" rtlCol="0">
            <a:spAutoFit/>
          </a:bodyPr>
          <a:lstStyle/>
          <a:p>
            <a:pPr algn="r"/>
            <a:r>
              <a:rPr lang="en-US" sz="1800" b="1" i="0" dirty="0">
                <a:solidFill>
                  <a:schemeClr val="bg1"/>
                </a:solidFill>
                <a:latin typeface="Gotham" charset="0"/>
                <a:ea typeface="Gotham" charset="0"/>
                <a:cs typeface="Gotham" charset="0"/>
              </a:rPr>
              <a:t>MINES</a:t>
            </a:r>
            <a:r>
              <a:rPr lang="en-US" sz="1800" b="1" i="0" dirty="0">
                <a:solidFill>
                  <a:srgbClr val="D2492A"/>
                </a:solidFill>
                <a:latin typeface="Gotham" charset="0"/>
                <a:ea typeface="Gotham" charset="0"/>
                <a:cs typeface="Gotham" charset="0"/>
              </a:rPr>
              <a:t>.</a:t>
            </a:r>
            <a:r>
              <a:rPr lang="en-US" sz="1800" b="0" i="0" dirty="0">
                <a:solidFill>
                  <a:srgbClr val="92A2BD"/>
                </a:solidFill>
                <a:latin typeface="Gotham Book" charset="0"/>
                <a:ea typeface="Gotham Book" charset="0"/>
                <a:cs typeface="Gotham Book" charset="0"/>
              </a:rPr>
              <a:t>EDU</a:t>
            </a:r>
          </a:p>
        </p:txBody>
      </p:sp>
      <p:pic>
        <p:nvPicPr>
          <p:cNvPr id="14" name="Picture 13">
            <a:extLst>
              <a:ext uri="{FF2B5EF4-FFF2-40B4-BE49-F238E27FC236}">
                <a16:creationId xmlns:a16="http://schemas.microsoft.com/office/drawing/2014/main" id="{AA977242-14B3-B24E-8B0C-44E4362EFCBD}"/>
              </a:ext>
            </a:extLst>
          </p:cNvPr>
          <p:cNvPicPr/>
          <p:nvPr userDrawn="1"/>
        </p:nvPicPr>
        <p:blipFill>
          <a:blip r:embed="rId2"/>
          <a:stretch>
            <a:fillRect/>
          </a:stretch>
        </p:blipFill>
        <p:spPr bwMode="auto">
          <a:xfrm>
            <a:off x="381003" y="6381481"/>
            <a:ext cx="3200395" cy="364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91851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lvl1pPr>
              <a:defRPr>
                <a:solidFill>
                  <a:srgbClr val="21314D"/>
                </a:solidFill>
              </a:defRPr>
            </a:lvl1pPr>
          </a:lstStyle>
          <a:p>
            <a:r>
              <a:rPr lang="en-US" dirty="0"/>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3/1/2023</a:t>
            </a:fld>
            <a:endParaRPr lang="en-US"/>
          </a:p>
        </p:txBody>
      </p:sp>
      <p:sp>
        <p:nvSpPr>
          <p:cNvPr id="8" name="Footer Placeholder 7"/>
          <p:cNvSpPr>
            <a:spLocks noGrp="1"/>
          </p:cNvSpPr>
          <p:nvPr>
            <p:ph type="ftr" sz="quarter" idx="11"/>
          </p:nvPr>
        </p:nvSpPr>
        <p:spPr>
          <a:xfrm>
            <a:off x="4038600" y="6356352"/>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sp>
        <p:nvSpPr>
          <p:cNvPr id="10" name="Rectangle 9"/>
          <p:cNvSpPr/>
          <p:nvPr userDrawn="1"/>
        </p:nvSpPr>
        <p:spPr>
          <a:xfrm>
            <a:off x="-9728" y="6265545"/>
            <a:ext cx="12201728" cy="592455"/>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5" name="TextBox 14">
            <a:extLst>
              <a:ext uri="{FF2B5EF4-FFF2-40B4-BE49-F238E27FC236}">
                <a16:creationId xmlns:a16="http://schemas.microsoft.com/office/drawing/2014/main" id="{07053E08-80AB-B043-979E-87B7A1E7EB21}"/>
              </a:ext>
            </a:extLst>
          </p:cNvPr>
          <p:cNvSpPr txBox="1"/>
          <p:nvPr userDrawn="1"/>
        </p:nvSpPr>
        <p:spPr>
          <a:xfrm>
            <a:off x="7478040" y="6398498"/>
            <a:ext cx="4489537" cy="369332"/>
          </a:xfrm>
          <a:prstGeom prst="rect">
            <a:avLst/>
          </a:prstGeom>
          <a:noFill/>
        </p:spPr>
        <p:txBody>
          <a:bodyPr wrap="square" rtlCol="0">
            <a:spAutoFit/>
          </a:bodyPr>
          <a:lstStyle/>
          <a:p>
            <a:pPr algn="r"/>
            <a:r>
              <a:rPr lang="en-US" sz="1800" b="1" i="0" dirty="0">
                <a:solidFill>
                  <a:schemeClr val="bg1"/>
                </a:solidFill>
                <a:latin typeface="Gotham" charset="0"/>
                <a:ea typeface="Gotham" charset="0"/>
                <a:cs typeface="Gotham" charset="0"/>
              </a:rPr>
              <a:t>MINES</a:t>
            </a:r>
            <a:r>
              <a:rPr lang="en-US" sz="1800" b="1" i="0" dirty="0">
                <a:solidFill>
                  <a:srgbClr val="D2492A"/>
                </a:solidFill>
                <a:latin typeface="Gotham" charset="0"/>
                <a:ea typeface="Gotham" charset="0"/>
                <a:cs typeface="Gotham" charset="0"/>
              </a:rPr>
              <a:t>.</a:t>
            </a:r>
            <a:r>
              <a:rPr lang="en-US" sz="1800" b="0" i="0" dirty="0">
                <a:solidFill>
                  <a:srgbClr val="92A2BD"/>
                </a:solidFill>
                <a:latin typeface="Gotham Book" charset="0"/>
                <a:ea typeface="Gotham Book" charset="0"/>
                <a:cs typeface="Gotham Book" charset="0"/>
              </a:rPr>
              <a:t>EDU</a:t>
            </a:r>
          </a:p>
        </p:txBody>
      </p:sp>
      <p:pic>
        <p:nvPicPr>
          <p:cNvPr id="16" name="Picture 15">
            <a:extLst>
              <a:ext uri="{FF2B5EF4-FFF2-40B4-BE49-F238E27FC236}">
                <a16:creationId xmlns:a16="http://schemas.microsoft.com/office/drawing/2014/main" id="{32B57081-B141-9B4E-9482-F401745054EE}"/>
              </a:ext>
            </a:extLst>
          </p:cNvPr>
          <p:cNvPicPr/>
          <p:nvPr userDrawn="1"/>
        </p:nvPicPr>
        <p:blipFill>
          <a:blip r:embed="rId2"/>
          <a:stretch>
            <a:fillRect/>
          </a:stretch>
        </p:blipFill>
        <p:spPr bwMode="auto">
          <a:xfrm>
            <a:off x="381003" y="6381481"/>
            <a:ext cx="3200395" cy="364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1879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21314D"/>
                </a:solidFill>
              </a:defRPr>
            </a:lvl1pPr>
          </a:lstStyle>
          <a:p>
            <a:r>
              <a:rPr lang="en-US" dirty="0"/>
              <a:t>Click to edit Master title style</a:t>
            </a:r>
          </a:p>
        </p:txBody>
      </p:sp>
      <p:sp>
        <p:nvSpPr>
          <p:cNvPr id="3" name="Date Placeholder 2"/>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3/1/2023</a:t>
            </a:fld>
            <a:endParaRPr lang="en-US"/>
          </a:p>
        </p:txBody>
      </p:sp>
      <p:sp>
        <p:nvSpPr>
          <p:cNvPr id="4" name="Footer Placeholder 3"/>
          <p:cNvSpPr>
            <a:spLocks noGrp="1"/>
          </p:cNvSpPr>
          <p:nvPr>
            <p:ph type="ftr" sz="quarter" idx="11"/>
          </p:nvPr>
        </p:nvSpPr>
        <p:spPr>
          <a:xfrm>
            <a:off x="4038600" y="6356352"/>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sp>
        <p:nvSpPr>
          <p:cNvPr id="6" name="Rectangle 5"/>
          <p:cNvSpPr/>
          <p:nvPr userDrawn="1"/>
        </p:nvSpPr>
        <p:spPr>
          <a:xfrm>
            <a:off x="-9728" y="6265545"/>
            <a:ext cx="12201728" cy="592455"/>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TextBox 10">
            <a:extLst>
              <a:ext uri="{FF2B5EF4-FFF2-40B4-BE49-F238E27FC236}">
                <a16:creationId xmlns:a16="http://schemas.microsoft.com/office/drawing/2014/main" id="{6BA0EA07-1225-FE4C-917E-74A024F5E428}"/>
              </a:ext>
            </a:extLst>
          </p:cNvPr>
          <p:cNvSpPr txBox="1"/>
          <p:nvPr userDrawn="1"/>
        </p:nvSpPr>
        <p:spPr>
          <a:xfrm>
            <a:off x="7478040" y="6398498"/>
            <a:ext cx="4489537" cy="369332"/>
          </a:xfrm>
          <a:prstGeom prst="rect">
            <a:avLst/>
          </a:prstGeom>
          <a:noFill/>
        </p:spPr>
        <p:txBody>
          <a:bodyPr wrap="square" rtlCol="0">
            <a:spAutoFit/>
          </a:bodyPr>
          <a:lstStyle/>
          <a:p>
            <a:pPr algn="r"/>
            <a:r>
              <a:rPr lang="en-US" sz="1800" b="1" i="0" dirty="0">
                <a:solidFill>
                  <a:schemeClr val="bg1"/>
                </a:solidFill>
                <a:latin typeface="Gotham" charset="0"/>
                <a:ea typeface="Gotham" charset="0"/>
                <a:cs typeface="Gotham" charset="0"/>
              </a:rPr>
              <a:t>MINES</a:t>
            </a:r>
            <a:r>
              <a:rPr lang="en-US" sz="1800" b="1" i="0" dirty="0">
                <a:solidFill>
                  <a:srgbClr val="D2492A"/>
                </a:solidFill>
                <a:latin typeface="Gotham" charset="0"/>
                <a:ea typeface="Gotham" charset="0"/>
                <a:cs typeface="Gotham" charset="0"/>
              </a:rPr>
              <a:t>.</a:t>
            </a:r>
            <a:r>
              <a:rPr lang="en-US" sz="1800" b="0" i="0" dirty="0">
                <a:solidFill>
                  <a:srgbClr val="92A2BD"/>
                </a:solidFill>
                <a:latin typeface="Gotham Book" charset="0"/>
                <a:ea typeface="Gotham Book" charset="0"/>
                <a:cs typeface="Gotham Book" charset="0"/>
              </a:rPr>
              <a:t>EDU</a:t>
            </a:r>
          </a:p>
        </p:txBody>
      </p:sp>
      <p:pic>
        <p:nvPicPr>
          <p:cNvPr id="12" name="Picture 11">
            <a:extLst>
              <a:ext uri="{FF2B5EF4-FFF2-40B4-BE49-F238E27FC236}">
                <a16:creationId xmlns:a16="http://schemas.microsoft.com/office/drawing/2014/main" id="{43F1F743-16CE-3043-9E24-77715B0645DA}"/>
              </a:ext>
            </a:extLst>
          </p:cNvPr>
          <p:cNvPicPr/>
          <p:nvPr userDrawn="1"/>
        </p:nvPicPr>
        <p:blipFill>
          <a:blip r:embed="rId2"/>
          <a:stretch>
            <a:fillRect/>
          </a:stretch>
        </p:blipFill>
        <p:spPr bwMode="auto">
          <a:xfrm>
            <a:off x="381003" y="6381481"/>
            <a:ext cx="3200395" cy="364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11590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3/1/2023</a:t>
            </a:fld>
            <a:endParaRPr 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sp>
        <p:nvSpPr>
          <p:cNvPr id="9" name="Title 2"/>
          <p:cNvSpPr txBox="1">
            <a:spLocks/>
          </p:cNvSpPr>
          <p:nvPr userDrawn="1"/>
        </p:nvSpPr>
        <p:spPr>
          <a:xfrm>
            <a:off x="838202" y="5746528"/>
            <a:ext cx="13016751" cy="7793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rgbClr val="21314D"/>
                </a:solidFill>
                <a:latin typeface="Gotham Medium" charset="0"/>
                <a:ea typeface="Gotham Medium" charset="0"/>
                <a:cs typeface="Gotham Medium" charset="0"/>
              </a:defRPr>
            </a:lvl1pPr>
          </a:lstStyle>
          <a:p>
            <a:r>
              <a:rPr lang="en-US" sz="4400" b="1" i="0" dirty="0">
                <a:latin typeface="Arial" panose="020B0604020202020204" pitchFamily="34" charset="0"/>
                <a:cs typeface="Arial" panose="020B0604020202020204" pitchFamily="34" charset="0"/>
              </a:rPr>
              <a:t>Headline Copy Goes Here</a:t>
            </a:r>
          </a:p>
        </p:txBody>
      </p:sp>
      <p:sp>
        <p:nvSpPr>
          <p:cNvPr id="10" name="Picture Placeholder 2"/>
          <p:cNvSpPr>
            <a:spLocks noGrp="1"/>
          </p:cNvSpPr>
          <p:nvPr>
            <p:ph type="pic" idx="1"/>
          </p:nvPr>
        </p:nvSpPr>
        <p:spPr>
          <a:xfrm>
            <a:off x="0" y="1"/>
            <a:ext cx="12192000" cy="557703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Tree>
    <p:extLst>
      <p:ext uri="{BB962C8B-B14F-4D97-AF65-F5344CB8AC3E}">
        <p14:creationId xmlns:p14="http://schemas.microsoft.com/office/powerpoint/2010/main" val="2131095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a:xfrm>
            <a:off x="-10048" y="-10048"/>
            <a:ext cx="12202048" cy="6868048"/>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4" name="Picture 3"/>
          <p:cNvPicPr>
            <a:picLocks noChangeAspect="1"/>
          </p:cNvPicPr>
          <p:nvPr userDrawn="1"/>
        </p:nvPicPr>
        <p:blipFill>
          <a:blip r:embed="rId2" cstate="screen">
            <a:alphaModFix amt="25000"/>
            <a:extLst>
              <a:ext uri="{28A0092B-C50C-407E-A947-70E740481C1C}">
                <a14:useLocalDpi xmlns:a14="http://schemas.microsoft.com/office/drawing/2010/main"/>
              </a:ext>
            </a:extLst>
          </a:blip>
          <a:stretch>
            <a:fillRect/>
          </a:stretch>
        </p:blipFill>
        <p:spPr>
          <a:xfrm>
            <a:off x="1835085" y="552941"/>
            <a:ext cx="10356915" cy="5825765"/>
          </a:xfrm>
          <a:prstGeom prst="rect">
            <a:avLst/>
          </a:prstGeom>
        </p:spPr>
      </p:pic>
      <p:sp>
        <p:nvSpPr>
          <p:cNvPr id="5" name="Subtitle 2"/>
          <p:cNvSpPr>
            <a:spLocks noGrp="1"/>
          </p:cNvSpPr>
          <p:nvPr>
            <p:ph type="subTitle" idx="1" hasCustomPrompt="1"/>
          </p:nvPr>
        </p:nvSpPr>
        <p:spPr>
          <a:xfrm>
            <a:off x="2046399" y="2531096"/>
            <a:ext cx="9144000" cy="1655762"/>
          </a:xfrm>
        </p:spPr>
        <p:txBody>
          <a:bodyPr>
            <a:normAutofit/>
          </a:bodyPr>
          <a:lstStyle>
            <a:lvl1pPr marL="0" indent="0">
              <a:buNone/>
              <a:defRPr sz="400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algn="l"/>
            <a:r>
              <a:rPr lang="en-US" dirty="0">
                <a:solidFill>
                  <a:schemeClr val="bg1"/>
                </a:solidFill>
              </a:rPr>
              <a:t>“Quote goes here.”</a:t>
            </a:r>
          </a:p>
        </p:txBody>
      </p:sp>
    </p:spTree>
    <p:extLst>
      <p:ext uri="{BB962C8B-B14F-4D97-AF65-F5344CB8AC3E}">
        <p14:creationId xmlns:p14="http://schemas.microsoft.com/office/powerpoint/2010/main" val="224394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1"/>
          <p:cNvSpPr>
            <a:spLocks noGrp="1"/>
          </p:cNvSpPr>
          <p:nvPr>
            <p:ph type="title"/>
          </p:nvPr>
        </p:nvSpPr>
        <p:spPr>
          <a:xfrm>
            <a:off x="7060252" y="982464"/>
            <a:ext cx="4862405" cy="1794085"/>
          </a:xfrm>
        </p:spPr>
        <p:txBody>
          <a:bodyPr/>
          <a:lstStyle/>
          <a:p>
            <a:r>
              <a:rPr lang="en-US" dirty="0"/>
              <a:t>Headline Copy Goes Here</a:t>
            </a:r>
          </a:p>
        </p:txBody>
      </p:sp>
      <p:sp>
        <p:nvSpPr>
          <p:cNvPr id="4" name="Content Placeholder 2"/>
          <p:cNvSpPr>
            <a:spLocks noGrp="1"/>
          </p:cNvSpPr>
          <p:nvPr>
            <p:ph idx="1"/>
          </p:nvPr>
        </p:nvSpPr>
        <p:spPr>
          <a:xfrm>
            <a:off x="7060253" y="3052261"/>
            <a:ext cx="4862404" cy="1975926"/>
          </a:xfrm>
        </p:spPr>
        <p:txBody>
          <a:bodyPr/>
          <a:lstStyle/>
          <a:p>
            <a:r>
              <a:rPr lang="en-US" dirty="0"/>
              <a:t>Click to add text</a:t>
            </a:r>
          </a:p>
          <a:p>
            <a:r>
              <a:rPr lang="en-US" dirty="0"/>
              <a:t>Click to add text</a:t>
            </a:r>
          </a:p>
        </p:txBody>
      </p:sp>
      <p:sp>
        <p:nvSpPr>
          <p:cNvPr id="6" name="Picture Placeholder 2"/>
          <p:cNvSpPr>
            <a:spLocks noGrp="1"/>
          </p:cNvSpPr>
          <p:nvPr>
            <p:ph type="pic" idx="10"/>
          </p:nvPr>
        </p:nvSpPr>
        <p:spPr>
          <a:xfrm>
            <a:off x="0" y="3"/>
            <a:ext cx="6890995" cy="6857999"/>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8" name="TextBox 7"/>
          <p:cNvSpPr txBox="1"/>
          <p:nvPr userDrawn="1"/>
        </p:nvSpPr>
        <p:spPr>
          <a:xfrm>
            <a:off x="7478040" y="6407925"/>
            <a:ext cx="4489537" cy="369332"/>
          </a:xfrm>
          <a:prstGeom prst="rect">
            <a:avLst/>
          </a:prstGeom>
          <a:noFill/>
        </p:spPr>
        <p:txBody>
          <a:bodyPr wrap="square" rtlCol="0">
            <a:spAutoFit/>
          </a:bodyPr>
          <a:lstStyle/>
          <a:p>
            <a:pPr algn="r"/>
            <a:r>
              <a:rPr lang="en-US" sz="1800" b="1" i="0" dirty="0">
                <a:solidFill>
                  <a:srgbClr val="21314D"/>
                </a:solidFill>
                <a:latin typeface="Gotham" charset="0"/>
                <a:ea typeface="Gotham" charset="0"/>
                <a:cs typeface="Gotham" charset="0"/>
              </a:rPr>
              <a:t>MINES</a:t>
            </a:r>
            <a:r>
              <a:rPr lang="en-US" sz="1800" b="1" i="0" dirty="0">
                <a:solidFill>
                  <a:srgbClr val="D2492A"/>
                </a:solidFill>
                <a:latin typeface="Gotham" charset="0"/>
                <a:ea typeface="Gotham" charset="0"/>
                <a:cs typeface="Gotham" charset="0"/>
              </a:rPr>
              <a:t>.</a:t>
            </a:r>
            <a:r>
              <a:rPr lang="en-US" sz="1800" b="0" i="0" dirty="0">
                <a:solidFill>
                  <a:srgbClr val="92A2BD"/>
                </a:solidFill>
                <a:latin typeface="Gotham Book" charset="0"/>
                <a:ea typeface="Gotham Book" charset="0"/>
                <a:cs typeface="Gotham Book" charset="0"/>
              </a:rPr>
              <a:t>EDU</a:t>
            </a:r>
          </a:p>
        </p:txBody>
      </p:sp>
    </p:spTree>
    <p:extLst>
      <p:ext uri="{BB962C8B-B14F-4D97-AF65-F5344CB8AC3E}">
        <p14:creationId xmlns:p14="http://schemas.microsoft.com/office/powerpoint/2010/main" val="539565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734776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61" r:id="rId8"/>
    <p:sldLayoutId id="2147483660" r:id="rId9"/>
    <p:sldLayoutId id="2147483656" r:id="rId10"/>
    <p:sldLayoutId id="2147483657" r:id="rId11"/>
    <p:sldLayoutId id="2147483658" r:id="rId12"/>
    <p:sldLayoutId id="2147483659" r:id="rId13"/>
  </p:sldLayoutIdLst>
  <p:txStyles>
    <p:titleStyle>
      <a:lvl1pPr algn="l" defTabSz="914377" rtl="0" eaLnBrk="1" latinLnBrk="0" hangingPunct="1">
        <a:lnSpc>
          <a:spcPct val="90000"/>
        </a:lnSpc>
        <a:spcBef>
          <a:spcPct val="0"/>
        </a:spcBef>
        <a:buNone/>
        <a:defRPr sz="4400" b="1" i="0" kern="1200">
          <a:solidFill>
            <a:srgbClr val="21314D"/>
          </a:solidFill>
          <a:latin typeface="Arial" panose="020B0604020202020204" pitchFamily="34" charset="0"/>
          <a:ea typeface="Arial" panose="020B0604020202020204" pitchFamily="34" charset="0"/>
          <a:cs typeface="Arial" panose="020B0604020202020204" pitchFamily="34" charset="0"/>
        </a:defRPr>
      </a:lvl1pPr>
    </p:titleStyle>
    <p:bodyStyle>
      <a:lvl1pPr marL="228594" indent="-228594" algn="l" defTabSz="914377" rtl="0" eaLnBrk="1" latinLnBrk="0" hangingPunct="1">
        <a:lnSpc>
          <a:spcPct val="90000"/>
        </a:lnSpc>
        <a:spcBef>
          <a:spcPts val="1000"/>
        </a:spcBef>
        <a:buFont typeface="Arial"/>
        <a:buChar char="•"/>
        <a:defRPr sz="2800" b="0" i="0" kern="1200">
          <a:solidFill>
            <a:schemeClr val="tx1"/>
          </a:solidFill>
          <a:latin typeface="Arial" panose="020B0604020202020204" pitchFamily="34" charset="0"/>
          <a:ea typeface="Arial" panose="020B0604020202020204" pitchFamily="34" charset="0"/>
          <a:cs typeface="Arial" panose="020B0604020202020204" pitchFamily="34" charset="0"/>
        </a:defRPr>
      </a:lvl1pPr>
      <a:lvl2pPr marL="685783" indent="-228594" algn="l" defTabSz="914377" rtl="0" eaLnBrk="1" latinLnBrk="0" hangingPunct="1">
        <a:lnSpc>
          <a:spcPct val="90000"/>
        </a:lnSpc>
        <a:spcBef>
          <a:spcPts val="500"/>
        </a:spcBef>
        <a:buFont typeface="Arial"/>
        <a:buChar char="•"/>
        <a:defRPr sz="2400" b="0" i="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2971" indent="-228594" algn="l" defTabSz="914377" rtl="0" eaLnBrk="1" latinLnBrk="0" hangingPunct="1">
        <a:lnSpc>
          <a:spcPct val="90000"/>
        </a:lnSpc>
        <a:spcBef>
          <a:spcPts val="500"/>
        </a:spcBef>
        <a:buFont typeface="Arial"/>
        <a:buChar char="•"/>
        <a:defRPr sz="2000" b="0" i="0" kern="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160" indent="-228594" algn="l" defTabSz="914377" rtl="0" eaLnBrk="1" latinLnBrk="0" hangingPunct="1">
        <a:lnSpc>
          <a:spcPct val="90000"/>
        </a:lnSpc>
        <a:spcBef>
          <a:spcPts val="500"/>
        </a:spcBef>
        <a:buFont typeface="Arial"/>
        <a:buChar char="•"/>
        <a:defRPr sz="1800" b="0" i="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349" indent="-228594" algn="l" defTabSz="914377" rtl="0" eaLnBrk="1" latinLnBrk="0" hangingPunct="1">
        <a:lnSpc>
          <a:spcPct val="90000"/>
        </a:lnSpc>
        <a:spcBef>
          <a:spcPts val="500"/>
        </a:spcBef>
        <a:buFont typeface="Arial"/>
        <a:buChar char="•"/>
        <a:defRPr sz="1800" b="0" i="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371" y="1661652"/>
            <a:ext cx="10803672" cy="1300983"/>
          </a:xfrm>
        </p:spPr>
        <p:txBody>
          <a:bodyPr>
            <a:normAutofit/>
          </a:bodyPr>
          <a:lstStyle/>
          <a:p>
            <a:r>
              <a:rPr lang="en-US" dirty="0"/>
              <a:t>EENG 385</a:t>
            </a:r>
            <a:br>
              <a:rPr lang="en-US" dirty="0"/>
            </a:br>
            <a:r>
              <a:rPr lang="en-US"/>
              <a:t>Amplifier Theory</a:t>
            </a:r>
            <a:endParaRPr lang="en-US" dirty="0"/>
          </a:p>
        </p:txBody>
      </p:sp>
    </p:spTree>
    <p:extLst>
      <p:ext uri="{BB962C8B-B14F-4D97-AF65-F5344CB8AC3E}">
        <p14:creationId xmlns:p14="http://schemas.microsoft.com/office/powerpoint/2010/main" val="2018888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Objectives</a:t>
            </a:r>
          </a:p>
        </p:txBody>
      </p:sp>
      <p:sp>
        <p:nvSpPr>
          <p:cNvPr id="3" name="Content Placeholder 2"/>
          <p:cNvSpPr>
            <a:spLocks noGrp="1"/>
          </p:cNvSpPr>
          <p:nvPr>
            <p:ph idx="1"/>
          </p:nvPr>
        </p:nvSpPr>
        <p:spPr>
          <a:xfrm>
            <a:off x="838200" y="1825625"/>
            <a:ext cx="10515600" cy="3591201"/>
          </a:xfrm>
        </p:spPr>
        <p:txBody>
          <a:bodyPr>
            <a:normAutofit/>
          </a:bodyPr>
          <a:lstStyle/>
          <a:p>
            <a:pPr marL="0" indent="0">
              <a:buNone/>
            </a:pPr>
            <a:r>
              <a:rPr lang="en-US" dirty="0"/>
              <a:t>The objective of this lab is to analyze the operation and electrical characteristics of the audio amplifier stage of the Audio board and to prepare you to solder together the audio amplifier subsystem of the Audio board.</a:t>
            </a:r>
          </a:p>
          <a:p>
            <a:pPr marL="0" indent="0">
              <a:buNone/>
            </a:pPr>
            <a:endParaRPr lang="en-US" sz="2800" dirty="0"/>
          </a:p>
        </p:txBody>
      </p:sp>
    </p:spTree>
    <p:extLst>
      <p:ext uri="{BB962C8B-B14F-4D97-AF65-F5344CB8AC3E}">
        <p14:creationId xmlns:p14="http://schemas.microsoft.com/office/powerpoint/2010/main" val="2263269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BD9E21F-9B2E-F7D8-A448-B15A299BB53F}"/>
              </a:ext>
            </a:extLst>
          </p:cNvPr>
          <p:cNvPicPr>
            <a:picLocks noChangeAspect="1"/>
          </p:cNvPicPr>
          <p:nvPr/>
        </p:nvPicPr>
        <p:blipFill>
          <a:blip r:embed="rId3"/>
          <a:stretch>
            <a:fillRect/>
          </a:stretch>
        </p:blipFill>
        <p:spPr>
          <a:xfrm>
            <a:off x="6865495" y="2455845"/>
            <a:ext cx="4987118" cy="3532205"/>
          </a:xfrm>
          <a:prstGeom prst="rect">
            <a:avLst/>
          </a:prstGeom>
        </p:spPr>
      </p:pic>
      <p:sp>
        <p:nvSpPr>
          <p:cNvPr id="2" name="Title 1"/>
          <p:cNvSpPr>
            <a:spLocks noGrp="1"/>
          </p:cNvSpPr>
          <p:nvPr>
            <p:ph type="title"/>
          </p:nvPr>
        </p:nvSpPr>
        <p:spPr/>
        <p:txBody>
          <a:bodyPr/>
          <a:lstStyle/>
          <a:p>
            <a:r>
              <a:rPr lang="en-US" dirty="0"/>
              <a:t>Theory</a:t>
            </a:r>
          </a:p>
        </p:txBody>
      </p:sp>
      <p:sp>
        <p:nvSpPr>
          <p:cNvPr id="3" name="Content Placeholder 2"/>
          <p:cNvSpPr>
            <a:spLocks noGrp="1"/>
          </p:cNvSpPr>
          <p:nvPr>
            <p:ph idx="1"/>
          </p:nvPr>
        </p:nvSpPr>
        <p:spPr>
          <a:xfrm>
            <a:off x="838200" y="1825625"/>
            <a:ext cx="10515600" cy="3397304"/>
          </a:xfrm>
        </p:spPr>
        <p:txBody>
          <a:bodyPr>
            <a:normAutofit/>
          </a:bodyPr>
          <a:lstStyle/>
          <a:p>
            <a:pPr marL="0" indent="0">
              <a:buNone/>
            </a:pPr>
            <a:r>
              <a:rPr lang="en-US" dirty="0"/>
              <a:t>Two stage</a:t>
            </a:r>
          </a:p>
          <a:p>
            <a:r>
              <a:rPr lang="en-US" dirty="0"/>
              <a:t>Input from audio source via 3.5mm jack</a:t>
            </a:r>
          </a:p>
          <a:p>
            <a:r>
              <a:rPr lang="en-US" dirty="0">
                <a:solidFill>
                  <a:srgbClr val="FF0000"/>
                </a:solidFill>
              </a:rPr>
              <a:t>Common emitter, voltage amplifier</a:t>
            </a:r>
          </a:p>
          <a:p>
            <a:r>
              <a:rPr lang="en-US" dirty="0">
                <a:solidFill>
                  <a:srgbClr val="0070C0"/>
                </a:solidFill>
              </a:rPr>
              <a:t>Emitter follower, current amplifier</a:t>
            </a:r>
          </a:p>
          <a:p>
            <a:pPr marL="0" indent="0">
              <a:buNone/>
            </a:pPr>
            <a:endParaRPr lang="en-US" dirty="0"/>
          </a:p>
        </p:txBody>
      </p:sp>
    </p:spTree>
    <p:extLst>
      <p:ext uri="{BB962C8B-B14F-4D97-AF65-F5344CB8AC3E}">
        <p14:creationId xmlns:p14="http://schemas.microsoft.com/office/powerpoint/2010/main" val="3026776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Theory</a:t>
            </a:r>
          </a:p>
        </p:txBody>
      </p:sp>
      <p:sp>
        <p:nvSpPr>
          <p:cNvPr id="3" name="Content Placeholder 2"/>
          <p:cNvSpPr>
            <a:spLocks noGrp="1"/>
          </p:cNvSpPr>
          <p:nvPr>
            <p:ph idx="1"/>
          </p:nvPr>
        </p:nvSpPr>
        <p:spPr>
          <a:xfrm>
            <a:off x="838200" y="1825625"/>
            <a:ext cx="10515600" cy="3397304"/>
          </a:xfrm>
        </p:spPr>
        <p:txBody>
          <a:bodyPr>
            <a:normAutofit/>
          </a:bodyPr>
          <a:lstStyle/>
          <a:p>
            <a:r>
              <a:rPr lang="en-US" dirty="0"/>
              <a:t>Model circuit with small signal model</a:t>
            </a:r>
          </a:p>
          <a:p>
            <a:r>
              <a:rPr lang="en-US" dirty="0"/>
              <a:t>Vs is audio source, your MP3 player</a:t>
            </a:r>
          </a:p>
          <a:p>
            <a:r>
              <a:rPr lang="en-US" dirty="0"/>
              <a:t>Use analysis to determine values in colored boxes</a:t>
            </a:r>
          </a:p>
        </p:txBody>
      </p:sp>
      <p:pic>
        <p:nvPicPr>
          <p:cNvPr id="5" name="Picture 4">
            <a:extLst>
              <a:ext uri="{FF2B5EF4-FFF2-40B4-BE49-F238E27FC236}">
                <a16:creationId xmlns:a16="http://schemas.microsoft.com/office/drawing/2014/main" id="{8B912A34-28A1-4BB7-E623-3B1FE5FFDF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1264" y="3634255"/>
            <a:ext cx="6991677" cy="1867384"/>
          </a:xfrm>
          <a:prstGeom prst="rect">
            <a:avLst/>
          </a:prstGeom>
        </p:spPr>
      </p:pic>
      <p:pic>
        <p:nvPicPr>
          <p:cNvPr id="6" name="Picture 5">
            <a:extLst>
              <a:ext uri="{FF2B5EF4-FFF2-40B4-BE49-F238E27FC236}">
                <a16:creationId xmlns:a16="http://schemas.microsoft.com/office/drawing/2014/main" id="{B44DBA42-B559-A29B-F18B-7EAA6A3FD5AE}"/>
              </a:ext>
            </a:extLst>
          </p:cNvPr>
          <p:cNvPicPr>
            <a:picLocks noChangeAspect="1"/>
          </p:cNvPicPr>
          <p:nvPr/>
        </p:nvPicPr>
        <p:blipFill>
          <a:blip r:embed="rId4"/>
          <a:stretch>
            <a:fillRect/>
          </a:stretch>
        </p:blipFill>
        <p:spPr>
          <a:xfrm>
            <a:off x="838200" y="3314700"/>
            <a:ext cx="3087738" cy="2186939"/>
          </a:xfrm>
          <a:prstGeom prst="rect">
            <a:avLst/>
          </a:prstGeom>
        </p:spPr>
      </p:pic>
    </p:spTree>
    <p:extLst>
      <p:ext uri="{BB962C8B-B14F-4D97-AF65-F5344CB8AC3E}">
        <p14:creationId xmlns:p14="http://schemas.microsoft.com/office/powerpoint/2010/main" val="2529779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1CC62-8DED-70DE-28AE-425ABF23B25B}"/>
              </a:ext>
            </a:extLst>
          </p:cNvPr>
          <p:cNvSpPr>
            <a:spLocks noGrp="1"/>
          </p:cNvSpPr>
          <p:nvPr>
            <p:ph type="title"/>
          </p:nvPr>
        </p:nvSpPr>
        <p:spPr/>
        <p:txBody>
          <a:bodyPr/>
          <a:lstStyle/>
          <a:p>
            <a:r>
              <a:rPr lang="en-US" dirty="0"/>
              <a:t>Small Signal Input Resistance</a:t>
            </a:r>
          </a:p>
        </p:txBody>
      </p:sp>
      <p:sp>
        <p:nvSpPr>
          <p:cNvPr id="3" name="Content Placeholder 2">
            <a:extLst>
              <a:ext uri="{FF2B5EF4-FFF2-40B4-BE49-F238E27FC236}">
                <a16:creationId xmlns:a16="http://schemas.microsoft.com/office/drawing/2014/main" id="{A521815F-6602-97F7-63E9-002EB1C22937}"/>
              </a:ext>
            </a:extLst>
          </p:cNvPr>
          <p:cNvSpPr>
            <a:spLocks noGrp="1"/>
          </p:cNvSpPr>
          <p:nvPr>
            <p:ph idx="1"/>
          </p:nvPr>
        </p:nvSpPr>
        <p:spPr/>
        <p:txBody>
          <a:bodyPr/>
          <a:lstStyle/>
          <a:p>
            <a:r>
              <a:rPr lang="en-US" dirty="0"/>
              <a:t>Small signal input resistance</a:t>
            </a:r>
          </a:p>
          <a:p>
            <a:pPr lvl="1"/>
            <a:r>
              <a:rPr lang="en-US" dirty="0"/>
              <a:t>Looks at </a:t>
            </a:r>
            <a:r>
              <a:rPr lang="en-US" u="sng" dirty="0"/>
              <a:t>changes</a:t>
            </a:r>
            <a:r>
              <a:rPr lang="en-US" dirty="0"/>
              <a:t> in voltage/current</a:t>
            </a:r>
          </a:p>
          <a:p>
            <a:pPr marL="457189" lvl="1" indent="0">
              <a:buNone/>
            </a:pPr>
            <a:endParaRPr lang="en-US" dirty="0"/>
          </a:p>
          <a:p>
            <a:r>
              <a:rPr lang="en-US" dirty="0"/>
              <a:t>Example: Find R</a:t>
            </a:r>
            <a:r>
              <a:rPr lang="en-US" baseline="-25000" dirty="0"/>
              <a:t>ice</a:t>
            </a:r>
            <a:r>
              <a:rPr lang="en-US" dirty="0"/>
              <a:t> </a:t>
            </a:r>
          </a:p>
          <a:p>
            <a:pPr lvl="1"/>
            <a:r>
              <a:rPr lang="en-US" dirty="0"/>
              <a:t>V = I*R		so	R</a:t>
            </a:r>
            <a:r>
              <a:rPr lang="en-US" baseline="-25000" dirty="0"/>
              <a:t>ice</a:t>
            </a:r>
            <a:r>
              <a:rPr lang="en-US" dirty="0"/>
              <a:t> = </a:t>
            </a:r>
            <a:r>
              <a:rPr lang="en-US" dirty="0" err="1"/>
              <a:t>Δv</a:t>
            </a:r>
            <a:r>
              <a:rPr lang="en-US" baseline="-25000" dirty="0" err="1"/>
              <a:t>B</a:t>
            </a:r>
            <a:r>
              <a:rPr lang="en-US" dirty="0"/>
              <a:t> / </a:t>
            </a:r>
            <a:r>
              <a:rPr lang="en-US" dirty="0" err="1"/>
              <a:t>Δi</a:t>
            </a:r>
            <a:r>
              <a:rPr lang="en-US" baseline="-25000" dirty="0" err="1"/>
              <a:t>B</a:t>
            </a:r>
            <a:endParaRPr lang="en-US" dirty="0"/>
          </a:p>
          <a:p>
            <a:pPr lvl="1"/>
            <a:r>
              <a:rPr lang="en-US" dirty="0"/>
              <a:t>Effect of </a:t>
            </a:r>
            <a:r>
              <a:rPr lang="en-US" dirty="0" err="1"/>
              <a:t>Δv</a:t>
            </a:r>
            <a:r>
              <a:rPr lang="en-US" baseline="-25000" dirty="0" err="1"/>
              <a:t>B</a:t>
            </a:r>
            <a:r>
              <a:rPr lang="en-US" dirty="0"/>
              <a:t> on </a:t>
            </a:r>
            <a:r>
              <a:rPr lang="en-US" dirty="0" err="1"/>
              <a:t>Δv</a:t>
            </a:r>
            <a:r>
              <a:rPr lang="en-US" baseline="-25000" dirty="0" err="1"/>
              <a:t>E</a:t>
            </a:r>
            <a:r>
              <a:rPr lang="en-US" dirty="0"/>
              <a:t> at T4?</a:t>
            </a:r>
          </a:p>
          <a:p>
            <a:pPr lvl="1"/>
            <a:r>
              <a:rPr lang="en-US" dirty="0"/>
              <a:t>Effect of </a:t>
            </a:r>
            <a:r>
              <a:rPr lang="en-US" dirty="0" err="1"/>
              <a:t>Δi</a:t>
            </a:r>
            <a:r>
              <a:rPr lang="en-US" baseline="-25000" dirty="0" err="1"/>
              <a:t>E</a:t>
            </a:r>
            <a:r>
              <a:rPr lang="en-US" dirty="0"/>
              <a:t> on </a:t>
            </a:r>
            <a:r>
              <a:rPr lang="en-US" dirty="0" err="1"/>
              <a:t>Δv</a:t>
            </a:r>
            <a:r>
              <a:rPr lang="en-US" baseline="-25000" dirty="0" err="1"/>
              <a:t>E</a:t>
            </a:r>
            <a:r>
              <a:rPr lang="en-US" dirty="0"/>
              <a:t> at T4?</a:t>
            </a:r>
          </a:p>
          <a:p>
            <a:pPr lvl="1"/>
            <a:r>
              <a:rPr lang="en-US" dirty="0"/>
              <a:t>Relationship between </a:t>
            </a:r>
            <a:r>
              <a:rPr lang="en-US" dirty="0" err="1"/>
              <a:t>Δi</a:t>
            </a:r>
            <a:r>
              <a:rPr lang="en-US" baseline="-25000" dirty="0" err="1"/>
              <a:t>B</a:t>
            </a:r>
            <a:r>
              <a:rPr lang="en-US" dirty="0"/>
              <a:t> on </a:t>
            </a:r>
            <a:r>
              <a:rPr lang="en-US" dirty="0" err="1"/>
              <a:t>Δi</a:t>
            </a:r>
            <a:r>
              <a:rPr lang="en-US" baseline="-25000" dirty="0" err="1"/>
              <a:t>E</a:t>
            </a:r>
            <a:endParaRPr lang="en-US" dirty="0"/>
          </a:p>
        </p:txBody>
      </p:sp>
      <p:pic>
        <p:nvPicPr>
          <p:cNvPr id="5" name="Picture 4">
            <a:extLst>
              <a:ext uri="{FF2B5EF4-FFF2-40B4-BE49-F238E27FC236}">
                <a16:creationId xmlns:a16="http://schemas.microsoft.com/office/drawing/2014/main" id="{2BB73619-8E02-A74D-7C3A-2AC9F3DC3A6E}"/>
              </a:ext>
            </a:extLst>
          </p:cNvPr>
          <p:cNvPicPr>
            <a:picLocks noChangeAspect="1"/>
          </p:cNvPicPr>
          <p:nvPr/>
        </p:nvPicPr>
        <p:blipFill>
          <a:blip r:embed="rId2"/>
          <a:stretch>
            <a:fillRect/>
          </a:stretch>
        </p:blipFill>
        <p:spPr>
          <a:xfrm>
            <a:off x="7579286" y="1825625"/>
            <a:ext cx="3945964" cy="4464504"/>
          </a:xfrm>
          <a:prstGeom prst="rect">
            <a:avLst/>
          </a:prstGeom>
        </p:spPr>
      </p:pic>
    </p:spTree>
    <p:extLst>
      <p:ext uri="{BB962C8B-B14F-4D97-AF65-F5344CB8AC3E}">
        <p14:creationId xmlns:p14="http://schemas.microsoft.com/office/powerpoint/2010/main" val="1728277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Assemble</a:t>
            </a:r>
          </a:p>
        </p:txBody>
      </p:sp>
      <p:sp>
        <p:nvSpPr>
          <p:cNvPr id="3" name="Content Placeholder 2"/>
          <p:cNvSpPr>
            <a:spLocks noGrp="1"/>
          </p:cNvSpPr>
          <p:nvPr>
            <p:ph idx="1"/>
          </p:nvPr>
        </p:nvSpPr>
        <p:spPr>
          <a:xfrm>
            <a:off x="838200" y="1825625"/>
            <a:ext cx="10515600" cy="3397304"/>
          </a:xfrm>
        </p:spPr>
        <p:txBody>
          <a:bodyPr>
            <a:normAutofit/>
          </a:bodyPr>
          <a:lstStyle/>
          <a:p>
            <a:r>
              <a:rPr lang="en-US" dirty="0"/>
              <a:t>Audio input &amp; amplifier</a:t>
            </a:r>
          </a:p>
          <a:p>
            <a:r>
              <a:rPr lang="en-US" dirty="0"/>
              <a:t>Polarized parts</a:t>
            </a:r>
          </a:p>
          <a:p>
            <a:pPr lvl="1"/>
            <a:r>
              <a:rPr lang="en-US" dirty="0"/>
              <a:t>100uF</a:t>
            </a:r>
          </a:p>
          <a:p>
            <a:pPr lvl="1"/>
            <a:r>
              <a:rPr lang="en-US" dirty="0"/>
              <a:t>TIP 31 or122 NPN</a:t>
            </a:r>
          </a:p>
          <a:p>
            <a:pPr lvl="1"/>
            <a:r>
              <a:rPr lang="en-US" dirty="0"/>
              <a:t>TIP 32 or 127 PNP</a:t>
            </a:r>
          </a:p>
          <a:p>
            <a:pPr lvl="1"/>
            <a:r>
              <a:rPr lang="en-US" dirty="0"/>
              <a:t>2N3904</a:t>
            </a:r>
          </a:p>
          <a:p>
            <a:pPr lvl="1"/>
            <a:r>
              <a:rPr lang="en-US" dirty="0"/>
              <a:t>1k and 100k Pot</a:t>
            </a:r>
          </a:p>
        </p:txBody>
      </p:sp>
      <p:pic>
        <p:nvPicPr>
          <p:cNvPr id="4" name="Picture 3">
            <a:extLst>
              <a:ext uri="{FF2B5EF4-FFF2-40B4-BE49-F238E27FC236}">
                <a16:creationId xmlns:a16="http://schemas.microsoft.com/office/drawing/2014/main" id="{3A119A39-9845-13B7-A29C-A7DDB01B12D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44017" y="609882"/>
            <a:ext cx="6538055" cy="5285219"/>
          </a:xfrm>
          <a:prstGeom prst="rect">
            <a:avLst/>
          </a:prstGeom>
          <a:noFill/>
          <a:ln>
            <a:noFill/>
          </a:ln>
        </p:spPr>
      </p:pic>
    </p:spTree>
    <p:extLst>
      <p:ext uri="{BB962C8B-B14F-4D97-AF65-F5344CB8AC3E}">
        <p14:creationId xmlns:p14="http://schemas.microsoft.com/office/powerpoint/2010/main" val="1183449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a:t>
            </a:r>
          </a:p>
        </p:txBody>
      </p:sp>
      <p:sp>
        <p:nvSpPr>
          <p:cNvPr id="3" name="Content Placeholder 2"/>
          <p:cNvSpPr>
            <a:spLocks noGrp="1"/>
          </p:cNvSpPr>
          <p:nvPr>
            <p:ph idx="1"/>
          </p:nvPr>
        </p:nvSpPr>
        <p:spPr>
          <a:xfrm>
            <a:off x="838200" y="1825625"/>
            <a:ext cx="10515600" cy="3397304"/>
          </a:xfrm>
        </p:spPr>
        <p:txBody>
          <a:bodyPr>
            <a:normAutofit/>
          </a:bodyPr>
          <a:lstStyle/>
          <a:p>
            <a:r>
              <a:rPr lang="en-US" dirty="0"/>
              <a:t>No testing of assembled circuit</a:t>
            </a:r>
          </a:p>
          <a:p>
            <a:pPr lvl="1"/>
            <a:r>
              <a:rPr lang="en-US" dirty="0"/>
              <a:t>If POTs are not adjusted, it may look like your circuit has a short circuit</a:t>
            </a:r>
          </a:p>
          <a:p>
            <a:pPr lvl="1"/>
            <a:r>
              <a:rPr lang="en-US" dirty="0"/>
              <a:t>Wait until next week’s lab to power up.</a:t>
            </a:r>
          </a:p>
          <a:p>
            <a:endParaRPr lang="en-US" dirty="0"/>
          </a:p>
        </p:txBody>
      </p:sp>
    </p:spTree>
    <p:extLst>
      <p:ext uri="{BB962C8B-B14F-4D97-AF65-F5344CB8AC3E}">
        <p14:creationId xmlns:p14="http://schemas.microsoft.com/office/powerpoint/2010/main" val="120210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Turn In</a:t>
            </a:r>
          </a:p>
        </p:txBody>
      </p:sp>
      <p:sp>
        <p:nvSpPr>
          <p:cNvPr id="3" name="Content Placeholder 2"/>
          <p:cNvSpPr>
            <a:spLocks noGrp="1"/>
          </p:cNvSpPr>
          <p:nvPr>
            <p:ph idx="1"/>
          </p:nvPr>
        </p:nvSpPr>
        <p:spPr>
          <a:xfrm>
            <a:off x="838200" y="1825625"/>
            <a:ext cx="10515600" cy="3397304"/>
          </a:xfrm>
        </p:spPr>
        <p:txBody>
          <a:bodyPr>
            <a:normAutofit fontScale="62500" lnSpcReduction="20000"/>
          </a:bodyPr>
          <a:lstStyle/>
          <a:p>
            <a:pPr marL="0" indent="0">
              <a:lnSpc>
                <a:spcPct val="120000"/>
              </a:lnSpc>
              <a:spcBef>
                <a:spcPts val="0"/>
              </a:spcBef>
              <a:buNone/>
            </a:pPr>
            <a:r>
              <a:rPr lang="en-US" sz="2800" dirty="0"/>
              <a:t>Audio Amplifier			Steps 1 – 3</a:t>
            </a:r>
          </a:p>
          <a:p>
            <a:pPr marL="0" indent="0">
              <a:lnSpc>
                <a:spcPct val="120000"/>
              </a:lnSpc>
              <a:spcBef>
                <a:spcPts val="0"/>
              </a:spcBef>
              <a:buNone/>
            </a:pPr>
            <a:r>
              <a:rPr lang="en-US" sz="2800" dirty="0"/>
              <a:t>Common Emitter Theory		Steps 1 – 3</a:t>
            </a:r>
          </a:p>
          <a:p>
            <a:pPr marL="0" indent="0">
              <a:lnSpc>
                <a:spcPct val="120000"/>
              </a:lnSpc>
              <a:spcBef>
                <a:spcPts val="0"/>
              </a:spcBef>
              <a:buNone/>
            </a:pPr>
            <a:r>
              <a:rPr lang="en-US" sz="2800" dirty="0"/>
              <a:t>The </a:t>
            </a:r>
            <a:r>
              <a:rPr lang="en-US" sz="2800" dirty="0" err="1"/>
              <a:t>Vbe</a:t>
            </a:r>
            <a:r>
              <a:rPr lang="en-US" sz="2800" dirty="0"/>
              <a:t> Multiplier		Steps 1 – 12</a:t>
            </a:r>
          </a:p>
          <a:p>
            <a:pPr marL="0" indent="0">
              <a:lnSpc>
                <a:spcPct val="120000"/>
              </a:lnSpc>
              <a:spcBef>
                <a:spcPts val="0"/>
              </a:spcBef>
              <a:buNone/>
            </a:pPr>
            <a:r>
              <a:rPr lang="en-US" sz="2800" dirty="0"/>
              <a:t>Rice				Steps 1 – 6</a:t>
            </a:r>
          </a:p>
          <a:p>
            <a:pPr marL="0" indent="0">
              <a:lnSpc>
                <a:spcPct val="120000"/>
              </a:lnSpc>
              <a:spcBef>
                <a:spcPts val="0"/>
              </a:spcBef>
              <a:buNone/>
            </a:pPr>
            <a:r>
              <a:rPr lang="en-US" sz="2800" dirty="0" err="1"/>
              <a:t>Roce</a:t>
            </a:r>
            <a:r>
              <a:rPr lang="en-US" sz="2800" dirty="0"/>
              <a:t>				Steps 1 – 2</a:t>
            </a:r>
          </a:p>
          <a:p>
            <a:pPr marL="0" indent="0">
              <a:lnSpc>
                <a:spcPct val="120000"/>
              </a:lnSpc>
              <a:spcBef>
                <a:spcPts val="0"/>
              </a:spcBef>
              <a:buNone/>
            </a:pPr>
            <a:r>
              <a:rPr lang="en-US" sz="2800" dirty="0"/>
              <a:t>Ace				Steps 1 – 8</a:t>
            </a:r>
          </a:p>
          <a:p>
            <a:pPr marL="0" indent="0">
              <a:lnSpc>
                <a:spcPct val="120000"/>
              </a:lnSpc>
              <a:spcBef>
                <a:spcPts val="0"/>
              </a:spcBef>
              <a:buNone/>
            </a:pPr>
            <a:r>
              <a:rPr lang="en-US" sz="2800" dirty="0" err="1"/>
              <a:t>Rief</a:t>
            </a:r>
            <a:r>
              <a:rPr lang="en-US" sz="2800" dirty="0"/>
              <a:t>				Steps 1 – 6</a:t>
            </a:r>
          </a:p>
          <a:p>
            <a:pPr marL="0" indent="0">
              <a:lnSpc>
                <a:spcPct val="120000"/>
              </a:lnSpc>
              <a:spcBef>
                <a:spcPts val="0"/>
              </a:spcBef>
              <a:buNone/>
            </a:pPr>
            <a:r>
              <a:rPr lang="en-US" sz="2800" dirty="0" err="1"/>
              <a:t>Roef</a:t>
            </a:r>
            <a:r>
              <a:rPr lang="en-US" sz="2800" dirty="0"/>
              <a:t>				Steps 1 – 2</a:t>
            </a:r>
          </a:p>
          <a:p>
            <a:pPr marL="0" indent="0">
              <a:lnSpc>
                <a:spcPct val="120000"/>
              </a:lnSpc>
              <a:spcBef>
                <a:spcPts val="0"/>
              </a:spcBef>
              <a:buNone/>
            </a:pPr>
            <a:r>
              <a:rPr lang="en-US" sz="2800" dirty="0" err="1"/>
              <a:t>Aef</a:t>
            </a:r>
            <a:r>
              <a:rPr lang="en-US" sz="2800" dirty="0"/>
              <a:t>				Steps 1 – 2</a:t>
            </a:r>
          </a:p>
          <a:p>
            <a:pPr marL="0" indent="0">
              <a:lnSpc>
                <a:spcPct val="120000"/>
              </a:lnSpc>
              <a:spcBef>
                <a:spcPts val="0"/>
              </a:spcBef>
              <a:buNone/>
            </a:pPr>
            <a:r>
              <a:rPr lang="en-US" dirty="0"/>
              <a:t>G</a:t>
            </a:r>
            <a:r>
              <a:rPr lang="en-US" sz="2800" dirty="0"/>
              <a:t>ain of amplifier with no load	Steps 1 – 4</a:t>
            </a:r>
          </a:p>
          <a:p>
            <a:pPr marL="0" indent="0">
              <a:lnSpc>
                <a:spcPct val="120000"/>
              </a:lnSpc>
              <a:spcBef>
                <a:spcPts val="0"/>
              </a:spcBef>
              <a:buNone/>
            </a:pPr>
            <a:r>
              <a:rPr lang="en-US" sz="2800" dirty="0"/>
              <a:t>Gain of amplifier with 8Ω load	Steps 1 – 4</a:t>
            </a:r>
          </a:p>
          <a:p>
            <a:pPr marL="0" indent="0">
              <a:lnSpc>
                <a:spcPct val="120000"/>
              </a:lnSpc>
              <a:spcBef>
                <a:spcPts val="0"/>
              </a:spcBef>
              <a:buNone/>
            </a:pPr>
            <a:r>
              <a:rPr lang="en-US" sz="2800" dirty="0"/>
              <a:t>Complete Table 1</a:t>
            </a:r>
          </a:p>
          <a:p>
            <a:pPr marL="0" indent="0">
              <a:lnSpc>
                <a:spcPct val="120000"/>
              </a:lnSpc>
              <a:spcBef>
                <a:spcPts val="0"/>
              </a:spcBef>
              <a:buNone/>
            </a:pPr>
            <a:endParaRPr lang="en-US" sz="2800" dirty="0"/>
          </a:p>
          <a:p>
            <a:pPr marL="0" indent="0">
              <a:lnSpc>
                <a:spcPct val="120000"/>
              </a:lnSpc>
              <a:spcBef>
                <a:spcPts val="0"/>
              </a:spcBef>
              <a:buNone/>
            </a:pPr>
            <a:endParaRPr lang="en-US" sz="2800" dirty="0"/>
          </a:p>
        </p:txBody>
      </p:sp>
    </p:spTree>
    <p:extLst>
      <p:ext uri="{BB962C8B-B14F-4D97-AF65-F5344CB8AC3E}">
        <p14:creationId xmlns:p14="http://schemas.microsoft.com/office/powerpoint/2010/main" val="3644247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3340</TotalTime>
  <Words>378</Words>
  <Application>Microsoft Office PowerPoint</Application>
  <PresentationFormat>Widescreen</PresentationFormat>
  <Paragraphs>59</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Gotham</vt:lpstr>
      <vt:lpstr>Gotham Book</vt:lpstr>
      <vt:lpstr>Office Theme</vt:lpstr>
      <vt:lpstr>EENG 385 Amplifier Theory</vt:lpstr>
      <vt:lpstr>Lab Objectives</vt:lpstr>
      <vt:lpstr>Theory</vt:lpstr>
      <vt:lpstr>Theory</vt:lpstr>
      <vt:lpstr>Small Signal Input Resistance</vt:lpstr>
      <vt:lpstr>Assemble</vt:lpstr>
      <vt:lpstr>Test</vt:lpstr>
      <vt:lpstr>Turn In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Chris Coulston</cp:lastModifiedBy>
  <cp:revision>96</cp:revision>
  <dcterms:created xsi:type="dcterms:W3CDTF">2017-08-01T15:06:47Z</dcterms:created>
  <dcterms:modified xsi:type="dcterms:W3CDTF">2023-03-02T03:46:46Z</dcterms:modified>
  <cp:category/>
</cp:coreProperties>
</file>