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95" r:id="rId2"/>
    <p:sldId id="355" r:id="rId3"/>
    <p:sldId id="359" r:id="rId4"/>
    <p:sldId id="363" r:id="rId5"/>
    <p:sldId id="361" r:id="rId6"/>
    <p:sldId id="362" r:id="rId7"/>
    <p:sldId id="364" r:id="rId8"/>
    <p:sldId id="365" r:id="rId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b="1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D8C6D3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4493" autoAdjust="0"/>
    <p:restoredTop sz="95268" autoAdjust="0"/>
  </p:normalViewPr>
  <p:slideViewPr>
    <p:cSldViewPr snapToGrid="0">
      <p:cViewPr varScale="1">
        <p:scale>
          <a:sx n="132" d="100"/>
          <a:sy n="132" d="100"/>
        </p:scale>
        <p:origin x="1656" y="1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38405" cy="384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429DA5A9-1792-4831-A83F-F87F84DB717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6AAAEC8F-DE65-47BA-B997-1C41753E5E6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7784EF53-73CC-4F66-95A2-440A8FD95BEE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3" name="Rectangle 5">
            <a:extLst>
              <a:ext uri="{FF2B5EF4-FFF2-40B4-BE49-F238E27FC236}">
                <a16:creationId xmlns:a16="http://schemas.microsoft.com/office/drawing/2014/main" id="{179F3C9A-C268-4871-BD1E-388D141D45A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43014" name="Rectangle 6">
            <a:extLst>
              <a:ext uri="{FF2B5EF4-FFF2-40B4-BE49-F238E27FC236}">
                <a16:creationId xmlns:a16="http://schemas.microsoft.com/office/drawing/2014/main" id="{B235D7DE-0B52-4B5A-A4EA-7DAD388F9F64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3015" name="Rectangle 7">
            <a:extLst>
              <a:ext uri="{FF2B5EF4-FFF2-40B4-BE49-F238E27FC236}">
                <a16:creationId xmlns:a16="http://schemas.microsoft.com/office/drawing/2014/main" id="{CFEAF189-530A-4ADD-8B23-7FA96D8EB9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b="0"/>
            </a:lvl1pPr>
          </a:lstStyle>
          <a:p>
            <a:fld id="{345F9266-06B6-4591-A564-41CF47167945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>
            <a:extLst>
              <a:ext uri="{FF2B5EF4-FFF2-40B4-BE49-F238E27FC236}">
                <a16:creationId xmlns:a16="http://schemas.microsoft.com/office/drawing/2014/main" id="{AAD9E699-343A-4E7A-97BD-8541A9C1B20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8471AAF7-19DB-4DFA-82D5-7354649AB8FD}" type="slidenum">
              <a:rPr lang="en-US" altLang="en-US" sz="1200" b="0"/>
              <a:pPr algn="r" eaLnBrk="1" hangingPunct="1"/>
              <a:t>2</a:t>
            </a:fld>
            <a:endParaRPr lang="en-US" altLang="en-US" sz="1200" b="0"/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75ECE951-83A5-4D2B-9A3A-C28E9949B0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FDC16287-391F-4E58-AEB8-8BB8AA291A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9162749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>
            <a:extLst>
              <a:ext uri="{FF2B5EF4-FFF2-40B4-BE49-F238E27FC236}">
                <a16:creationId xmlns:a16="http://schemas.microsoft.com/office/drawing/2014/main" id="{AAD9E699-343A-4E7A-97BD-8541A9C1B20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8471AAF7-19DB-4DFA-82D5-7354649AB8FD}" type="slidenum">
              <a:rPr lang="en-US" altLang="en-US" sz="1200" b="0"/>
              <a:pPr algn="r" eaLnBrk="1" hangingPunct="1"/>
              <a:t>3</a:t>
            </a:fld>
            <a:endParaRPr lang="en-US" altLang="en-US" sz="1200" b="0"/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75ECE951-83A5-4D2B-9A3A-C28E9949B0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FDC16287-391F-4E58-AEB8-8BB8AA291A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09475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>
            <a:extLst>
              <a:ext uri="{FF2B5EF4-FFF2-40B4-BE49-F238E27FC236}">
                <a16:creationId xmlns:a16="http://schemas.microsoft.com/office/drawing/2014/main" id="{AAD9E699-343A-4E7A-97BD-8541A9C1B20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8471AAF7-19DB-4DFA-82D5-7354649AB8FD}" type="slidenum">
              <a:rPr lang="en-US" altLang="en-US" sz="1200" b="0"/>
              <a:pPr algn="r" eaLnBrk="1" hangingPunct="1"/>
              <a:t>4</a:t>
            </a:fld>
            <a:endParaRPr lang="en-US" altLang="en-US" sz="1200" b="0"/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75ECE951-83A5-4D2B-9A3A-C28E9949B0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FDC16287-391F-4E58-AEB8-8BB8AA291A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45320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>
            <a:extLst>
              <a:ext uri="{FF2B5EF4-FFF2-40B4-BE49-F238E27FC236}">
                <a16:creationId xmlns:a16="http://schemas.microsoft.com/office/drawing/2014/main" id="{AAD9E699-343A-4E7A-97BD-8541A9C1B20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8471AAF7-19DB-4DFA-82D5-7354649AB8FD}" type="slidenum">
              <a:rPr lang="en-US" altLang="en-US" sz="1200" b="0"/>
              <a:pPr algn="r" eaLnBrk="1" hangingPunct="1"/>
              <a:t>5</a:t>
            </a:fld>
            <a:endParaRPr lang="en-US" altLang="en-US" sz="1200" b="0"/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75ECE951-83A5-4D2B-9A3A-C28E9949B0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FDC16287-391F-4E58-AEB8-8BB8AA291A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1149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>
            <a:extLst>
              <a:ext uri="{FF2B5EF4-FFF2-40B4-BE49-F238E27FC236}">
                <a16:creationId xmlns:a16="http://schemas.microsoft.com/office/drawing/2014/main" id="{AAD9E699-343A-4E7A-97BD-8541A9C1B20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8471AAF7-19DB-4DFA-82D5-7354649AB8FD}" type="slidenum">
              <a:rPr lang="en-US" altLang="en-US" sz="1200" b="0"/>
              <a:pPr algn="r" eaLnBrk="1" hangingPunct="1"/>
              <a:t>6</a:t>
            </a:fld>
            <a:endParaRPr lang="en-US" altLang="en-US" sz="1200" b="0"/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75ECE951-83A5-4D2B-9A3A-C28E9949B0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FDC16287-391F-4E58-AEB8-8BB8AA291A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2815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>
            <a:extLst>
              <a:ext uri="{FF2B5EF4-FFF2-40B4-BE49-F238E27FC236}">
                <a16:creationId xmlns:a16="http://schemas.microsoft.com/office/drawing/2014/main" id="{AAD9E699-343A-4E7A-97BD-8541A9C1B202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b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/>
            <a:fld id="{8471AAF7-19DB-4DFA-82D5-7354649AB8FD}" type="slidenum">
              <a:rPr lang="en-US" altLang="en-US" sz="1200" b="0"/>
              <a:pPr algn="r" eaLnBrk="1" hangingPunct="1"/>
              <a:t>7</a:t>
            </a:fld>
            <a:endParaRPr lang="en-US" altLang="en-US" sz="1200" b="0"/>
          </a:p>
        </p:txBody>
      </p:sp>
      <p:sp>
        <p:nvSpPr>
          <p:cNvPr id="172035" name="Rectangle 2">
            <a:extLst>
              <a:ext uri="{FF2B5EF4-FFF2-40B4-BE49-F238E27FC236}">
                <a16:creationId xmlns:a16="http://schemas.microsoft.com/office/drawing/2014/main" id="{75ECE951-83A5-4D2B-9A3A-C28E9949B0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2036" name="Rectangle 3">
            <a:extLst>
              <a:ext uri="{FF2B5EF4-FFF2-40B4-BE49-F238E27FC236}">
                <a16:creationId xmlns:a16="http://schemas.microsoft.com/office/drawing/2014/main" id="{FDC16287-391F-4E58-AEB8-8BB8AA291A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4157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6377897-34EF-47E9-A3C0-81AEB13BA13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5E6B0A-B620-4670-890B-F1259DE1CE09}" type="datetime1">
              <a:rPr lang="en-US" altLang="en-US"/>
              <a:pPr>
                <a:defRPr/>
              </a:pPr>
              <a:t>3/19/2022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9CEACDC-5FF1-408F-807C-5E9F1643ED8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2C8C875-1714-4714-8265-6F8476F71DE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948D603-BDD0-444A-B89D-B16C1C70AAB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90221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AF2D4EE-2A53-4A05-9D46-758A8C3AAFA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7D5DE1-0D89-4135-9A10-ED0284514A3A}" type="datetime1">
              <a:rPr lang="en-US" altLang="en-US"/>
              <a:pPr>
                <a:defRPr/>
              </a:pPr>
              <a:t>3/19/2022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F7AC201-B0AE-471D-96C2-4BFCF21CF0D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6E7862-32CF-47C0-992A-1B07F15ED53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68579D6-ADFA-469A-A4D4-84543B690E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7190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8AC01F35-08D7-4461-A2B5-F5A06323B74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7B1224-DA2E-4324-9A03-EF7AEC6B1AC8}" type="datetime1">
              <a:rPr lang="en-US" altLang="en-US"/>
              <a:pPr>
                <a:defRPr/>
              </a:pPr>
              <a:t>3/19/2022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12F16D7-37FA-4F1B-9EE2-73DC798F623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78075C7-87ED-453C-B5E2-0DCDE812847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4970DEB-A6E0-428A-9FB3-2EED4ECAA60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534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8E215D6-9276-4173-9928-E39F6E52577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E7B456-3584-41A7-A05B-CF02A886C595}" type="datetime1">
              <a:rPr lang="en-US" altLang="en-US"/>
              <a:pPr>
                <a:defRPr/>
              </a:pPr>
              <a:t>3/19/2022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EB9CCA5-130F-4993-936A-7344431757F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1680FA34-6CD6-4A22-B911-6268C682654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F089141-6077-4CB0-B9D3-8D21605DCD7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49486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B8669AD-AD0A-4A89-896E-2CB7799B86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08478-7048-4B06-8886-3755D81B5984}" type="datetime1">
              <a:rPr lang="en-US" altLang="en-US"/>
              <a:pPr>
                <a:defRPr/>
              </a:pPr>
              <a:t>3/19/2022</a:t>
            </a:fld>
            <a:endParaRPr lang="en-US" alt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F0478DA8-3F20-44F4-B148-66D70C39981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CBBBAE6-811A-4623-B2EF-5D5C16B4B69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9896D7E-4205-41A5-9244-54007096666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712295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E9B543-C69B-4AE3-B4A2-AA6BB994E99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4D6728E-795C-45A9-8DEF-32DB001804C2}" type="datetime1">
              <a:rPr lang="en-US" altLang="en-US"/>
              <a:pPr>
                <a:defRPr/>
              </a:pPr>
              <a:t>3/19/2022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AF22209-267C-4CDE-A413-684A47E2A58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59675D8-7E22-4E1E-8CC6-B2A4F955680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C1C2378-63D1-4018-A3EF-ADA2B23E18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54922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D711DDF-5B7F-4B04-B16B-5B16995DF2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EDBFB3-CABA-471B-8BDA-51CA89B228AD}" type="datetime1">
              <a:rPr lang="en-US" altLang="en-US"/>
              <a:pPr>
                <a:defRPr/>
              </a:pPr>
              <a:t>3/19/2022</a:t>
            </a:fld>
            <a:endParaRPr lang="en-US" alt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3036014F-8985-4809-9966-81C25E2259A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7C19394-D79A-4D1D-8645-54FF85379E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0EE8533-FB94-4826-A585-6717F02538E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5846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50320567-5DCA-4CE2-8D04-8E012D7BC03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33BA81-1FD5-4C3B-B318-026B9DD0001A}" type="datetime1">
              <a:rPr lang="en-US" altLang="en-US"/>
              <a:pPr>
                <a:defRPr/>
              </a:pPr>
              <a:t>3/19/2022</a:t>
            </a:fld>
            <a:endParaRPr lang="en-US" alt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2250C297-4B3F-4A96-A92D-7AB95F457CA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87324EF7-564B-468C-A7DF-FE689517302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EB768CF-272F-449D-B9D5-5C45ABBA5F1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04469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5567BA72-C6E0-409B-AC9B-E431D3FA364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83CCBE-51DA-4314-A0B7-C01A9EE112BE}" type="datetime1">
              <a:rPr lang="en-US" altLang="en-US"/>
              <a:pPr>
                <a:defRPr/>
              </a:pPr>
              <a:t>3/19/2022</a:t>
            </a:fld>
            <a:endParaRPr lang="en-US" alt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77F2F7AC-E431-4402-9E9B-7471392161E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B08A36AF-FADA-47B5-887A-160D16CDB58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B3A3651-E057-4F11-AD73-D50B5B528E9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71539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94EDDB8-B178-4296-9387-5C79609AFA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5F8BCF-89C3-4410-B8E6-ACD7736A5D5E}" type="datetime1">
              <a:rPr lang="en-US" altLang="en-US"/>
              <a:pPr>
                <a:defRPr/>
              </a:pPr>
              <a:t>3/19/2022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3B78C9-1B5F-4050-BD0F-508E784AB41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DFAEE7-5A1D-4EAD-80A0-1594C75336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EAED30-BD7E-4E92-9E5E-9E0C580CF67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7839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13451-60F8-4D53-8753-F17D658C41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871C02-BC51-4F94-80CA-A09C4872D513}" type="datetime1">
              <a:rPr lang="en-US" altLang="en-US"/>
              <a:pPr>
                <a:defRPr/>
              </a:pPr>
              <a:t>3/19/2022</a:t>
            </a:fld>
            <a:endParaRPr lang="en-US" alt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96A1042-9BBB-4355-9863-7A6C5567D71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AF5461-5F10-4156-93AC-1F686E720EB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D340108-B252-45E5-8771-58A27F64380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99226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E73BB32C-984C-4134-93AF-FB715CCCBF6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9ED38425-578F-460D-95EB-17EB5DB580E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FB38C3D9-EFE6-42FD-9EAA-FD3F224B85E5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 b="0"/>
            </a:lvl1pPr>
          </a:lstStyle>
          <a:p>
            <a:pPr>
              <a:defRPr/>
            </a:pPr>
            <a:fld id="{78A4CDF9-C096-444E-B837-F9E0B1DAFA5F}" type="datetime1">
              <a:rPr lang="en-US" altLang="en-US"/>
              <a:pPr>
                <a:defRPr/>
              </a:pPr>
              <a:t>3/19/2022</a:t>
            </a:fld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D9B5556A-0281-460A-9402-029494E2B32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 b="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E360ABB-80BF-4DD8-984F-6FD6C786141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 b="0"/>
            </a:lvl1pPr>
          </a:lstStyle>
          <a:p>
            <a:fld id="{4D232A1C-A906-45D7-806E-959FFC7E1D42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cs typeface="Arial" panose="020B060402020202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6">
            <a:extLst>
              <a:ext uri="{FF2B5EF4-FFF2-40B4-BE49-F238E27FC236}">
                <a16:creationId xmlns:a16="http://schemas.microsoft.com/office/drawing/2014/main" id="{6102FAF6-9EC5-4BCB-863E-080109A2378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50960F4-447C-460E-A327-2AA227551C4C}" type="slidenum">
              <a:rPr lang="en-US" altLang="en-US" sz="140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/>
          </a:p>
        </p:txBody>
      </p:sp>
      <p:sp>
        <p:nvSpPr>
          <p:cNvPr id="3075" name="Slide Number Placeholder 5">
            <a:extLst>
              <a:ext uri="{FF2B5EF4-FFF2-40B4-BE49-F238E27FC236}">
                <a16:creationId xmlns:a16="http://schemas.microsoft.com/office/drawing/2014/main" id="{327E9E23-D006-4D03-A9B9-42410944B98A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6EE04E14-4C58-4DCC-BE52-68DFCDB44825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1</a:t>
            </a:fld>
            <a:endParaRPr lang="en-US" altLang="en-US" sz="1400" b="0"/>
          </a:p>
        </p:txBody>
      </p:sp>
      <p:grpSp>
        <p:nvGrpSpPr>
          <p:cNvPr id="3077" name="Group 3">
            <a:extLst>
              <a:ext uri="{FF2B5EF4-FFF2-40B4-BE49-F238E27FC236}">
                <a16:creationId xmlns:a16="http://schemas.microsoft.com/office/drawing/2014/main" id="{8F010DE1-3578-4990-BFE7-2A0D19AA75E6}"/>
              </a:ext>
            </a:extLst>
          </p:cNvPr>
          <p:cNvGrpSpPr>
            <a:grpSpLocks/>
          </p:cNvGrpSpPr>
          <p:nvPr/>
        </p:nvGrpSpPr>
        <p:grpSpPr bwMode="auto">
          <a:xfrm>
            <a:off x="533400" y="0"/>
            <a:ext cx="8229600" cy="1333500"/>
            <a:chOff x="336" y="0"/>
            <a:chExt cx="5184" cy="840"/>
          </a:xfrm>
        </p:grpSpPr>
        <p:pic>
          <p:nvPicPr>
            <p:cNvPr id="3080" name="Picture 33" descr="Colorado-School-of-Mines1">
              <a:extLst>
                <a:ext uri="{FF2B5EF4-FFF2-40B4-BE49-F238E27FC236}">
                  <a16:creationId xmlns:a16="http://schemas.microsoft.com/office/drawing/2014/main" id="{5CDD5670-3289-49F1-A745-1FF04FFD10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7821"/>
            <a:stretch>
              <a:fillRect/>
            </a:stretch>
          </p:blipFill>
          <p:spPr bwMode="auto">
            <a:xfrm>
              <a:off x="1352" y="0"/>
              <a:ext cx="4058" cy="8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81" name="Picture 47" descr="mines">
              <a:extLst>
                <a:ext uri="{FF2B5EF4-FFF2-40B4-BE49-F238E27FC236}">
                  <a16:creationId xmlns:a16="http://schemas.microsoft.com/office/drawing/2014/main" id="{7B5EAF43-83D4-457E-9CED-8C9DB3B78F7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9" y="168"/>
              <a:ext cx="524" cy="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82" name="Line 50">
              <a:extLst>
                <a:ext uri="{FF2B5EF4-FFF2-40B4-BE49-F238E27FC236}">
                  <a16:creationId xmlns:a16="http://schemas.microsoft.com/office/drawing/2014/main" id="{5ED536DE-C1C6-4E18-A447-C258A39AC7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" y="816"/>
              <a:ext cx="5184" cy="0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3078" name="Line 10">
            <a:extLst>
              <a:ext uri="{FF2B5EF4-FFF2-40B4-BE49-F238E27FC236}">
                <a16:creationId xmlns:a16="http://schemas.microsoft.com/office/drawing/2014/main" id="{E60D0D91-E219-4029-ABD6-FF0F12902B50}"/>
              </a:ext>
            </a:extLst>
          </p:cNvPr>
          <p:cNvSpPr>
            <a:spLocks noChangeShapeType="1"/>
          </p:cNvSpPr>
          <p:nvPr/>
        </p:nvSpPr>
        <p:spPr bwMode="auto">
          <a:xfrm>
            <a:off x="458788" y="6262688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84" name="Rectangle 12">
            <a:extLst>
              <a:ext uri="{FF2B5EF4-FFF2-40B4-BE49-F238E27FC236}">
                <a16:creationId xmlns:a16="http://schemas.microsoft.com/office/drawing/2014/main" id="{801F9761-D44B-492C-B9AB-75C5A25408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425" y="1370013"/>
            <a:ext cx="8293100" cy="33301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20000"/>
              </a:spcBef>
            </a:pP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EENG385 - Electronic Devices and Circuits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Lab 07:</a:t>
            </a:r>
          </a:p>
          <a:p>
            <a:pPr eaLnBrk="1" hangingPunct="1">
              <a:spcBef>
                <a:spcPct val="20000"/>
              </a:spcBef>
            </a:pPr>
            <a:r>
              <a:rPr lang="en-US" alt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</a:t>
            </a:r>
            <a:r>
              <a:rPr lang="en-US" sz="28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 Amplifier Analysis</a:t>
            </a:r>
            <a:endParaRPr lang="en-US" altLang="en-US" sz="280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</a:pPr>
            <a:r>
              <a:rPr lang="en-US" altLang="en-US" sz="240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Objective: </a:t>
            </a:r>
          </a:p>
          <a:p>
            <a:pPr marL="1257300" lvl="2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Study the design and of the audio board.</a:t>
            </a:r>
          </a:p>
          <a:p>
            <a:pPr marL="1257300" lvl="2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rgbClr val="0000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amplifier model</a:t>
            </a:r>
          </a:p>
          <a:p>
            <a:pPr marL="342900" indent="-342900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endParaRPr lang="en-US" altLang="en-US" sz="2400" b="0" dirty="0">
              <a:solidFill>
                <a:srgbClr val="0000CC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6">
            <a:extLst>
              <a:ext uri="{FF2B5EF4-FFF2-40B4-BE49-F238E27FC236}">
                <a16:creationId xmlns:a16="http://schemas.microsoft.com/office/drawing/2014/main" id="{927622EB-C1AB-4B4A-AEC4-0B7B1AE1217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6187678-E9B8-4391-8D5C-FF061961E00C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b="0"/>
          </a:p>
        </p:txBody>
      </p:sp>
      <p:sp>
        <p:nvSpPr>
          <p:cNvPr id="171011" name="Slide Number Placeholder 5">
            <a:extLst>
              <a:ext uri="{FF2B5EF4-FFF2-40B4-BE49-F238E27FC236}">
                <a16:creationId xmlns:a16="http://schemas.microsoft.com/office/drawing/2014/main" id="{E555C639-0595-48F6-BA43-5BE05E577CA8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83B03BD-0B2F-4A48-8124-0853C641F9B7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2</a:t>
            </a:fld>
            <a:endParaRPr lang="en-US" altLang="en-US" sz="1400" b="0"/>
          </a:p>
        </p:txBody>
      </p:sp>
      <p:sp>
        <p:nvSpPr>
          <p:cNvPr id="171012" name="Rectangle 2">
            <a:extLst>
              <a:ext uri="{FF2B5EF4-FFF2-40B4-BE49-F238E27FC236}">
                <a16:creationId xmlns:a16="http://schemas.microsoft.com/office/drawing/2014/main" id="{5BD67693-EFEB-4955-893F-0AA739520F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229600" cy="639763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Overall structure</a:t>
            </a:r>
            <a:endParaRPr lang="en-US" altLang="en-US" dirty="0">
              <a:ea typeface="굴림" panose="020B0600000101010101" pitchFamily="34" charset="-127"/>
            </a:endParaRPr>
          </a:p>
        </p:txBody>
      </p:sp>
      <p:sp>
        <p:nvSpPr>
          <p:cNvPr id="171013" name="Line 50">
            <a:extLst>
              <a:ext uri="{FF2B5EF4-FFF2-40B4-BE49-F238E27FC236}">
                <a16:creationId xmlns:a16="http://schemas.microsoft.com/office/drawing/2014/main" id="{5D57EC66-3F10-478D-8DAF-2006C23912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0668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71014" name="Picture 48" descr="mines">
            <a:extLst>
              <a:ext uri="{FF2B5EF4-FFF2-40B4-BE49-F238E27FC236}">
                <a16:creationId xmlns:a16="http://schemas.microsoft.com/office/drawing/2014/main" id="{7DDD6E37-8129-4E02-950D-CECB3F068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39700"/>
            <a:ext cx="83185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015" name="Line 10">
            <a:extLst>
              <a:ext uri="{FF2B5EF4-FFF2-40B4-BE49-F238E27FC236}">
                <a16:creationId xmlns:a16="http://schemas.microsoft.com/office/drawing/2014/main" id="{2B6271D0-F6D8-42CD-AB6D-2F37C5E14A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2484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016" name="Content Placeholder 2">
            <a:extLst>
              <a:ext uri="{FF2B5EF4-FFF2-40B4-BE49-F238E27FC236}">
                <a16:creationId xmlns:a16="http://schemas.microsoft.com/office/drawing/2014/main" id="{AE92ED43-D97C-41E3-B6A4-CF6BAFECB4BC}"/>
              </a:ext>
            </a:extLst>
          </p:cNvPr>
          <p:cNvSpPr>
            <a:spLocks/>
          </p:cNvSpPr>
          <p:nvPr/>
        </p:nvSpPr>
        <p:spPr bwMode="auto">
          <a:xfrm>
            <a:off x="414049" y="1212129"/>
            <a:ext cx="8407400" cy="2024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6213" indent="-1762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1" hangingPunct="1">
              <a:buNone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stage</a:t>
            </a:r>
          </a:p>
          <a:p>
            <a:pPr eaLnBrk="1" hangingPunct="1"/>
            <a:r>
              <a:rPr lang="en-US" sz="28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from audio source via 3.5mm jack</a:t>
            </a:r>
          </a:p>
          <a:p>
            <a:pPr eaLnBrk="1" hangingPunct="1"/>
            <a:r>
              <a:rPr lang="en-US" sz="2800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 stage if common emitter, voltage amplifier</a:t>
            </a:r>
          </a:p>
          <a:p>
            <a:pPr eaLnBrk="1" hangingPunct="1"/>
            <a:r>
              <a:rPr lang="en-US"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 stage is common collector, current amplifier.</a:t>
            </a:r>
          </a:p>
          <a:p>
            <a:pPr eaLnBrk="1" hangingPunct="1"/>
            <a:endParaRPr lang="en-US" altLang="en-US" sz="28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CA0C16-1762-4E6E-901A-218BD239BF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6763" y="3461520"/>
            <a:ext cx="3245180" cy="26158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885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6">
            <a:extLst>
              <a:ext uri="{FF2B5EF4-FFF2-40B4-BE49-F238E27FC236}">
                <a16:creationId xmlns:a16="http://schemas.microsoft.com/office/drawing/2014/main" id="{927622EB-C1AB-4B4A-AEC4-0B7B1AE1217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6187678-E9B8-4391-8D5C-FF061961E00C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b="0"/>
          </a:p>
        </p:txBody>
      </p:sp>
      <p:sp>
        <p:nvSpPr>
          <p:cNvPr id="171011" name="Slide Number Placeholder 5">
            <a:extLst>
              <a:ext uri="{FF2B5EF4-FFF2-40B4-BE49-F238E27FC236}">
                <a16:creationId xmlns:a16="http://schemas.microsoft.com/office/drawing/2014/main" id="{E555C639-0595-48F6-BA43-5BE05E577CA8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83B03BD-0B2F-4A48-8124-0853C641F9B7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3</a:t>
            </a:fld>
            <a:endParaRPr lang="en-US" altLang="en-US" sz="1400" b="0"/>
          </a:p>
        </p:txBody>
      </p:sp>
      <p:sp>
        <p:nvSpPr>
          <p:cNvPr id="171012" name="Rectangle 2">
            <a:extLst>
              <a:ext uri="{FF2B5EF4-FFF2-40B4-BE49-F238E27FC236}">
                <a16:creationId xmlns:a16="http://schemas.microsoft.com/office/drawing/2014/main" id="{5BD67693-EFEB-4955-893F-0AA739520F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1741714" y="228600"/>
            <a:ext cx="5304972" cy="639763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Mathematical Model</a:t>
            </a:r>
            <a:endParaRPr lang="en-US" altLang="en-US" dirty="0">
              <a:ea typeface="굴림" panose="020B0600000101010101" pitchFamily="34" charset="-127"/>
            </a:endParaRPr>
          </a:p>
        </p:txBody>
      </p:sp>
      <p:sp>
        <p:nvSpPr>
          <p:cNvPr id="171013" name="Line 50">
            <a:extLst>
              <a:ext uri="{FF2B5EF4-FFF2-40B4-BE49-F238E27FC236}">
                <a16:creationId xmlns:a16="http://schemas.microsoft.com/office/drawing/2014/main" id="{5D57EC66-3F10-478D-8DAF-2006C23912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0668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71014" name="Picture 48" descr="mines">
            <a:extLst>
              <a:ext uri="{FF2B5EF4-FFF2-40B4-BE49-F238E27FC236}">
                <a16:creationId xmlns:a16="http://schemas.microsoft.com/office/drawing/2014/main" id="{7DDD6E37-8129-4E02-950D-CECB3F068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39700"/>
            <a:ext cx="83185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015" name="Line 10">
            <a:extLst>
              <a:ext uri="{FF2B5EF4-FFF2-40B4-BE49-F238E27FC236}">
                <a16:creationId xmlns:a16="http://schemas.microsoft.com/office/drawing/2014/main" id="{2B6271D0-F6D8-42CD-AB6D-2F37C5E14A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2484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016" name="Content Placeholder 2">
            <a:extLst>
              <a:ext uri="{FF2B5EF4-FFF2-40B4-BE49-F238E27FC236}">
                <a16:creationId xmlns:a16="http://schemas.microsoft.com/office/drawing/2014/main" id="{AE92ED43-D97C-41E3-B6A4-CF6BAFECB4BC}"/>
              </a:ext>
            </a:extLst>
          </p:cNvPr>
          <p:cNvSpPr>
            <a:spLocks/>
          </p:cNvSpPr>
          <p:nvPr/>
        </p:nvSpPr>
        <p:spPr bwMode="auto">
          <a:xfrm>
            <a:off x="414049" y="1212129"/>
            <a:ext cx="8407400" cy="36450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6213" indent="-1762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Source is your MP3 player</a:t>
            </a:r>
          </a:p>
          <a:p>
            <a:pPr eaLnBrk="1" hangingPunct="1"/>
            <a:r>
              <a:rPr lang="en-US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analysis to determine values</a:t>
            </a:r>
          </a:p>
          <a:p>
            <a:pPr eaLnBrk="1" hangingPunct="1"/>
            <a:r>
              <a:rPr lang="en-US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Lots of simple math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847FE91-DBF0-4AE7-B6D0-9BA0CFF5F58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99" y="3563258"/>
            <a:ext cx="8230437" cy="2396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6952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6">
            <a:extLst>
              <a:ext uri="{FF2B5EF4-FFF2-40B4-BE49-F238E27FC236}">
                <a16:creationId xmlns:a16="http://schemas.microsoft.com/office/drawing/2014/main" id="{927622EB-C1AB-4B4A-AEC4-0B7B1AE1217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6187678-E9B8-4391-8D5C-FF061961E00C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b="0"/>
          </a:p>
        </p:txBody>
      </p:sp>
      <p:sp>
        <p:nvSpPr>
          <p:cNvPr id="171011" name="Slide Number Placeholder 5">
            <a:extLst>
              <a:ext uri="{FF2B5EF4-FFF2-40B4-BE49-F238E27FC236}">
                <a16:creationId xmlns:a16="http://schemas.microsoft.com/office/drawing/2014/main" id="{E555C639-0595-48F6-BA43-5BE05E577CA8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83B03BD-0B2F-4A48-8124-0853C641F9B7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4</a:t>
            </a:fld>
            <a:endParaRPr lang="en-US" altLang="en-US" sz="1400" b="0"/>
          </a:p>
        </p:txBody>
      </p:sp>
      <p:sp>
        <p:nvSpPr>
          <p:cNvPr id="171012" name="Rectangle 2">
            <a:extLst>
              <a:ext uri="{FF2B5EF4-FFF2-40B4-BE49-F238E27FC236}">
                <a16:creationId xmlns:a16="http://schemas.microsoft.com/office/drawing/2014/main" id="{5BD67693-EFEB-4955-893F-0AA739520F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229600" cy="639763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Working with Audio Amplifier</a:t>
            </a:r>
            <a:endParaRPr lang="en-US" altLang="en-US" dirty="0">
              <a:ea typeface="굴림" panose="020B0600000101010101" pitchFamily="34" charset="-127"/>
            </a:endParaRPr>
          </a:p>
        </p:txBody>
      </p:sp>
      <p:sp>
        <p:nvSpPr>
          <p:cNvPr id="171013" name="Line 50">
            <a:extLst>
              <a:ext uri="{FF2B5EF4-FFF2-40B4-BE49-F238E27FC236}">
                <a16:creationId xmlns:a16="http://schemas.microsoft.com/office/drawing/2014/main" id="{5D57EC66-3F10-478D-8DAF-2006C23912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0668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71014" name="Picture 48" descr="mines">
            <a:extLst>
              <a:ext uri="{FF2B5EF4-FFF2-40B4-BE49-F238E27FC236}">
                <a16:creationId xmlns:a16="http://schemas.microsoft.com/office/drawing/2014/main" id="{7DDD6E37-8129-4E02-950D-CECB3F068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39700"/>
            <a:ext cx="83185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015" name="Line 10">
            <a:extLst>
              <a:ext uri="{FF2B5EF4-FFF2-40B4-BE49-F238E27FC236}">
                <a16:creationId xmlns:a16="http://schemas.microsoft.com/office/drawing/2014/main" id="{2B6271D0-F6D8-42CD-AB6D-2F37C5E14A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2484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016" name="Content Placeholder 2">
            <a:extLst>
              <a:ext uri="{FF2B5EF4-FFF2-40B4-BE49-F238E27FC236}">
                <a16:creationId xmlns:a16="http://schemas.microsoft.com/office/drawing/2014/main" id="{AE92ED43-D97C-41E3-B6A4-CF6BAFECB4BC}"/>
              </a:ext>
            </a:extLst>
          </p:cNvPr>
          <p:cNvSpPr>
            <a:spLocks/>
          </p:cNvSpPr>
          <p:nvPr/>
        </p:nvSpPr>
        <p:spPr bwMode="auto">
          <a:xfrm>
            <a:off x="457200" y="1265238"/>
            <a:ext cx="8407400" cy="766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6213" indent="-1762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1" hangingPunct="1">
              <a:buNone/>
            </a:pPr>
            <a:endParaRPr lang="en-US" altLang="en-US" sz="28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AF94D33-0170-4C56-9C68-374BE31A4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186998"/>
            <a:ext cx="798916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You will need </a:t>
            </a:r>
          </a:p>
          <a:p>
            <a:pPr marL="687388" lvl="1" indent="-230188"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Speaker (don’t get to keep)</a:t>
            </a:r>
          </a:p>
          <a:p>
            <a:pPr marL="687388" lvl="1" indent="-230188"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 cable (don’t get to keep)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Power at 9V with lab supply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Supply audio through cable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Install jumper wire</a:t>
            </a:r>
          </a:p>
          <a:p>
            <a:pPr marL="687388" lvl="1" indent="-230188"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Audio input</a:t>
            </a:r>
          </a:p>
          <a:p>
            <a:pPr marL="687388" lvl="1" indent="-230188"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Amplifier input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Adjust bias of POT</a:t>
            </a:r>
          </a:p>
          <a:p>
            <a:pPr marL="687388" lvl="1" indent="-230188"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Circled in red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Watch for things getting hot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4EE4C5-3303-40E9-8F07-875BEE8185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69378" y="3209823"/>
            <a:ext cx="3129383" cy="2915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961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6">
            <a:extLst>
              <a:ext uri="{FF2B5EF4-FFF2-40B4-BE49-F238E27FC236}">
                <a16:creationId xmlns:a16="http://schemas.microsoft.com/office/drawing/2014/main" id="{927622EB-C1AB-4B4A-AEC4-0B7B1AE1217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6187678-E9B8-4391-8D5C-FF061961E00C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b="0"/>
          </a:p>
        </p:txBody>
      </p:sp>
      <p:sp>
        <p:nvSpPr>
          <p:cNvPr id="171011" name="Slide Number Placeholder 5">
            <a:extLst>
              <a:ext uri="{FF2B5EF4-FFF2-40B4-BE49-F238E27FC236}">
                <a16:creationId xmlns:a16="http://schemas.microsoft.com/office/drawing/2014/main" id="{E555C639-0595-48F6-BA43-5BE05E577CA8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83B03BD-0B2F-4A48-8124-0853C641F9B7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5</a:t>
            </a:fld>
            <a:endParaRPr lang="en-US" altLang="en-US" sz="1400" b="0"/>
          </a:p>
        </p:txBody>
      </p:sp>
      <p:sp>
        <p:nvSpPr>
          <p:cNvPr id="171012" name="Rectangle 2">
            <a:extLst>
              <a:ext uri="{FF2B5EF4-FFF2-40B4-BE49-F238E27FC236}">
                <a16:creationId xmlns:a16="http://schemas.microsoft.com/office/drawing/2014/main" id="{5BD67693-EFEB-4955-893F-0AA739520F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229600" cy="639763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Measure performance</a:t>
            </a:r>
            <a:endParaRPr lang="en-US" altLang="en-US" dirty="0">
              <a:ea typeface="굴림" panose="020B0600000101010101" pitchFamily="34" charset="-127"/>
            </a:endParaRPr>
          </a:p>
        </p:txBody>
      </p:sp>
      <p:sp>
        <p:nvSpPr>
          <p:cNvPr id="171013" name="Line 50">
            <a:extLst>
              <a:ext uri="{FF2B5EF4-FFF2-40B4-BE49-F238E27FC236}">
                <a16:creationId xmlns:a16="http://schemas.microsoft.com/office/drawing/2014/main" id="{5D57EC66-3F10-478D-8DAF-2006C23912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0668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71014" name="Picture 48" descr="mines">
            <a:extLst>
              <a:ext uri="{FF2B5EF4-FFF2-40B4-BE49-F238E27FC236}">
                <a16:creationId xmlns:a16="http://schemas.microsoft.com/office/drawing/2014/main" id="{7DDD6E37-8129-4E02-950D-CECB3F068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39700"/>
            <a:ext cx="83185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015" name="Line 10">
            <a:extLst>
              <a:ext uri="{FF2B5EF4-FFF2-40B4-BE49-F238E27FC236}">
                <a16:creationId xmlns:a16="http://schemas.microsoft.com/office/drawing/2014/main" id="{2B6271D0-F6D8-42CD-AB6D-2F37C5E14A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2484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016" name="Content Placeholder 2">
            <a:extLst>
              <a:ext uri="{FF2B5EF4-FFF2-40B4-BE49-F238E27FC236}">
                <a16:creationId xmlns:a16="http://schemas.microsoft.com/office/drawing/2014/main" id="{AE92ED43-D97C-41E3-B6A4-CF6BAFECB4BC}"/>
              </a:ext>
            </a:extLst>
          </p:cNvPr>
          <p:cNvSpPr>
            <a:spLocks/>
          </p:cNvSpPr>
          <p:nvPr/>
        </p:nvSpPr>
        <p:spPr bwMode="auto">
          <a:xfrm>
            <a:off x="457200" y="1265238"/>
            <a:ext cx="8407400" cy="766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6213" indent="-1762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1" hangingPunct="1">
              <a:buNone/>
            </a:pPr>
            <a:endParaRPr lang="en-US" altLang="en-US" sz="28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AF94D33-0170-4C56-9C68-374BE31A4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322494"/>
            <a:ext cx="7989161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 no speaker </a:t>
            </a:r>
          </a:p>
          <a:p>
            <a:pPr marL="687388" lvl="1" indent="-230188"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from MP3 player (yellow)</a:t>
            </a:r>
          </a:p>
          <a:p>
            <a:pPr marL="687388" lvl="1" indent="-230188"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Collector of first stage BJT (blue)</a:t>
            </a:r>
          </a:p>
          <a:p>
            <a:pPr marL="687388" lvl="1" indent="-230188"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amplitudes are what matters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9367637-D72D-400C-9FEF-B7BA5AEAA5E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8530" y="3138376"/>
            <a:ext cx="3764031" cy="305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543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6">
            <a:extLst>
              <a:ext uri="{FF2B5EF4-FFF2-40B4-BE49-F238E27FC236}">
                <a16:creationId xmlns:a16="http://schemas.microsoft.com/office/drawing/2014/main" id="{927622EB-C1AB-4B4A-AEC4-0B7B1AE1217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6187678-E9B8-4391-8D5C-FF061961E00C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b="0"/>
          </a:p>
        </p:txBody>
      </p:sp>
      <p:sp>
        <p:nvSpPr>
          <p:cNvPr id="171011" name="Slide Number Placeholder 5">
            <a:extLst>
              <a:ext uri="{FF2B5EF4-FFF2-40B4-BE49-F238E27FC236}">
                <a16:creationId xmlns:a16="http://schemas.microsoft.com/office/drawing/2014/main" id="{E555C639-0595-48F6-BA43-5BE05E577CA8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83B03BD-0B2F-4A48-8124-0853C641F9B7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6</a:t>
            </a:fld>
            <a:endParaRPr lang="en-US" altLang="en-US" sz="1400" b="0"/>
          </a:p>
        </p:txBody>
      </p:sp>
      <p:sp>
        <p:nvSpPr>
          <p:cNvPr id="171012" name="Rectangle 2">
            <a:extLst>
              <a:ext uri="{FF2B5EF4-FFF2-40B4-BE49-F238E27FC236}">
                <a16:creationId xmlns:a16="http://schemas.microsoft.com/office/drawing/2014/main" id="{5BD67693-EFEB-4955-893F-0AA739520F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229600" cy="639763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Measure performance</a:t>
            </a:r>
            <a:endParaRPr lang="en-US" altLang="en-US" dirty="0">
              <a:ea typeface="굴림" panose="020B0600000101010101" pitchFamily="34" charset="-127"/>
            </a:endParaRPr>
          </a:p>
        </p:txBody>
      </p:sp>
      <p:sp>
        <p:nvSpPr>
          <p:cNvPr id="171013" name="Line 50">
            <a:extLst>
              <a:ext uri="{FF2B5EF4-FFF2-40B4-BE49-F238E27FC236}">
                <a16:creationId xmlns:a16="http://schemas.microsoft.com/office/drawing/2014/main" id="{5D57EC66-3F10-478D-8DAF-2006C23912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0668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71014" name="Picture 48" descr="mines">
            <a:extLst>
              <a:ext uri="{FF2B5EF4-FFF2-40B4-BE49-F238E27FC236}">
                <a16:creationId xmlns:a16="http://schemas.microsoft.com/office/drawing/2014/main" id="{7DDD6E37-8129-4E02-950D-CECB3F068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39700"/>
            <a:ext cx="83185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015" name="Line 10">
            <a:extLst>
              <a:ext uri="{FF2B5EF4-FFF2-40B4-BE49-F238E27FC236}">
                <a16:creationId xmlns:a16="http://schemas.microsoft.com/office/drawing/2014/main" id="{2B6271D0-F6D8-42CD-AB6D-2F37C5E14A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2484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016" name="Content Placeholder 2">
            <a:extLst>
              <a:ext uri="{FF2B5EF4-FFF2-40B4-BE49-F238E27FC236}">
                <a16:creationId xmlns:a16="http://schemas.microsoft.com/office/drawing/2014/main" id="{AE92ED43-D97C-41E3-B6A4-CF6BAFECB4BC}"/>
              </a:ext>
            </a:extLst>
          </p:cNvPr>
          <p:cNvSpPr>
            <a:spLocks/>
          </p:cNvSpPr>
          <p:nvPr/>
        </p:nvSpPr>
        <p:spPr bwMode="auto">
          <a:xfrm>
            <a:off x="457200" y="1265238"/>
            <a:ext cx="8407400" cy="766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6213" indent="-1762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1" hangingPunct="1">
              <a:buNone/>
            </a:pPr>
            <a:endParaRPr lang="en-US" altLang="en-US" sz="28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AF94D33-0170-4C56-9C68-374BE31A4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107051"/>
            <a:ext cx="798916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 with speaker </a:t>
            </a:r>
          </a:p>
          <a:p>
            <a:pPr marL="687388" lvl="1" indent="-230188"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Voltage from MP3 player (yellow)</a:t>
            </a:r>
          </a:p>
          <a:p>
            <a:pPr marL="687388" lvl="1" indent="-230188"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Collector of first stage BJT (blue)</a:t>
            </a:r>
          </a:p>
          <a:p>
            <a:pPr marL="687388" lvl="1" indent="-230188"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Relative amplitudes are what matters</a:t>
            </a:r>
          </a:p>
          <a:p>
            <a:pPr marL="230188" indent="-230188"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Different ratio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2699AF-0461-4E45-B18D-9560B2C74534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4303" y="3138376"/>
            <a:ext cx="3756297" cy="3051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457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6">
            <a:extLst>
              <a:ext uri="{FF2B5EF4-FFF2-40B4-BE49-F238E27FC236}">
                <a16:creationId xmlns:a16="http://schemas.microsoft.com/office/drawing/2014/main" id="{927622EB-C1AB-4B4A-AEC4-0B7B1AE12175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86187678-E9B8-4391-8D5C-FF061961E00C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b="0"/>
          </a:p>
        </p:txBody>
      </p:sp>
      <p:sp>
        <p:nvSpPr>
          <p:cNvPr id="171011" name="Slide Number Placeholder 5">
            <a:extLst>
              <a:ext uri="{FF2B5EF4-FFF2-40B4-BE49-F238E27FC236}">
                <a16:creationId xmlns:a16="http://schemas.microsoft.com/office/drawing/2014/main" id="{E555C639-0595-48F6-BA43-5BE05E577CA8}"/>
              </a:ext>
            </a:extLst>
          </p:cNvPr>
          <p:cNvSpPr txBox="1">
            <a:spLocks noGrp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fld id="{083B03BD-0B2F-4A48-8124-0853C641F9B7}" type="slidenum">
              <a:rPr lang="en-US" altLang="en-US" sz="1400" b="0"/>
              <a:pPr algn="r" eaLnBrk="1" hangingPunct="1">
                <a:spcBef>
                  <a:spcPct val="0"/>
                </a:spcBef>
                <a:buFontTx/>
                <a:buNone/>
              </a:pPr>
              <a:t>7</a:t>
            </a:fld>
            <a:endParaRPr lang="en-US" altLang="en-US" sz="1400" b="0"/>
          </a:p>
        </p:txBody>
      </p:sp>
      <p:sp>
        <p:nvSpPr>
          <p:cNvPr id="171012" name="Rectangle 2">
            <a:extLst>
              <a:ext uri="{FF2B5EF4-FFF2-40B4-BE49-F238E27FC236}">
                <a16:creationId xmlns:a16="http://schemas.microsoft.com/office/drawing/2014/main" id="{5BD67693-EFEB-4955-893F-0AA739520FFC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8229600" cy="639763"/>
          </a:xfr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굴림" panose="020B0600000101010101" pitchFamily="34" charset="-127"/>
                <a:cs typeface="Times New Roman" panose="02020603050405020304" pitchFamily="18" charset="0"/>
              </a:rPr>
              <a:t>Have fun</a:t>
            </a:r>
            <a:endParaRPr lang="en-US" altLang="en-US" dirty="0">
              <a:ea typeface="굴림" panose="020B0600000101010101" pitchFamily="34" charset="-127"/>
            </a:endParaRPr>
          </a:p>
        </p:txBody>
      </p:sp>
      <p:sp>
        <p:nvSpPr>
          <p:cNvPr id="171013" name="Line 50">
            <a:extLst>
              <a:ext uri="{FF2B5EF4-FFF2-40B4-BE49-F238E27FC236}">
                <a16:creationId xmlns:a16="http://schemas.microsoft.com/office/drawing/2014/main" id="{5D57EC66-3F10-478D-8DAF-2006C2391230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10668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171014" name="Picture 48" descr="mines">
            <a:extLst>
              <a:ext uri="{FF2B5EF4-FFF2-40B4-BE49-F238E27FC236}">
                <a16:creationId xmlns:a16="http://schemas.microsoft.com/office/drawing/2014/main" id="{7DDD6E37-8129-4E02-950D-CECB3F0687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950" y="139700"/>
            <a:ext cx="831850" cy="85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1015" name="Line 10">
            <a:extLst>
              <a:ext uri="{FF2B5EF4-FFF2-40B4-BE49-F238E27FC236}">
                <a16:creationId xmlns:a16="http://schemas.microsoft.com/office/drawing/2014/main" id="{2B6271D0-F6D8-42CD-AB6D-2F37C5E14A55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" y="6248400"/>
            <a:ext cx="8229600" cy="0"/>
          </a:xfrm>
          <a:prstGeom prst="line">
            <a:avLst/>
          </a:prstGeom>
          <a:noFill/>
          <a:ln w="38100" cmpd="dbl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71016" name="Content Placeholder 2">
            <a:extLst>
              <a:ext uri="{FF2B5EF4-FFF2-40B4-BE49-F238E27FC236}">
                <a16:creationId xmlns:a16="http://schemas.microsoft.com/office/drawing/2014/main" id="{AE92ED43-D97C-41E3-B6A4-CF6BAFECB4BC}"/>
              </a:ext>
            </a:extLst>
          </p:cNvPr>
          <p:cNvSpPr>
            <a:spLocks/>
          </p:cNvSpPr>
          <p:nvPr/>
        </p:nvSpPr>
        <p:spPr bwMode="auto">
          <a:xfrm>
            <a:off x="457200" y="1265238"/>
            <a:ext cx="8407400" cy="7667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176213" indent="-176213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indent="0" eaLnBrk="1" hangingPunct="1">
              <a:buNone/>
            </a:pPr>
            <a:endParaRPr lang="en-US" altLang="en-US" sz="28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5AF94D33-0170-4C56-9C68-374BE31A4C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1143001"/>
            <a:ext cx="7989161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Components are safe up to 25V or so</a:t>
            </a: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Find a big speakers – give it a go!</a:t>
            </a: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Decrease emitter resistor for more gain</a:t>
            </a:r>
          </a:p>
          <a:p>
            <a:pPr marL="230188" marR="0" lvl="0" indent="-23018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Things may get hot</a:t>
            </a:r>
          </a:p>
          <a:p>
            <a:pPr marL="687388" lvl="1" indent="-230188"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have heat sinks if needed</a:t>
            </a:r>
          </a:p>
          <a:p>
            <a:pPr marL="687388" lvl="1" indent="-230188"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 FLIR camera to keep an eye on things</a:t>
            </a:r>
          </a:p>
          <a:p>
            <a:pPr marL="687388" lvl="1" indent="-230188"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Lick finger before touching suspect component</a:t>
            </a:r>
          </a:p>
          <a:p>
            <a:pPr marL="1144588" lvl="2" indent="-230188"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Sizzle = hot</a:t>
            </a:r>
          </a:p>
          <a:p>
            <a:pPr marL="1144588" lvl="2" indent="-230188">
              <a:buFont typeface="Arial" panose="020B0604020202020204" pitchFamily="34" charset="0"/>
              <a:buChar char="•"/>
            </a:pPr>
            <a:r>
              <a:rPr lang="en-US" altLang="en-US" sz="2800" b="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Smell for melting components</a:t>
            </a:r>
          </a:p>
          <a:p>
            <a:pPr marL="687388" lvl="1" indent="-230188">
              <a:buFont typeface="Arial" panose="020B0604020202020204" pitchFamily="34" charset="0"/>
              <a:buChar char="•"/>
            </a:pPr>
            <a:endParaRPr lang="en-US" altLang="en-US" sz="2800" b="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814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B97D47B-2CB4-48A8-8396-913218BDA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3A3651-E057-4F11-AD73-D50B5B528E9A}" type="slidenum">
              <a:rPr lang="en-US" altLang="en-US" smtClean="0"/>
              <a:pPr/>
              <a:t>8</a:t>
            </a:fld>
            <a:endParaRPr lang="en-US" altLang="en-US"/>
          </a:p>
        </p:txBody>
      </p:sp>
      <p:pic>
        <p:nvPicPr>
          <p:cNvPr id="1026" name="Picture 2" descr="Teacher: please rate each others work yourself, me and the boys: military medals">
            <a:extLst>
              <a:ext uri="{FF2B5EF4-FFF2-40B4-BE49-F238E27FC236}">
                <a16:creationId xmlns:a16="http://schemas.microsoft.com/office/drawing/2014/main" id="{53D0D198-7F1D-478C-A6E9-73EE7ECC06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1563" y="738188"/>
            <a:ext cx="7000875" cy="5381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60093541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3295</TotalTime>
  <Words>253</Words>
  <Application>Microsoft Office PowerPoint</Application>
  <PresentationFormat>On-screen Show (4:3)</PresentationFormat>
  <Paragraphs>69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Times New Roman</vt:lpstr>
      <vt:lpstr>Default Design</vt:lpstr>
      <vt:lpstr>PowerPoint Presentation</vt:lpstr>
      <vt:lpstr>Overall structure</vt:lpstr>
      <vt:lpstr>Mathematical Model</vt:lpstr>
      <vt:lpstr>Working with Audio Amplifier</vt:lpstr>
      <vt:lpstr>Measure performance</vt:lpstr>
      <vt:lpstr>Measure performance</vt:lpstr>
      <vt:lpstr>Have fun</vt:lpstr>
      <vt:lpstr>PowerPoint Presentation</vt:lpstr>
    </vt:vector>
  </TitlesOfParts>
  <Company>CSM-Academic Computing &amp; Networking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John</dc:creator>
  <cp:lastModifiedBy>Chris Coulston</cp:lastModifiedBy>
  <cp:revision>460</cp:revision>
  <dcterms:created xsi:type="dcterms:W3CDTF">2017-01-10T06:50:19Z</dcterms:created>
  <dcterms:modified xsi:type="dcterms:W3CDTF">2022-03-19T16:38:03Z</dcterms:modified>
</cp:coreProperties>
</file>