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538" r:id="rId3"/>
    <p:sldId id="622" r:id="rId4"/>
    <p:sldId id="627" r:id="rId5"/>
    <p:sldId id="628" r:id="rId6"/>
    <p:sldId id="629" r:id="rId7"/>
    <p:sldId id="624" r:id="rId8"/>
    <p:sldId id="625" r:id="rId9"/>
    <p:sldId id="630" r:id="rId10"/>
    <p:sldId id="621" r:id="rId11"/>
    <p:sldId id="6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5177" autoAdjust="0"/>
  </p:normalViewPr>
  <p:slideViewPr>
    <p:cSldViewPr snapToGrid="0" snapToObjects="1">
      <p:cViewPr varScale="1">
        <p:scale>
          <a:sx n="75" d="100"/>
          <a:sy n="75" d="100"/>
        </p:scale>
        <p:origin x="1162" y="43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0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4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Amplifier Measurements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Amplifier Measurements 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Screen shot of input and output with no-load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Calculation of no-load gain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Screen shot of input and output with 8Ω speaker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Calculation of 8Ω gain.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Bode plot of amplifier</a:t>
            </a:r>
          </a:p>
          <a:p>
            <a:pPr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Apply an Audio Source</a:t>
            </a:r>
          </a:p>
          <a:p>
            <a:pPr lvl="1">
              <a:lnSpc>
                <a:spcPct val="103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ea typeface="Cambria" panose="02040503050406030204" pitchFamily="18" charset="0"/>
              </a:rPr>
              <a:t>Demo working amplifier by playing a song</a:t>
            </a:r>
          </a:p>
        </p:txBody>
      </p:sp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are safe up to 25V or so</a:t>
            </a:r>
          </a:p>
          <a:p>
            <a:r>
              <a:rPr lang="en-US" dirty="0"/>
              <a:t>Find a big speakers – give it a go!</a:t>
            </a:r>
          </a:p>
          <a:p>
            <a:r>
              <a:rPr lang="en-US" dirty="0"/>
              <a:t>Decrease emitter resistor for more gain</a:t>
            </a:r>
          </a:p>
          <a:p>
            <a:r>
              <a:rPr lang="en-US" dirty="0"/>
              <a:t>Things may get hot</a:t>
            </a:r>
          </a:p>
          <a:p>
            <a:pPr lvl="1"/>
            <a:r>
              <a:rPr lang="en-US" dirty="0"/>
              <a:t>Adjust </a:t>
            </a:r>
            <a:r>
              <a:rPr lang="en-US" dirty="0" err="1"/>
              <a:t>Vbe</a:t>
            </a:r>
            <a:r>
              <a:rPr lang="en-US" dirty="0"/>
              <a:t> POT as needed</a:t>
            </a:r>
          </a:p>
          <a:p>
            <a:pPr lvl="1"/>
            <a:r>
              <a:rPr lang="en-US" dirty="0"/>
              <a:t>I have heat sinks if needed</a:t>
            </a:r>
          </a:p>
          <a:p>
            <a:pPr lvl="1"/>
            <a:r>
              <a:rPr lang="en-US" dirty="0"/>
              <a:t>Use FLIR camera to keep an eye on things</a:t>
            </a:r>
          </a:p>
          <a:p>
            <a:pPr lvl="1"/>
            <a:r>
              <a:rPr lang="en-US" dirty="0"/>
              <a:t>Lick finger before touching suspect component	Sizzle = hot</a:t>
            </a:r>
          </a:p>
          <a:p>
            <a:pPr lvl="1"/>
            <a:r>
              <a:rPr lang="en-US" dirty="0"/>
              <a:t>Smell for melting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The objective of this lab is to configure, use, and analyze the audio amplifier on the Audio board and compare the results to the analysis performed last week.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91A4F-D0D6-C662-D460-BCE8C6E17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10" y="2789647"/>
            <a:ext cx="4037330" cy="30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		Step 1 -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5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Vbe</a:t>
            </a:r>
            <a:r>
              <a:rPr lang="en-US" dirty="0"/>
              <a:t> Multiplier POT (left one)</a:t>
            </a:r>
          </a:p>
          <a:p>
            <a:pPr lvl="1"/>
            <a:r>
              <a:rPr lang="en-US" dirty="0"/>
              <a:t>Turn CW at least 20 turns.  You may hear it click.</a:t>
            </a:r>
          </a:p>
          <a:p>
            <a:r>
              <a:rPr lang="en-US" dirty="0" err="1"/>
              <a:t>Vbias</a:t>
            </a:r>
            <a:r>
              <a:rPr lang="en-US" dirty="0"/>
              <a:t> POT (right one)</a:t>
            </a:r>
          </a:p>
          <a:p>
            <a:pPr lvl="1"/>
            <a:r>
              <a:rPr lang="en-US" dirty="0"/>
              <a:t>Turn CCW at least 20 turns.  You may hear it click it click.</a:t>
            </a:r>
          </a:p>
          <a:p>
            <a:pPr lvl="1"/>
            <a:r>
              <a:rPr lang="en-US" dirty="0"/>
              <a:t>Turn CW 4 turns</a:t>
            </a:r>
          </a:p>
          <a:p>
            <a:r>
              <a:rPr lang="en-US" dirty="0"/>
              <a:t>Install jumper</a:t>
            </a:r>
          </a:p>
          <a:p>
            <a:r>
              <a:rPr lang="en-US" dirty="0"/>
              <a:t>Configure oscilloscope</a:t>
            </a:r>
          </a:p>
          <a:p>
            <a:r>
              <a:rPr lang="en-US" dirty="0"/>
              <a:t>Connect 3.5mm audio cable to source</a:t>
            </a:r>
          </a:p>
          <a:p>
            <a:r>
              <a:rPr lang="en-US" dirty="0"/>
              <a:t>Connect Power Supply with 16V and 0.2A</a:t>
            </a:r>
          </a:p>
          <a:p>
            <a:r>
              <a:rPr lang="en-US" dirty="0"/>
              <a:t>Load YouTube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79F86-27ED-DCA5-0EAC-1185B6DF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458" y="3429000"/>
            <a:ext cx="4207459" cy="24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		Step 2 - </a:t>
            </a:r>
            <a:r>
              <a:rPr lang="en-US" dirty="0" err="1"/>
              <a:t>Vbias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4913"/>
          </a:xfrm>
        </p:spPr>
        <p:txBody>
          <a:bodyPr>
            <a:normAutofit/>
          </a:bodyPr>
          <a:lstStyle/>
          <a:p>
            <a:r>
              <a:rPr lang="en-US" dirty="0"/>
              <a:t>Adjust </a:t>
            </a:r>
            <a:r>
              <a:rPr lang="en-US" dirty="0" err="1"/>
              <a:t>Vbias</a:t>
            </a:r>
            <a:r>
              <a:rPr lang="en-US" dirty="0"/>
              <a:t> POT CW/CCW</a:t>
            </a:r>
          </a:p>
          <a:p>
            <a:r>
              <a:rPr lang="en-US" dirty="0"/>
              <a:t>Center waveforms to 8V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70817-9106-8079-51E6-5ED5A3533E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84" y="1690690"/>
            <a:ext cx="5197475" cy="4221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92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		Step 3 - </a:t>
            </a:r>
            <a:r>
              <a:rPr lang="en-US" dirty="0" err="1"/>
              <a:t>Vbe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4913"/>
          </a:xfrm>
        </p:spPr>
        <p:txBody>
          <a:bodyPr>
            <a:normAutofit/>
          </a:bodyPr>
          <a:lstStyle/>
          <a:p>
            <a:r>
              <a:rPr lang="en-US" dirty="0"/>
              <a:t>Adjust </a:t>
            </a:r>
            <a:r>
              <a:rPr lang="en-US" dirty="0" err="1"/>
              <a:t>Vbe</a:t>
            </a:r>
            <a:r>
              <a:rPr lang="en-US" dirty="0"/>
              <a:t> POT CCW</a:t>
            </a:r>
          </a:p>
          <a:p>
            <a:r>
              <a:rPr lang="en-US" dirty="0"/>
              <a:t>Separate waves by 2.4V</a:t>
            </a:r>
          </a:p>
          <a:p>
            <a:r>
              <a:rPr lang="en-US" dirty="0"/>
              <a:t>Just before current spikes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AA846-E020-115B-18A4-F9FADC8BB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64" y="1780746"/>
            <a:ext cx="5045075" cy="4099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12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		Step 4 - </a:t>
            </a:r>
            <a:r>
              <a:rPr lang="en-US" dirty="0" err="1"/>
              <a:t>Vbias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54913"/>
          </a:xfrm>
        </p:spPr>
        <p:txBody>
          <a:bodyPr>
            <a:normAutofit/>
          </a:bodyPr>
          <a:lstStyle/>
          <a:p>
            <a:r>
              <a:rPr lang="en-US" dirty="0"/>
              <a:t>Adjust </a:t>
            </a:r>
            <a:r>
              <a:rPr lang="en-US" dirty="0" err="1"/>
              <a:t>Vbias</a:t>
            </a:r>
            <a:r>
              <a:rPr lang="en-US" dirty="0"/>
              <a:t> POT CW/CCW</a:t>
            </a:r>
          </a:p>
          <a:p>
            <a:r>
              <a:rPr lang="en-US" dirty="0"/>
              <a:t>Re-center waveforms to 8V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C8BD8-58C0-3210-9186-F3ADBFACE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64" y="1780746"/>
            <a:ext cx="5045075" cy="4099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8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	No Speaker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Measure no speaker </a:t>
            </a:r>
          </a:p>
          <a:p>
            <a:r>
              <a:rPr lang="en-US" dirty="0"/>
              <a:t>Voltage from MP3 player (yellow)</a:t>
            </a:r>
          </a:p>
          <a:p>
            <a:r>
              <a:rPr lang="en-US" dirty="0"/>
              <a:t>Collector of first stage BJT (blue)</a:t>
            </a:r>
          </a:p>
          <a:p>
            <a:r>
              <a:rPr lang="en-US" dirty="0"/>
              <a:t>Relative amplitudes are what matters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C31-2F2E-6284-A56B-B20F85A92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23" y="2733642"/>
            <a:ext cx="3764031" cy="30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7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		With Speaker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Measure with speaker </a:t>
            </a:r>
          </a:p>
          <a:p>
            <a:r>
              <a:rPr lang="en-US" dirty="0"/>
              <a:t>Voltage from MP3 player (yellow)</a:t>
            </a:r>
          </a:p>
          <a:p>
            <a:r>
              <a:rPr lang="en-US" dirty="0"/>
              <a:t>Collector of first stage BJT (blue)</a:t>
            </a:r>
          </a:p>
          <a:p>
            <a:r>
              <a:rPr lang="en-US" dirty="0"/>
              <a:t>Relative amplitudes are what matters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E32C5-9309-6A8B-A1BA-69846A0FB0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03" y="2598730"/>
            <a:ext cx="3756297" cy="3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760E-4C3A-DC60-912F-473EC452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 Plot		Pro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9B6F-CA9A-F6E7-BBD4-205E5510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r>
              <a:rPr lang="en-US" dirty="0"/>
              <a:t>Use BNC T-connector to send oscilloscope function output to</a:t>
            </a:r>
          </a:p>
          <a:p>
            <a:pPr lvl="1"/>
            <a:r>
              <a:rPr lang="en-US" dirty="0"/>
              <a:t>Oscilloscope Channel 1 using BNC to BNC cable</a:t>
            </a:r>
          </a:p>
          <a:p>
            <a:pPr lvl="1"/>
            <a:r>
              <a:rPr lang="en-US" dirty="0"/>
              <a:t>Circuit using function generator cable</a:t>
            </a:r>
          </a:p>
          <a:p>
            <a:r>
              <a:rPr lang="en-US" dirty="0"/>
              <a:t>T-connector		BNC to BNC cable	Function Gen Cable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F07C0-1EC5-4E50-7D56-4F1C24F8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1" y="3518202"/>
            <a:ext cx="2880360" cy="2465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41FF28-8EF2-4D4E-442A-0845B885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4348480"/>
            <a:ext cx="2719733" cy="136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126452-4B10-3D92-796B-1AA815FB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51" y="4001294"/>
            <a:ext cx="3683290" cy="213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1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</TotalTime>
  <Words>464</Words>
  <Application>Microsoft Office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Gotham</vt:lpstr>
      <vt:lpstr>Gotham Book</vt:lpstr>
      <vt:lpstr>Office Theme</vt:lpstr>
      <vt:lpstr>EENG 385 Amplifier Measurements</vt:lpstr>
      <vt:lpstr>Lab Objectives</vt:lpstr>
      <vt:lpstr>Setup  Step 1 - initialization</vt:lpstr>
      <vt:lpstr>Setup  Step 2 - Vbias</vt:lpstr>
      <vt:lpstr>Setup  Step 3 - Vbe</vt:lpstr>
      <vt:lpstr>Setup  Step 4 - Vbias</vt:lpstr>
      <vt:lpstr>Test  No Speaker Gain</vt:lpstr>
      <vt:lpstr>Test  With Speaker Gain</vt:lpstr>
      <vt:lpstr>Bode Plot  Pro Tip</vt:lpstr>
      <vt:lpstr>Turn In</vt:lpstr>
      <vt:lpstr>Have Fun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100</cp:revision>
  <dcterms:created xsi:type="dcterms:W3CDTF">2017-08-01T15:06:47Z</dcterms:created>
  <dcterms:modified xsi:type="dcterms:W3CDTF">2023-10-19T02:31:46Z</dcterms:modified>
  <cp:category/>
</cp:coreProperties>
</file>