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2" r:id="rId2"/>
    <p:sldId id="538" r:id="rId3"/>
    <p:sldId id="629" r:id="rId4"/>
    <p:sldId id="625" r:id="rId5"/>
    <p:sldId id="557" r:id="rId6"/>
    <p:sldId id="622" r:id="rId7"/>
    <p:sldId id="630" r:id="rId8"/>
    <p:sldId id="623" r:id="rId9"/>
    <p:sldId id="624" r:id="rId10"/>
    <p:sldId id="627" r:id="rId11"/>
    <p:sldId id="621" r:id="rId12"/>
    <p:sldId id="626" r:id="rId13"/>
    <p:sldId id="628" r:id="rId14"/>
    <p:sldId id="62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14D"/>
    <a:srgbClr val="263F6A"/>
    <a:srgbClr val="8B8D8E"/>
    <a:srgbClr val="CED5DD"/>
    <a:srgbClr val="B2B4B3"/>
    <a:srgbClr val="DD5F36"/>
    <a:srgbClr val="D2492A"/>
    <a:srgbClr val="92A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6058" autoAdjust="0"/>
  </p:normalViewPr>
  <p:slideViewPr>
    <p:cSldViewPr snapToGrid="0" snapToObjects="1">
      <p:cViewPr varScale="1">
        <p:scale>
          <a:sx n="72" d="100"/>
          <a:sy n="72" d="100"/>
        </p:scale>
        <p:origin x="2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68" d="100"/>
          <a:sy n="168" d="100"/>
        </p:scale>
        <p:origin x="368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C9C-88A3-CA43-B162-DCC4E1E4BE7D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FE5E8-0999-F94A-9937-3F8545B1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10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E4000-89B6-4F22-834E-B172C4AA57D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C4D68-66B1-48D6-AAFD-4ABFAB720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2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the &lt;title of the lab&gt; is what will be called the “System” through the rest of this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11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16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75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80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45CC39-578B-4552-A24A-45E58858BC6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45CC39-578B-4552-A24A-45E58858BC6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31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69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47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29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03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95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70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170978"/>
            <a:ext cx="10356915" cy="582576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F55106-BA85-A046-A450-43480962F8F7}"/>
              </a:ext>
            </a:extLst>
          </p:cNvPr>
          <p:cNvSpPr/>
          <p:nvPr userDrawn="1"/>
        </p:nvSpPr>
        <p:spPr>
          <a:xfrm>
            <a:off x="-34047" y="0"/>
            <a:ext cx="12260094" cy="6265544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20878" y="3287006"/>
            <a:ext cx="911199" cy="0"/>
          </a:xfrm>
          <a:prstGeom prst="line">
            <a:avLst/>
          </a:prstGeom>
          <a:ln w="28575">
            <a:solidFill>
              <a:srgbClr val="D249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08E7ABF0-DEE6-F34C-98A7-7FC5808DF58A}"/>
              </a:ext>
            </a:extLst>
          </p:cNvPr>
          <p:cNvPicPr/>
          <p:nvPr userDrawn="1"/>
        </p:nvPicPr>
        <p:blipFill>
          <a:blip r:embed="rId3"/>
          <a:stretch>
            <a:fillRect/>
          </a:stretch>
        </p:blipFill>
        <p:spPr bwMode="auto">
          <a:xfrm>
            <a:off x="381000" y="6373243"/>
            <a:ext cx="3200400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8B3FD82-CB41-C84B-B706-06F09C4B7CF1}"/>
              </a:ext>
            </a:extLst>
          </p:cNvPr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5371" y="3737295"/>
            <a:ext cx="9144000" cy="1655762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Subhead, name or date goes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3429AB2-51CA-D34A-933D-348196C30A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170976"/>
            <a:ext cx="10356915" cy="582576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95371" y="2243579"/>
            <a:ext cx="10803672" cy="719056"/>
          </a:xfrm>
        </p:spPr>
        <p:txBody>
          <a:bodyPr>
            <a:normAutofit/>
          </a:bodyPr>
          <a:lstStyle>
            <a:lvl1pPr>
              <a:defRPr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sz="5400" dirty="0">
                <a:solidFill>
                  <a:schemeClr val="bg1"/>
                </a:solidFill>
              </a:rPr>
              <a:t>Presentation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0832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816478-27A8-5948-917C-6E6357F4BB0B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30F95D-C0F7-B448-B59E-D27295E0C7A5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8150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048" y="-10049"/>
            <a:ext cx="5183189" cy="6943412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0058" y="472281"/>
            <a:ext cx="3932237" cy="1600200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2"/>
            <a:ext cx="7008812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0058" y="2072481"/>
            <a:ext cx="3932237" cy="3811588"/>
          </a:xfrm>
        </p:spPr>
        <p:txBody>
          <a:bodyPr>
            <a:normAutofit/>
          </a:bodyPr>
          <a:lstStyle>
            <a:lvl1pPr marL="457189" indent="-457189">
              <a:buFont typeface="Arial" charset="0"/>
              <a:buChar char="•"/>
              <a:defRPr sz="28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Supporting text goes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1F5E0A-84A7-2F4C-A9C5-069A0CC392D2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5166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048" y="6265545"/>
            <a:ext cx="1220204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529638-9519-5646-BC6C-4C995584BC00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467B4F-5A8F-3845-8B30-98B83A0003A1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67638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048" y="6265545"/>
            <a:ext cx="1220204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6899B-D311-B446-8DBB-7D61E82846C1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CB1FB3-2557-BB46-9386-C66D040E875F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9728" y="-9729"/>
            <a:ext cx="12201728" cy="626554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rgbClr val="92A2B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subhead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2BC71D-0003-024E-9F29-71C949747F4A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0" y="6373243"/>
            <a:ext cx="3200400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715021-AF61-AF4F-9B48-1343FD8CB059}"/>
              </a:ext>
            </a:extLst>
          </p:cNvPr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</p:spTree>
    <p:extLst>
      <p:ext uri="{BB962C8B-B14F-4D97-AF65-F5344CB8AC3E}">
        <p14:creationId xmlns:p14="http://schemas.microsoft.com/office/powerpoint/2010/main" val="159368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9728" y="6265545"/>
            <a:ext cx="1220172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C7278D-9F84-1645-9C4A-4B5FD9D68954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729617-3EE6-934F-B272-92B6163ABCA3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977242-14B3-B24E-8B0C-44E4362EFCBD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53E08-80AB-B043-979E-87B7A1E7EB21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B57081-B141-9B4E-9482-F401745054EE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A0EA07-1225-FE4C-917E-74A024F5E428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1F743-16CE-3043-9E24-77715B0645DA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2"/>
          <p:cNvSpPr txBox="1">
            <a:spLocks/>
          </p:cNvSpPr>
          <p:nvPr userDrawn="1"/>
        </p:nvSpPr>
        <p:spPr>
          <a:xfrm>
            <a:off x="838202" y="5746528"/>
            <a:ext cx="13016751" cy="779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21314D"/>
                </a:solidFill>
                <a:latin typeface="Gotham Medium" charset="0"/>
                <a:ea typeface="Gotham Medium" charset="0"/>
                <a:cs typeface="Gotham Medium" charset="0"/>
              </a:defRPr>
            </a:lvl1pPr>
          </a:lstStyle>
          <a:p>
            <a:r>
              <a:rPr lang="en-US" sz="4400" b="1" i="0" dirty="0">
                <a:latin typeface="Arial" panose="020B0604020202020204" pitchFamily="34" charset="0"/>
                <a:cs typeface="Arial" panose="020B0604020202020204" pitchFamily="34" charset="0"/>
              </a:rPr>
              <a:t>Headline Copy Goes Here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557703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0048" y="-10048"/>
            <a:ext cx="12202048" cy="6868048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552941"/>
            <a:ext cx="10356915" cy="5825765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46399" y="2531096"/>
            <a:ext cx="9144000" cy="1655762"/>
          </a:xfr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“Quote goes here.”</a:t>
            </a:r>
          </a:p>
        </p:txBody>
      </p:sp>
    </p:spTree>
    <p:extLst>
      <p:ext uri="{BB962C8B-B14F-4D97-AF65-F5344CB8AC3E}">
        <p14:creationId xmlns:p14="http://schemas.microsoft.com/office/powerpoint/2010/main" val="22439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060252" y="982464"/>
            <a:ext cx="4862405" cy="1794085"/>
          </a:xfrm>
        </p:spPr>
        <p:txBody>
          <a:bodyPr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60253" y="3052261"/>
            <a:ext cx="4862404" cy="1975926"/>
          </a:xfrm>
        </p:spPr>
        <p:txBody>
          <a:bodyPr/>
          <a:lstStyle/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0"/>
          </p:nvPr>
        </p:nvSpPr>
        <p:spPr>
          <a:xfrm>
            <a:off x="0" y="3"/>
            <a:ext cx="6890995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</p:spTree>
    <p:extLst>
      <p:ext uri="{BB962C8B-B14F-4D97-AF65-F5344CB8AC3E}">
        <p14:creationId xmlns:p14="http://schemas.microsoft.com/office/powerpoint/2010/main" val="53956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2131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371" y="1661652"/>
            <a:ext cx="10803672" cy="1300983"/>
          </a:xfrm>
        </p:spPr>
        <p:txBody>
          <a:bodyPr>
            <a:normAutofit/>
          </a:bodyPr>
          <a:lstStyle/>
          <a:p>
            <a:r>
              <a:rPr lang="en-US" dirty="0"/>
              <a:t>EENG 385</a:t>
            </a:r>
            <a:br>
              <a:rPr lang="en-US" dirty="0"/>
            </a:br>
            <a:r>
              <a:rPr lang="en-US" dirty="0"/>
              <a:t>Filter Design: Assembly through Test</a:t>
            </a:r>
          </a:p>
        </p:txBody>
      </p:sp>
    </p:spTree>
    <p:extLst>
      <p:ext uri="{BB962C8B-B14F-4D97-AF65-F5344CB8AC3E}">
        <p14:creationId xmlns:p14="http://schemas.microsoft.com/office/powerpoint/2010/main" val="2018888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to: </a:t>
            </a:r>
            <a:r>
              <a:rPr lang="en-US" dirty="0" err="1"/>
              <a:t>MultiSim</a:t>
            </a:r>
            <a:r>
              <a:rPr lang="en-US" dirty="0"/>
              <a:t> Frequency Sweep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93235"/>
          </a:xfrm>
        </p:spPr>
        <p:txBody>
          <a:bodyPr>
            <a:normAutofit/>
          </a:bodyPr>
          <a:lstStyle/>
          <a:p>
            <a:r>
              <a:rPr lang="en-US" sz="2800" dirty="0"/>
              <a:t>Build model in </a:t>
            </a:r>
            <a:r>
              <a:rPr lang="en-US" sz="2800" dirty="0" err="1"/>
              <a:t>MultiSim</a:t>
            </a:r>
            <a:r>
              <a:rPr lang="en-US" sz="2800" dirty="0"/>
              <a:t> Live</a:t>
            </a:r>
          </a:p>
          <a:p>
            <a:r>
              <a:rPr lang="en-US" sz="2800" dirty="0"/>
              <a:t>Use AC sweep tool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Plot dB and phase as a function of frequency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3737B-B2DD-A475-9C02-3F6BB60D6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502" y="2080260"/>
            <a:ext cx="5880177" cy="293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7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to: Circuit Point-by-Point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026537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Assemble filter on Audio board</a:t>
            </a:r>
          </a:p>
          <a:p>
            <a:r>
              <a:rPr lang="en-US" sz="2800" dirty="0"/>
              <a:t>Apply sin wave at some frequency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Measure change in amplitude in dB</a:t>
            </a:r>
          </a:p>
          <a:p>
            <a:r>
              <a:rPr lang="en-US" sz="2800" dirty="0"/>
              <a:t>Measure change in phase in degrees</a:t>
            </a:r>
          </a:p>
          <a:p>
            <a:r>
              <a:rPr lang="en-US" sz="2800" dirty="0"/>
              <a:t>Plot dB and phase as a function of frequency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6D7BF-30ED-EDA6-0B7F-C089A6F02D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50" y="1690690"/>
            <a:ext cx="4491006" cy="2874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4247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to: Circuit Frequency Sweep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026537"/>
          </a:xfrm>
        </p:spPr>
        <p:txBody>
          <a:bodyPr>
            <a:normAutofit/>
          </a:bodyPr>
          <a:lstStyle/>
          <a:p>
            <a:r>
              <a:rPr lang="en-US" sz="2800" dirty="0"/>
              <a:t>Configure Audio board</a:t>
            </a:r>
          </a:p>
          <a:p>
            <a:pPr lvl="1"/>
            <a:r>
              <a:rPr lang="en-US" dirty="0"/>
              <a:t>Function gen into level shifter</a:t>
            </a:r>
          </a:p>
          <a:p>
            <a:pPr lvl="1"/>
            <a:r>
              <a:rPr lang="en-US" dirty="0"/>
              <a:t>Level shift out to filter in</a:t>
            </a:r>
          </a:p>
          <a:p>
            <a:r>
              <a:rPr lang="en-US" sz="2800" dirty="0"/>
              <a:t>Configure oscilloscope probes</a:t>
            </a:r>
          </a:p>
          <a:p>
            <a:pPr lvl="1"/>
            <a:r>
              <a:rPr lang="en-US" dirty="0"/>
              <a:t>Ch 1 = filter input</a:t>
            </a:r>
          </a:p>
          <a:p>
            <a:pPr lvl="1"/>
            <a:r>
              <a:rPr lang="en-US" dirty="0"/>
              <a:t>Ch 2 = filter output</a:t>
            </a:r>
          </a:p>
          <a:p>
            <a:r>
              <a:rPr lang="en-US" sz="2800" dirty="0"/>
              <a:t>Use oscilloscope FRA function</a:t>
            </a:r>
          </a:p>
          <a:p>
            <a:r>
              <a:rPr lang="en-US" sz="2800" dirty="0"/>
              <a:t>Scope plots mag and phase as a function of frequency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C75F0C-01C2-8320-41D8-736C735EA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780" y="1690689"/>
            <a:ext cx="4962207" cy="317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81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026537"/>
          </a:xfrm>
        </p:spPr>
        <p:txBody>
          <a:bodyPr>
            <a:normAutofit/>
          </a:bodyPr>
          <a:lstStyle/>
          <a:p>
            <a:r>
              <a:rPr lang="en-US" sz="2800" dirty="0"/>
              <a:t>Use Wizard to</a:t>
            </a:r>
          </a:p>
          <a:p>
            <a:pPr lvl="1"/>
            <a:r>
              <a:rPr lang="en-US" dirty="0"/>
              <a:t>Meet design requirements</a:t>
            </a:r>
          </a:p>
          <a:p>
            <a:pPr lvl="1"/>
            <a:r>
              <a:rPr lang="en-US" dirty="0"/>
              <a:t>Determine topology – should match PCB</a:t>
            </a:r>
          </a:p>
          <a:p>
            <a:pPr lvl="1"/>
            <a:r>
              <a:rPr lang="en-US" dirty="0"/>
              <a:t>Determine component values</a:t>
            </a:r>
          </a:p>
          <a:p>
            <a:pPr lvl="2"/>
            <a:r>
              <a:rPr lang="en-US" dirty="0"/>
              <a:t>Use E6 resistors 100, 150, 220, 330, 470, 680</a:t>
            </a:r>
          </a:p>
          <a:p>
            <a:pPr lvl="2"/>
            <a:r>
              <a:rPr lang="en-US" dirty="0"/>
              <a:t>Use E1 capacitors 1nF, 10nF, 100nF, 1uF,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If needed, </a:t>
            </a:r>
          </a:p>
          <a:p>
            <a:pPr lvl="2"/>
            <a:r>
              <a:rPr lang="en-US" dirty="0"/>
              <a:t>Put components in parallel to create needed values</a:t>
            </a:r>
          </a:p>
        </p:txBody>
      </p:sp>
    </p:spTree>
    <p:extLst>
      <p:ext uri="{BB962C8B-B14F-4D97-AF65-F5344CB8AC3E}">
        <p14:creationId xmlns:p14="http://schemas.microsoft.com/office/powerpoint/2010/main" val="622377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Level Shifter </a:t>
            </a:r>
          </a:p>
          <a:p>
            <a:pPr lvl="1"/>
            <a:r>
              <a:rPr lang="en-US" dirty="0"/>
              <a:t>Analysis</a:t>
            </a:r>
          </a:p>
          <a:p>
            <a:r>
              <a:rPr lang="en-US" dirty="0"/>
              <a:t>Low Pass Filter</a:t>
            </a:r>
          </a:p>
          <a:p>
            <a:pPr lvl="1"/>
            <a:r>
              <a:rPr lang="en-US" dirty="0"/>
              <a:t>Design using Wizard</a:t>
            </a:r>
          </a:p>
          <a:p>
            <a:pPr lvl="1"/>
            <a:r>
              <a:rPr lang="en-US" dirty="0"/>
              <a:t>Simulation analysis using point-by-point and FRA </a:t>
            </a:r>
          </a:p>
          <a:p>
            <a:pPr lvl="1"/>
            <a:r>
              <a:rPr lang="en-US" dirty="0"/>
              <a:t>Assemble and test using point-by-point and FRA</a:t>
            </a:r>
          </a:p>
          <a:p>
            <a:r>
              <a:rPr lang="en-US" dirty="0"/>
              <a:t>High Pass and Band Pass Filter</a:t>
            </a:r>
          </a:p>
          <a:p>
            <a:pPr lvl="1"/>
            <a:r>
              <a:rPr lang="en-US" dirty="0"/>
              <a:t>Design using Wizard</a:t>
            </a:r>
          </a:p>
          <a:p>
            <a:pPr lvl="1"/>
            <a:r>
              <a:rPr lang="en-US" dirty="0"/>
              <a:t>Assemble and test using FRA</a:t>
            </a:r>
          </a:p>
          <a:p>
            <a:pPr lvl="1"/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127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Lab Assistant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0261"/>
            <a:ext cx="10515600" cy="441757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The EENG 385 lab assistant position pays 4-hours a week.  Responsibilities of a lab assistant include:</a:t>
            </a:r>
          </a:p>
          <a:p>
            <a:r>
              <a:rPr lang="en-US" dirty="0"/>
              <a:t>Attending a 4-hour EE Lab Assistant training event at the start of the term,</a:t>
            </a:r>
          </a:p>
          <a:p>
            <a:r>
              <a:rPr lang="en-US" dirty="0"/>
              <a:t>Working with another undergraduate lab assistant to run the lab.  This includes helping students:</a:t>
            </a:r>
          </a:p>
          <a:p>
            <a:pPr lvl="1"/>
            <a:r>
              <a:rPr lang="en-US" dirty="0"/>
              <a:t>Troubleshoot circuits,</a:t>
            </a:r>
          </a:p>
          <a:p>
            <a:pPr lvl="1"/>
            <a:r>
              <a:rPr lang="en-US" dirty="0"/>
              <a:t>Interpreting lab instructions,</a:t>
            </a:r>
          </a:p>
          <a:p>
            <a:pPr lvl="1"/>
            <a:r>
              <a:rPr lang="en-US" dirty="0"/>
              <a:t>Configuring test and measurement equipment</a:t>
            </a:r>
          </a:p>
          <a:p>
            <a:pPr lvl="1"/>
            <a:r>
              <a:rPr lang="en-US" dirty="0"/>
              <a:t>Working with the software</a:t>
            </a:r>
          </a:p>
          <a:p>
            <a:r>
              <a:rPr lang="en-US" dirty="0"/>
              <a:t>Introducing the lab at the start of the class,</a:t>
            </a:r>
          </a:p>
          <a:p>
            <a:r>
              <a:rPr lang="en-US" dirty="0"/>
              <a:t>Grading the weekly lab deliverables and entering the grades in Canvas,</a:t>
            </a:r>
          </a:p>
          <a:p>
            <a:r>
              <a:rPr lang="en-US" dirty="0"/>
              <a:t>Spending 30 minutes reviewing the lab materials,</a:t>
            </a:r>
          </a:p>
          <a:p>
            <a:r>
              <a:rPr lang="en-US" dirty="0"/>
              <a:t>Meeting 30 minutes a week with the course instructor to review the lab.</a:t>
            </a:r>
          </a:p>
          <a:p>
            <a:pPr marL="0" indent="0">
              <a:buNone/>
            </a:pPr>
            <a:r>
              <a:rPr lang="en-US" dirty="0"/>
              <a:t>This is a great way to both learn the materials and develop teamwork, leadership </a:t>
            </a:r>
          </a:p>
          <a:p>
            <a:pPr marL="0" indent="0">
              <a:buNone/>
            </a:pPr>
            <a:r>
              <a:rPr lang="en-US" dirty="0"/>
              <a:t>and communication skills. </a:t>
            </a:r>
          </a:p>
        </p:txBody>
      </p:sp>
      <p:pic>
        <p:nvPicPr>
          <p:cNvPr id="4" name="Content Placeholder 4" descr="A white sign with red and blue text&#10;&#10;Description automatically generated">
            <a:extLst>
              <a:ext uri="{FF2B5EF4-FFF2-40B4-BE49-F238E27FC236}">
                <a16:creationId xmlns:a16="http://schemas.microsoft.com/office/drawing/2014/main" id="{2E8EE5EB-CC59-FEA0-7757-FC323A458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974" y="2898475"/>
            <a:ext cx="2533376" cy="327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6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1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objective of this lab is to study the design, simulation and construction of the filters on the audio board and measure their performance.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11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730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Audio Board has 3 filters</a:t>
            </a: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LPF and HPF are </a:t>
            </a:r>
            <a:r>
              <a:rPr lang="en-US" sz="2800" dirty="0" err="1"/>
              <a:t>Sallen</a:t>
            </a:r>
            <a:r>
              <a:rPr lang="en-US" sz="2800" dirty="0"/>
              <a:t> Key architecture</a:t>
            </a:r>
          </a:p>
          <a:p>
            <a:r>
              <a:rPr lang="en-US" sz="2800" dirty="0"/>
              <a:t>BPF is hybrid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504A5D-F419-5057-85F9-021EFD7BDE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302" y="2336924"/>
            <a:ext cx="7984492" cy="15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11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7304"/>
          </a:xfrm>
        </p:spPr>
        <p:txBody>
          <a:bodyPr>
            <a:normAutofit/>
          </a:bodyPr>
          <a:lstStyle/>
          <a:p>
            <a:r>
              <a:rPr lang="en-US" sz="2800" dirty="0"/>
              <a:t>Sine wave input produces sine wave output</a:t>
            </a:r>
          </a:p>
          <a:p>
            <a:r>
              <a:rPr lang="en-US" sz="2800" dirty="0"/>
              <a:t>Frequency is preserved</a:t>
            </a:r>
          </a:p>
          <a:p>
            <a:r>
              <a:rPr lang="en-US" sz="2800" dirty="0"/>
              <a:t>Amplitude and Phase change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EA1AF-96AE-EA7D-3D4D-5F2E2F4F0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766" y="3308199"/>
            <a:ext cx="5308965" cy="264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7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7304"/>
          </a:xfrm>
        </p:spPr>
        <p:txBody>
          <a:bodyPr>
            <a:normAutofit/>
          </a:bodyPr>
          <a:lstStyle/>
          <a:p>
            <a:r>
              <a:rPr lang="en-US" sz="2800" dirty="0"/>
              <a:t>Using the Audio Board Interface</a:t>
            </a:r>
          </a:p>
          <a:p>
            <a:r>
              <a:rPr lang="en-US" sz="2800" dirty="0"/>
              <a:t>Use the Analog Devices Wizard </a:t>
            </a:r>
          </a:p>
          <a:p>
            <a:r>
              <a:rPr lang="en-US" sz="2800" dirty="0"/>
              <a:t>Simulation: </a:t>
            </a:r>
            <a:r>
              <a:rPr lang="en-US" sz="2800" dirty="0" err="1"/>
              <a:t>MultiSim</a:t>
            </a:r>
            <a:r>
              <a:rPr lang="en-US" sz="2800" dirty="0"/>
              <a:t> Live Time Domain</a:t>
            </a:r>
          </a:p>
          <a:p>
            <a:r>
              <a:rPr lang="en-US" sz="2800" dirty="0"/>
              <a:t>Simulation: </a:t>
            </a:r>
            <a:r>
              <a:rPr lang="en-US" sz="2800" dirty="0" err="1"/>
              <a:t>MultiSim</a:t>
            </a:r>
            <a:r>
              <a:rPr lang="en-US" sz="2800" dirty="0"/>
              <a:t> Live Frequency Sweep</a:t>
            </a:r>
          </a:p>
          <a:p>
            <a:r>
              <a:rPr lang="en-US" sz="2800" dirty="0"/>
              <a:t>Circuit: Time Domain</a:t>
            </a:r>
          </a:p>
          <a:p>
            <a:r>
              <a:rPr lang="en-US" sz="2800" dirty="0"/>
              <a:t>Circuit: Frequency Response Analysis</a:t>
            </a:r>
          </a:p>
        </p:txBody>
      </p:sp>
    </p:spTree>
    <p:extLst>
      <p:ext uri="{BB962C8B-B14F-4D97-AF65-F5344CB8AC3E}">
        <p14:creationId xmlns:p14="http://schemas.microsoft.com/office/powerpoint/2010/main" val="118428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FC8DC-2AF6-2FFD-C860-0399D6C9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Audio Board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08AC9-FA4A-1FF2-E257-3E23DD2E9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filter is connected to an input and output header.</a:t>
            </a:r>
          </a:p>
          <a:p>
            <a:r>
              <a:rPr lang="en-US" dirty="0"/>
              <a:t>Labeled on the  PCB</a:t>
            </a:r>
          </a:p>
          <a:p>
            <a:r>
              <a:rPr lang="en-US" dirty="0"/>
              <a:t>Daisy chain signals</a:t>
            </a:r>
          </a:p>
          <a:p>
            <a:pPr lvl="1"/>
            <a:r>
              <a:rPr lang="en-US" dirty="0"/>
              <a:t>Connect Signal input to </a:t>
            </a:r>
            <a:r>
              <a:rPr lang="en-US" dirty="0" err="1"/>
              <a:t>LEVEL</a:t>
            </a:r>
            <a:r>
              <a:rPr lang="en-US" baseline="-25000" dirty="0" err="1"/>
              <a:t>in</a:t>
            </a:r>
            <a:endParaRPr lang="en-US" baseline="-25000" dirty="0"/>
          </a:p>
          <a:p>
            <a:pPr lvl="1"/>
            <a:r>
              <a:rPr lang="en-US" dirty="0"/>
              <a:t>Connect </a:t>
            </a:r>
            <a:r>
              <a:rPr lang="en-US" dirty="0" err="1"/>
              <a:t>LEVEL</a:t>
            </a:r>
            <a:r>
              <a:rPr lang="en-US" baseline="-25000" dirty="0" err="1"/>
              <a:t>out</a:t>
            </a:r>
            <a:r>
              <a:rPr lang="en-US" dirty="0"/>
              <a:t> to </a:t>
            </a:r>
            <a:r>
              <a:rPr lang="en-US" dirty="0" err="1"/>
              <a:t>LPF</a:t>
            </a:r>
            <a:r>
              <a:rPr lang="en-US" baseline="-25000" dirty="0" err="1"/>
              <a:t>in</a:t>
            </a:r>
            <a:endParaRPr lang="en-US" baseline="-25000" dirty="0"/>
          </a:p>
          <a:p>
            <a:pPr lvl="1"/>
            <a:r>
              <a:rPr lang="en-US" dirty="0"/>
              <a:t>Connect </a:t>
            </a:r>
            <a:r>
              <a:rPr lang="en-US" dirty="0" err="1"/>
              <a:t>LPF</a:t>
            </a:r>
            <a:r>
              <a:rPr lang="en-US" baseline="-25000" dirty="0" err="1"/>
              <a:t>out</a:t>
            </a:r>
            <a:r>
              <a:rPr lang="en-US" dirty="0"/>
              <a:t> to audio header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B7729C-20D7-8050-6099-040170F7D9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080" y="2345635"/>
            <a:ext cx="4883585" cy="347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53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to: Analog Devices Wizard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7304"/>
          </a:xfrm>
        </p:spPr>
        <p:txBody>
          <a:bodyPr>
            <a:normAutofit/>
          </a:bodyPr>
          <a:lstStyle/>
          <a:p>
            <a:r>
              <a:rPr lang="en-US" dirty="0"/>
              <a:t>Specify filter performance, </a:t>
            </a:r>
            <a:r>
              <a:rPr lang="en-US" b="1" u="sng" dirty="0"/>
              <a:t>use RC slider to get decade caps!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Get filter topology and component values.  Use E6 resistors!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96206B-C917-BBD7-CD11-A2AAB945C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645" y="2257340"/>
            <a:ext cx="4222955" cy="16436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0F4E10-A3D7-AFE5-A613-ED7559D0C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645" y="4332712"/>
            <a:ext cx="3569110" cy="171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41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to: </a:t>
            </a:r>
            <a:r>
              <a:rPr lang="en-US" dirty="0" err="1"/>
              <a:t>MultiSim</a:t>
            </a:r>
            <a:r>
              <a:rPr lang="en-US" dirty="0"/>
              <a:t> Point-by-point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93235"/>
          </a:xfrm>
        </p:spPr>
        <p:txBody>
          <a:bodyPr>
            <a:normAutofit/>
          </a:bodyPr>
          <a:lstStyle/>
          <a:p>
            <a:r>
              <a:rPr lang="en-US" sz="2800" dirty="0"/>
              <a:t>Build model in </a:t>
            </a:r>
            <a:r>
              <a:rPr lang="en-US" sz="2800" dirty="0" err="1"/>
              <a:t>MultiSim</a:t>
            </a:r>
            <a:r>
              <a:rPr lang="en-US" sz="2800" dirty="0"/>
              <a:t> Live</a:t>
            </a:r>
          </a:p>
          <a:p>
            <a:r>
              <a:rPr lang="en-US" sz="2800" dirty="0"/>
              <a:t>Apply sin wave at some frequency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Measure change in amplitude in dB</a:t>
            </a:r>
          </a:p>
          <a:p>
            <a:r>
              <a:rPr lang="en-US" sz="2800" dirty="0"/>
              <a:t>Measure change in phase in degrees</a:t>
            </a:r>
          </a:p>
          <a:p>
            <a:r>
              <a:rPr lang="en-US" sz="2800" dirty="0"/>
              <a:t>Plot dB and phase as a function of frequency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2C2D5-A284-8CA5-3763-D727A64A4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119" y="1977907"/>
            <a:ext cx="4115681" cy="290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82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3364</TotalTime>
  <Words>653</Words>
  <Application>Microsoft Office PowerPoint</Application>
  <PresentationFormat>Widescreen</PresentationFormat>
  <Paragraphs>127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Gotham</vt:lpstr>
      <vt:lpstr>Gotham Book</vt:lpstr>
      <vt:lpstr>Office Theme</vt:lpstr>
      <vt:lpstr>EENG 385 Filter Design: Assembly through Test</vt:lpstr>
      <vt:lpstr>Taking Lab Assistant Applications</vt:lpstr>
      <vt:lpstr>Lab Objectives</vt:lpstr>
      <vt:lpstr>Theory</vt:lpstr>
      <vt:lpstr>Theory</vt:lpstr>
      <vt:lpstr>Lab Content</vt:lpstr>
      <vt:lpstr>Using the Audio Board Interface</vt:lpstr>
      <vt:lpstr>How to: Analog Devices Wizard </vt:lpstr>
      <vt:lpstr>How to: MultiSim Point-by-point</vt:lpstr>
      <vt:lpstr>How to: MultiSim Frequency Sweep</vt:lpstr>
      <vt:lpstr>How to: Circuit Point-by-Point</vt:lpstr>
      <vt:lpstr>How to: Circuit Frequency Sweep</vt:lpstr>
      <vt:lpstr>Assemble</vt:lpstr>
      <vt:lpstr>Turn In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Christopher Coulston</cp:lastModifiedBy>
  <cp:revision>103</cp:revision>
  <dcterms:created xsi:type="dcterms:W3CDTF">2017-08-01T15:06:47Z</dcterms:created>
  <dcterms:modified xsi:type="dcterms:W3CDTF">2024-04-12T17:30:44Z</dcterms:modified>
  <cp:category/>
</cp:coreProperties>
</file>