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355" r:id="rId3"/>
    <p:sldId id="359" r:id="rId4"/>
    <p:sldId id="358" r:id="rId5"/>
    <p:sldId id="357" r:id="rId6"/>
    <p:sldId id="354" r:id="rId7"/>
    <p:sldId id="360" r:id="rId8"/>
    <p:sldId id="35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6D3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79478" autoAdjust="0"/>
  </p:normalViewPr>
  <p:slideViewPr>
    <p:cSldViewPr snapToGrid="0">
      <p:cViewPr>
        <p:scale>
          <a:sx n="104" d="100"/>
          <a:sy n="104" d="100"/>
        </p:scale>
        <p:origin x="8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9750A48-F169-4EC7-B549-13E0C07BD3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B82C701-A035-4CB9-B29B-0CB5B1F9F4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EB1997C-F217-4B1A-9FCE-9FF8FDFC84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15E55BAC-770A-415F-9DEC-D0E9E9727A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A136497-2329-4EB8-BB84-8E19E446E0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30273A1C-2DF7-4533-BD7E-CE0B97961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602D54A-40A1-4619-8B06-9F4E44C4E4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8A7D855-15D7-4F09-B0A0-0029AC29E3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E590D52-0852-4CA5-84A4-DD81F4DF4967}" type="slidenum">
              <a:rPr lang="en-US" altLang="en-US" sz="1200" b="0"/>
              <a:pPr algn="r" eaLnBrk="1" hangingPunct="1"/>
              <a:t>2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0326A6-27B8-4DA1-80FB-271CD19AD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0238B62-90CD-4611-BDFA-43CCEF7B5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66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8A7D855-15D7-4F09-B0A0-0029AC29E3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E590D52-0852-4CA5-84A4-DD81F4DF4967}" type="slidenum">
              <a:rPr lang="en-US" altLang="en-US" sz="1200" b="0"/>
              <a:pPr algn="r" eaLnBrk="1" hangingPunct="1"/>
              <a:t>3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0326A6-27B8-4DA1-80FB-271CD19AD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0238B62-90CD-4611-BDFA-43CCEF7B5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38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8A7D855-15D7-4F09-B0A0-0029AC29E3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E590D52-0852-4CA5-84A4-DD81F4DF4967}" type="slidenum">
              <a:rPr lang="en-US" altLang="en-US" sz="1200" b="0"/>
              <a:pPr algn="r" eaLnBrk="1" hangingPunct="1"/>
              <a:t>4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0326A6-27B8-4DA1-80FB-271CD19AD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0238B62-90CD-4611-BDFA-43CCEF7B5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7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8A7D855-15D7-4F09-B0A0-0029AC29E3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E590D52-0852-4CA5-84A4-DD81F4DF4967}" type="slidenum">
              <a:rPr lang="en-US" altLang="en-US" sz="1200" b="0"/>
              <a:pPr algn="r" eaLnBrk="1" hangingPunct="1"/>
              <a:t>5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0326A6-27B8-4DA1-80FB-271CD19AD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0238B62-90CD-4611-BDFA-43CCEF7B5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860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8A7D855-15D7-4F09-B0A0-0029AC29E3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E590D52-0852-4CA5-84A4-DD81F4DF4967}" type="slidenum">
              <a:rPr lang="en-US" altLang="en-US" sz="1200" b="0"/>
              <a:pPr algn="r" eaLnBrk="1" hangingPunct="1"/>
              <a:t>6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0326A6-27B8-4DA1-80FB-271CD19AD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0238B62-90CD-4611-BDFA-43CCEF7B5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8A7D855-15D7-4F09-B0A0-0029AC29E3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E590D52-0852-4CA5-84A4-DD81F4DF4967}" type="slidenum">
              <a:rPr lang="en-US" altLang="en-US" sz="1200" b="0"/>
              <a:pPr algn="r" eaLnBrk="1" hangingPunct="1"/>
              <a:t>7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0326A6-27B8-4DA1-80FB-271CD19AD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0238B62-90CD-4611-BDFA-43CCEF7B5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1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8A7D855-15D7-4F09-B0A0-0029AC29E3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E590D52-0852-4CA5-84A4-DD81F4DF4967}" type="slidenum">
              <a:rPr lang="en-US" altLang="en-US" sz="1200" b="0"/>
              <a:pPr algn="r" eaLnBrk="1" hangingPunct="1"/>
              <a:t>8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0326A6-27B8-4DA1-80FB-271CD19AD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0238B62-90CD-4611-BDFA-43CCEF7B5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46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53658B-7B00-4E87-8645-2FE7E3AA7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BEF2B-2F75-409C-B490-77921C8B1115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584266-4C51-43A9-B9D0-EAE8DE3B35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7136C7-5DD5-4D05-9BB5-7EBC29D184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2AC25-9B4B-409D-8F1E-22152C147E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01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6B027F-AB2D-45C0-8DB3-B49E9E8EF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120BE-7D0F-4C0F-976A-14E721F82565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F6CA69-DFAA-4E2E-9148-141D8A15F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D11657-517C-45E7-B97E-885E8A146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4F257-5DC9-4864-8A94-601D03959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9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41B988-8C2F-46E0-BDB2-83C224F319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527BD-8D8B-4FEC-98B9-7B11F0715BAA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7BDEED-DDC0-41A8-9D14-C1FF4A9C59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5C96DD-0CB9-4813-ACA6-48E817155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352B8-C4CC-4DB2-B7C7-B7B9C3ECF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4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5FDDC5-D4E0-4185-ACDB-B2D379902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B4A5D-1BDA-4979-921E-BCC375CB1F3E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6F2219-1DD0-4CF7-9D03-382A43F9A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6046A7-D1B0-4959-8BB6-E3EA21EE5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2433E-27DB-459A-969D-D9C811483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70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57283B-29C8-4F1A-9BE1-335854157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5D7ED-DF91-4E97-8CF7-1C368C604340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09CD93-CF6A-4FFC-A622-5A8ECE89D1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07936-B349-4BE7-888F-E6657003D0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2CB83-1F18-45DC-ABBE-95A2E9DCE9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0B886-BD80-44EF-8227-BF37A9E8B9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DCAD6-9B82-4D7E-9951-75E8B78A9339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CB446-FC74-42A9-BA66-ABE908F1F4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246AC-5A63-4A37-B1BE-6662DC330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91C15-CDC2-4001-9277-E916A34D9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5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6E4A0B-F346-4301-B8E6-45ED228E6A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5CC33-46A9-470E-A66A-B34D483888E9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1E4D19C-FADE-4BED-9860-B4271F44D2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C03A637-AFA1-47DF-A44A-F624A7056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11BB5-B390-4DAB-AEC6-615F974B5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97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C054449-8CCD-4378-97E8-EEADBFFC5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44000-D013-449C-9406-6C9E1FFEC038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D35298-DE4F-4BD1-9E9D-03CEBFD172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A5B361-9F8B-449D-BB54-0FF4CCB393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D0BFB-CB70-4F6A-B517-66D63BAEDC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68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B49202F-7723-4435-9F46-4A47690832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0A144-B905-430A-8437-BEB5E1A98A06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10C736-B6A6-432D-86C0-90EECE4602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B2E711-384F-48C0-BFA0-A8F3B4EF4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B3D6B-5690-4A50-B46A-DA86D87C6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C58B3-87D5-4A0D-97F0-A5DB54183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4FC74-C052-4476-BFE8-931FD363D89E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DEBA6-EC60-480D-83CA-F613B77C7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1F9AA-64BB-48E5-A310-41F17E3BB9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39808-3FE9-4CF1-888F-65D1A37769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A9DBE-16A5-4D27-A3FC-0D55E97488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FAFB-27F5-4DB6-8195-45B6E65894E3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F393E-47F6-4A89-B162-85C327971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DC25C-2E67-407B-B079-2124FB2FA7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E3CBA-7420-490F-9F6C-D7FFA9E1C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51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4DE0F1-78F6-4A1E-B13F-A8595DE2D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12618C9-0591-470A-B204-E10DD3DBE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3CE6F3E-20E4-4625-BEA2-7159D0EEB5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fld id="{4A2F350C-F38A-49D2-9BEA-22D03A76A896}" type="datetime1">
              <a:rPr lang="en-US" altLang="en-US"/>
              <a:pPr>
                <a:defRPr/>
              </a:pPr>
              <a:t>8/1/2022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53CF7FC-D8A0-4196-B632-131133EC61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47FD463-AC77-491D-BE99-E34C5A4BAD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3E299599-2CF7-4F68-8D37-9CD6C98CE4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344B31BC-E90C-4A9B-BE5B-F47A0B865E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C2B7C9-9946-4DD5-B9F8-E2A098D38E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87D96AD0-A14D-4588-8063-B8FDCCCEA10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92869EB-0932-425B-85DB-10CC37100428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0"/>
          </a:p>
        </p:txBody>
      </p:sp>
      <p:grpSp>
        <p:nvGrpSpPr>
          <p:cNvPr id="3076" name="Group 3">
            <a:extLst>
              <a:ext uri="{FF2B5EF4-FFF2-40B4-BE49-F238E27FC236}">
                <a16:creationId xmlns:a16="http://schemas.microsoft.com/office/drawing/2014/main" id="{B190177E-C62C-43F0-A26B-B693072CED24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0"/>
            <a:ext cx="8229600" cy="1333500"/>
            <a:chOff x="336" y="0"/>
            <a:chExt cx="5184" cy="840"/>
          </a:xfrm>
        </p:grpSpPr>
        <p:pic>
          <p:nvPicPr>
            <p:cNvPr id="3085" name="Picture 33" descr="Colorado-School-of-Mines1">
              <a:extLst>
                <a:ext uri="{FF2B5EF4-FFF2-40B4-BE49-F238E27FC236}">
                  <a16:creationId xmlns:a16="http://schemas.microsoft.com/office/drawing/2014/main" id="{9C2885EF-B275-476E-B5AE-CBEE7178E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1"/>
            <a:stretch>
              <a:fillRect/>
            </a:stretch>
          </p:blipFill>
          <p:spPr bwMode="auto">
            <a:xfrm>
              <a:off x="1352" y="0"/>
              <a:ext cx="4058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47" descr="mines">
              <a:extLst>
                <a:ext uri="{FF2B5EF4-FFF2-40B4-BE49-F238E27FC236}">
                  <a16:creationId xmlns:a16="http://schemas.microsoft.com/office/drawing/2014/main" id="{13ABE5A0-8EB2-4B28-9A6F-320F9BE79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" y="168"/>
              <a:ext cx="524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7" name="Line 50">
              <a:extLst>
                <a:ext uri="{FF2B5EF4-FFF2-40B4-BE49-F238E27FC236}">
                  <a16:creationId xmlns:a16="http://schemas.microsoft.com/office/drawing/2014/main" id="{EEE90A89-3E99-4783-9833-057678305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816"/>
              <a:ext cx="5184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7" name="Line 10">
            <a:extLst>
              <a:ext uri="{FF2B5EF4-FFF2-40B4-BE49-F238E27FC236}">
                <a16:creationId xmlns:a16="http://schemas.microsoft.com/office/drawing/2014/main" id="{B0BF6374-3543-4390-A527-8D227C93D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262688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Rectangle 12">
            <a:extLst>
              <a:ext uri="{FF2B5EF4-FFF2-40B4-BE49-F238E27FC236}">
                <a16:creationId xmlns:a16="http://schemas.microsoft.com/office/drawing/2014/main" id="{630A581F-3374-4AF1-BDE1-5C1E2EA45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1501775"/>
            <a:ext cx="8293100" cy="266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Sallen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-Key Filter Design and Analysis</a:t>
            </a:r>
          </a:p>
          <a:p>
            <a:pPr eaLnBrk="1" hangingPunct="1">
              <a:buFontTx/>
              <a:buNone/>
            </a:pPr>
            <a:endParaRPr lang="en-US" altLang="en-US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pPr eaLnBrk="1" hangingPunct="1">
              <a:buFontTx/>
              <a:buNone/>
            </a:pPr>
            <a:r>
              <a:rPr lang="en-US" altLang="en-US" sz="24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lab is to study the design, simulation and construction of the filters on the audio board and measure their performance.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E3FD10-82B7-4367-9196-FA527D98A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691" y="4143068"/>
            <a:ext cx="3327509" cy="1774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A14CDE76-C346-46DD-B69E-BF70B46EA3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22C19C-8487-46B6-B31B-7F32694D6EF4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0D93F141-2A37-4261-96DF-707AEC1C35A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025200-E168-40DB-AD2B-0A2756C43D21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38E4021-3B67-4F15-B7C5-E0C6F2C9E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Filters</a:t>
            </a:r>
          </a:p>
        </p:txBody>
      </p:sp>
      <p:sp>
        <p:nvSpPr>
          <p:cNvPr id="14341" name="Line 50">
            <a:extLst>
              <a:ext uri="{FF2B5EF4-FFF2-40B4-BE49-F238E27FC236}">
                <a16:creationId xmlns:a16="http://schemas.microsoft.com/office/drawing/2014/main" id="{8D9D305B-5C1A-4B7A-B79A-4916DB9E3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2" name="Picture 48" descr="mines">
            <a:extLst>
              <a:ext uri="{FF2B5EF4-FFF2-40B4-BE49-F238E27FC236}">
                <a16:creationId xmlns:a16="http://schemas.microsoft.com/office/drawing/2014/main" id="{6787032A-328B-41E9-95E8-CB2F38F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10">
            <a:extLst>
              <a:ext uri="{FF2B5EF4-FFF2-40B4-BE49-F238E27FC236}">
                <a16:creationId xmlns:a16="http://schemas.microsoft.com/office/drawing/2014/main" id="{07483DDE-B3F7-4948-89EA-7B3269E7E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Content Placeholder 2">
            <a:extLst>
              <a:ext uri="{FF2B5EF4-FFF2-40B4-BE49-F238E27FC236}">
                <a16:creationId xmlns:a16="http://schemas.microsoft.com/office/drawing/2014/main" id="{B9DD0C04-EF03-4A71-8EF0-D81C78D0088D}"/>
              </a:ext>
            </a:extLst>
          </p:cNvPr>
          <p:cNvSpPr>
            <a:spLocks/>
          </p:cNvSpPr>
          <p:nvPr/>
        </p:nvSpPr>
        <p:spPr bwMode="auto">
          <a:xfrm>
            <a:off x="446088" y="1323975"/>
            <a:ext cx="8069262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tabLst>
                <a:tab pos="857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95388" indent="-450850">
              <a:spcBef>
                <a:spcPct val="20000"/>
              </a:spcBef>
              <a:buChar char="–"/>
              <a:tabLst>
                <a:tab pos="857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38288" indent="-228600">
              <a:spcBef>
                <a:spcPct val="20000"/>
              </a:spcBef>
              <a:buChar char="•"/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1188" indent="-228600">
              <a:spcBef>
                <a:spcPct val="20000"/>
              </a:spcBef>
              <a:buChar char="–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4088" indent="-228600">
              <a:spcBef>
                <a:spcPct val="20000"/>
              </a:spcBef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1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8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5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28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Board has 3 filters</a:t>
            </a:r>
          </a:p>
          <a:p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LPF and HPF are </a:t>
            </a:r>
            <a:r>
              <a:rPr lang="en-US" altLang="en-US" sz="28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Sallen</a:t>
            </a: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architecture</a:t>
            </a:r>
          </a:p>
          <a:p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BPF is hybrid</a:t>
            </a:r>
          </a:p>
          <a:p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19F00C-2C40-6E2E-F120-9BE100D24B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4" y="1917199"/>
            <a:ext cx="7984492" cy="15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A14CDE76-C346-46DD-B69E-BF70B46EA3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22C19C-8487-46B6-B31B-7F32694D6EF4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0D93F141-2A37-4261-96DF-707AEC1C35A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025200-E168-40DB-AD2B-0A2756C43D21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38E4021-3B67-4F15-B7C5-E0C6F2C9E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Bode Plot</a:t>
            </a:r>
          </a:p>
        </p:txBody>
      </p:sp>
      <p:sp>
        <p:nvSpPr>
          <p:cNvPr id="14341" name="Line 50">
            <a:extLst>
              <a:ext uri="{FF2B5EF4-FFF2-40B4-BE49-F238E27FC236}">
                <a16:creationId xmlns:a16="http://schemas.microsoft.com/office/drawing/2014/main" id="{8D9D305B-5C1A-4B7A-B79A-4916DB9E3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2" name="Picture 48" descr="mines">
            <a:extLst>
              <a:ext uri="{FF2B5EF4-FFF2-40B4-BE49-F238E27FC236}">
                <a16:creationId xmlns:a16="http://schemas.microsoft.com/office/drawing/2014/main" id="{6787032A-328B-41E9-95E8-CB2F38F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10">
            <a:extLst>
              <a:ext uri="{FF2B5EF4-FFF2-40B4-BE49-F238E27FC236}">
                <a16:creationId xmlns:a16="http://schemas.microsoft.com/office/drawing/2014/main" id="{07483DDE-B3F7-4948-89EA-7B3269E7E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Content Placeholder 2">
            <a:extLst>
              <a:ext uri="{FF2B5EF4-FFF2-40B4-BE49-F238E27FC236}">
                <a16:creationId xmlns:a16="http://schemas.microsoft.com/office/drawing/2014/main" id="{B9DD0C04-EF03-4A71-8EF0-D81C78D0088D}"/>
              </a:ext>
            </a:extLst>
          </p:cNvPr>
          <p:cNvSpPr>
            <a:spLocks/>
          </p:cNvSpPr>
          <p:nvPr/>
        </p:nvSpPr>
        <p:spPr bwMode="auto">
          <a:xfrm>
            <a:off x="446088" y="1323975"/>
            <a:ext cx="8069262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tabLst>
                <a:tab pos="857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95388" indent="-450850">
              <a:spcBef>
                <a:spcPct val="20000"/>
              </a:spcBef>
              <a:buChar char="–"/>
              <a:tabLst>
                <a:tab pos="857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38288" indent="-228600">
              <a:spcBef>
                <a:spcPct val="20000"/>
              </a:spcBef>
              <a:buChar char="•"/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1188" indent="-228600">
              <a:spcBef>
                <a:spcPct val="20000"/>
              </a:spcBef>
              <a:buChar char="–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4088" indent="-228600">
              <a:spcBef>
                <a:spcPct val="20000"/>
              </a:spcBef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1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8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5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28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 wave input produces sine wave output</a:t>
            </a:r>
          </a:p>
          <a:p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is preserved</a:t>
            </a:r>
          </a:p>
          <a:p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and Phase change</a:t>
            </a:r>
          </a:p>
          <a:p>
            <a:pPr lvl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29EECC-7E94-8D04-D8E6-79ABAC9C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5" y="3102015"/>
            <a:ext cx="5908764" cy="29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9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A14CDE76-C346-46DD-B69E-BF70B46EA3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22C19C-8487-46B6-B31B-7F32694D6EF4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0D93F141-2A37-4261-96DF-707AEC1C35A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025200-E168-40DB-AD2B-0A2756C43D21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38E4021-3B67-4F15-B7C5-E0C6F2C9E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How </a:t>
            </a:r>
            <a:r>
              <a:rPr lang="en-US" altLang="en-US" sz="26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To’s</a:t>
            </a:r>
            <a:r>
              <a:rPr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 in today’s lab</a:t>
            </a:r>
          </a:p>
        </p:txBody>
      </p:sp>
      <p:sp>
        <p:nvSpPr>
          <p:cNvPr id="14341" name="Line 50">
            <a:extLst>
              <a:ext uri="{FF2B5EF4-FFF2-40B4-BE49-F238E27FC236}">
                <a16:creationId xmlns:a16="http://schemas.microsoft.com/office/drawing/2014/main" id="{8D9D305B-5C1A-4B7A-B79A-4916DB9E3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2" name="Picture 48" descr="mines">
            <a:extLst>
              <a:ext uri="{FF2B5EF4-FFF2-40B4-BE49-F238E27FC236}">
                <a16:creationId xmlns:a16="http://schemas.microsoft.com/office/drawing/2014/main" id="{6787032A-328B-41E9-95E8-CB2F38F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10">
            <a:extLst>
              <a:ext uri="{FF2B5EF4-FFF2-40B4-BE49-F238E27FC236}">
                <a16:creationId xmlns:a16="http://schemas.microsoft.com/office/drawing/2014/main" id="{07483DDE-B3F7-4948-89EA-7B3269E7E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Content Placeholder 2">
            <a:extLst>
              <a:ext uri="{FF2B5EF4-FFF2-40B4-BE49-F238E27FC236}">
                <a16:creationId xmlns:a16="http://schemas.microsoft.com/office/drawing/2014/main" id="{B9DD0C04-EF03-4A71-8EF0-D81C78D0088D}"/>
              </a:ext>
            </a:extLst>
          </p:cNvPr>
          <p:cNvSpPr>
            <a:spLocks/>
          </p:cNvSpPr>
          <p:nvPr/>
        </p:nvSpPr>
        <p:spPr bwMode="auto">
          <a:xfrm>
            <a:off x="446088" y="1323975"/>
            <a:ext cx="8069262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tabLst>
                <a:tab pos="857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95388" indent="-450850">
              <a:spcBef>
                <a:spcPct val="20000"/>
              </a:spcBef>
              <a:buChar char="–"/>
              <a:tabLst>
                <a:tab pos="857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38288" indent="-228600">
              <a:spcBef>
                <a:spcPct val="20000"/>
              </a:spcBef>
              <a:buChar char="•"/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1188" indent="-228600">
              <a:spcBef>
                <a:spcPct val="20000"/>
              </a:spcBef>
              <a:buChar char="–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4088" indent="-228600">
              <a:spcBef>
                <a:spcPct val="20000"/>
              </a:spcBef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1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8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5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28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Analog Devices Wizard </a:t>
            </a: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US" altLang="en-US" sz="24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MultiSim</a:t>
            </a: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Live Time Domain</a:t>
            </a: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US" altLang="en-US" sz="24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MultiSim</a:t>
            </a: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Live Frequency Sweep</a:t>
            </a: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Circuit: Time Domain</a:t>
            </a: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Circuit: Frequency Response Analysis</a:t>
            </a:r>
          </a:p>
          <a:p>
            <a:pPr lvl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3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A14CDE76-C346-46DD-B69E-BF70B46EA3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22C19C-8487-46B6-B31B-7F32694D6EF4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0D93F141-2A37-4261-96DF-707AEC1C35A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025200-E168-40DB-AD2B-0A2756C43D21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38E4021-3B67-4F15-B7C5-E0C6F2C9E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Analog Device Wizard</a:t>
            </a:r>
          </a:p>
        </p:txBody>
      </p:sp>
      <p:sp>
        <p:nvSpPr>
          <p:cNvPr id="14341" name="Line 50">
            <a:extLst>
              <a:ext uri="{FF2B5EF4-FFF2-40B4-BE49-F238E27FC236}">
                <a16:creationId xmlns:a16="http://schemas.microsoft.com/office/drawing/2014/main" id="{8D9D305B-5C1A-4B7A-B79A-4916DB9E3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2" name="Picture 48" descr="mines">
            <a:extLst>
              <a:ext uri="{FF2B5EF4-FFF2-40B4-BE49-F238E27FC236}">
                <a16:creationId xmlns:a16="http://schemas.microsoft.com/office/drawing/2014/main" id="{6787032A-328B-41E9-95E8-CB2F38F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10">
            <a:extLst>
              <a:ext uri="{FF2B5EF4-FFF2-40B4-BE49-F238E27FC236}">
                <a16:creationId xmlns:a16="http://schemas.microsoft.com/office/drawing/2014/main" id="{07483DDE-B3F7-4948-89EA-7B3269E7E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Content Placeholder 2">
            <a:extLst>
              <a:ext uri="{FF2B5EF4-FFF2-40B4-BE49-F238E27FC236}">
                <a16:creationId xmlns:a16="http://schemas.microsoft.com/office/drawing/2014/main" id="{B9DD0C04-EF03-4A71-8EF0-D81C78D0088D}"/>
              </a:ext>
            </a:extLst>
          </p:cNvPr>
          <p:cNvSpPr>
            <a:spLocks/>
          </p:cNvSpPr>
          <p:nvPr/>
        </p:nvSpPr>
        <p:spPr bwMode="auto">
          <a:xfrm>
            <a:off x="446088" y="1323975"/>
            <a:ext cx="8069262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tabLst>
                <a:tab pos="857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95388" indent="-450850">
              <a:spcBef>
                <a:spcPct val="20000"/>
              </a:spcBef>
              <a:buChar char="–"/>
              <a:tabLst>
                <a:tab pos="857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38288" indent="-228600">
              <a:spcBef>
                <a:spcPct val="20000"/>
              </a:spcBef>
              <a:buChar char="•"/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1188" indent="-228600">
              <a:spcBef>
                <a:spcPct val="20000"/>
              </a:spcBef>
              <a:buChar char="–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4088" indent="-228600">
              <a:spcBef>
                <a:spcPct val="20000"/>
              </a:spcBef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1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8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5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28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filter performance</a:t>
            </a:r>
          </a:p>
          <a:p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filter topology and component values</a:t>
            </a:r>
          </a:p>
          <a:p>
            <a:pPr>
              <a:buFontTx/>
              <a:buNone/>
            </a:pPr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6051E-2BE6-21A7-901A-6BC661BB8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58350"/>
            <a:ext cx="5137355" cy="1999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0A98D-30ED-18FD-5F31-7E601B5E8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4391834"/>
            <a:ext cx="3569110" cy="17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0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A14CDE76-C346-46DD-B69E-BF70B46EA3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22C19C-8487-46B6-B31B-7F32694D6EF4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0D93F141-2A37-4261-96DF-707AEC1C35A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025200-E168-40DB-AD2B-0A2756C43D21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38E4021-3B67-4F15-B7C5-E0C6F2C9E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Simulation: Point-by-Point</a:t>
            </a:r>
          </a:p>
        </p:txBody>
      </p:sp>
      <p:sp>
        <p:nvSpPr>
          <p:cNvPr id="14341" name="Line 50">
            <a:extLst>
              <a:ext uri="{FF2B5EF4-FFF2-40B4-BE49-F238E27FC236}">
                <a16:creationId xmlns:a16="http://schemas.microsoft.com/office/drawing/2014/main" id="{8D9D305B-5C1A-4B7A-B79A-4916DB9E3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2" name="Picture 48" descr="mines">
            <a:extLst>
              <a:ext uri="{FF2B5EF4-FFF2-40B4-BE49-F238E27FC236}">
                <a16:creationId xmlns:a16="http://schemas.microsoft.com/office/drawing/2014/main" id="{6787032A-328B-41E9-95E8-CB2F38F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10">
            <a:extLst>
              <a:ext uri="{FF2B5EF4-FFF2-40B4-BE49-F238E27FC236}">
                <a16:creationId xmlns:a16="http://schemas.microsoft.com/office/drawing/2014/main" id="{07483DDE-B3F7-4948-89EA-7B3269E7E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Content Placeholder 2">
            <a:extLst>
              <a:ext uri="{FF2B5EF4-FFF2-40B4-BE49-F238E27FC236}">
                <a16:creationId xmlns:a16="http://schemas.microsoft.com/office/drawing/2014/main" id="{B9DD0C04-EF03-4A71-8EF0-D81C78D0088D}"/>
              </a:ext>
            </a:extLst>
          </p:cNvPr>
          <p:cNvSpPr>
            <a:spLocks/>
          </p:cNvSpPr>
          <p:nvPr/>
        </p:nvSpPr>
        <p:spPr bwMode="auto">
          <a:xfrm>
            <a:off x="446088" y="1323975"/>
            <a:ext cx="8069262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tabLst>
                <a:tab pos="857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95388" indent="-450850">
              <a:spcBef>
                <a:spcPct val="20000"/>
              </a:spcBef>
              <a:buChar char="–"/>
              <a:tabLst>
                <a:tab pos="857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38288" indent="-228600">
              <a:spcBef>
                <a:spcPct val="20000"/>
              </a:spcBef>
              <a:buChar char="•"/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1188" indent="-228600">
              <a:spcBef>
                <a:spcPct val="20000"/>
              </a:spcBef>
              <a:buChar char="–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4088" indent="-228600">
              <a:spcBef>
                <a:spcPct val="20000"/>
              </a:spcBef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1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8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5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28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model in </a:t>
            </a:r>
            <a:r>
              <a:rPr lang="en-US" altLang="en-US" sz="24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MultiSim</a:t>
            </a: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Live</a:t>
            </a: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sin wave at some frequency</a:t>
            </a:r>
          </a:p>
          <a:p>
            <a:pPr marL="0" indent="0">
              <a:buNone/>
            </a:pPr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change in amplitude in dB</a:t>
            </a: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change in phase in degrees</a:t>
            </a: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dB and phase as a function of frequency</a:t>
            </a: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40079-0542-989A-A99E-8569613CD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39" y="2301875"/>
            <a:ext cx="327787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A14CDE76-C346-46DD-B69E-BF70B46EA3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22C19C-8487-46B6-B31B-7F32694D6EF4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0D93F141-2A37-4261-96DF-707AEC1C35A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025200-E168-40DB-AD2B-0A2756C43D21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38E4021-3B67-4F15-B7C5-E0C6F2C9E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Circuit: Point-by-Point</a:t>
            </a:r>
          </a:p>
        </p:txBody>
      </p:sp>
      <p:sp>
        <p:nvSpPr>
          <p:cNvPr id="14341" name="Line 50">
            <a:extLst>
              <a:ext uri="{FF2B5EF4-FFF2-40B4-BE49-F238E27FC236}">
                <a16:creationId xmlns:a16="http://schemas.microsoft.com/office/drawing/2014/main" id="{8D9D305B-5C1A-4B7A-B79A-4916DB9E3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2" name="Picture 48" descr="mines">
            <a:extLst>
              <a:ext uri="{FF2B5EF4-FFF2-40B4-BE49-F238E27FC236}">
                <a16:creationId xmlns:a16="http://schemas.microsoft.com/office/drawing/2014/main" id="{6787032A-328B-41E9-95E8-CB2F38F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10">
            <a:extLst>
              <a:ext uri="{FF2B5EF4-FFF2-40B4-BE49-F238E27FC236}">
                <a16:creationId xmlns:a16="http://schemas.microsoft.com/office/drawing/2014/main" id="{07483DDE-B3F7-4948-89EA-7B3269E7E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Content Placeholder 2">
            <a:extLst>
              <a:ext uri="{FF2B5EF4-FFF2-40B4-BE49-F238E27FC236}">
                <a16:creationId xmlns:a16="http://schemas.microsoft.com/office/drawing/2014/main" id="{B9DD0C04-EF03-4A71-8EF0-D81C78D0088D}"/>
              </a:ext>
            </a:extLst>
          </p:cNvPr>
          <p:cNvSpPr>
            <a:spLocks/>
          </p:cNvSpPr>
          <p:nvPr/>
        </p:nvSpPr>
        <p:spPr bwMode="auto">
          <a:xfrm>
            <a:off x="446088" y="1323975"/>
            <a:ext cx="8069262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tabLst>
                <a:tab pos="857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95388" indent="-450850">
              <a:spcBef>
                <a:spcPct val="20000"/>
              </a:spcBef>
              <a:buChar char="–"/>
              <a:tabLst>
                <a:tab pos="857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38288" indent="-228600">
              <a:spcBef>
                <a:spcPct val="20000"/>
              </a:spcBef>
              <a:buChar char="•"/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1188" indent="-228600">
              <a:spcBef>
                <a:spcPct val="20000"/>
              </a:spcBef>
              <a:buChar char="–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4088" indent="-228600">
              <a:spcBef>
                <a:spcPct val="20000"/>
              </a:spcBef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1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8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5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28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Solder in parts to Audio board</a:t>
            </a: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sin wave at some frequency</a:t>
            </a:r>
          </a:p>
          <a:p>
            <a:pPr marL="0" indent="0">
              <a:buNone/>
            </a:pPr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change in amplitude in dB</a:t>
            </a: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change in phase in degrees</a:t>
            </a:r>
          </a:p>
          <a:p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dB and phase as a function of frequency</a:t>
            </a:r>
          </a:p>
          <a:p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40079-0542-989A-A99E-8569613CD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39" y="2301875"/>
            <a:ext cx="327787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2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A14CDE76-C346-46DD-B69E-BF70B46EA3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22C19C-8487-46B6-B31B-7F32694D6EF4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0D93F141-2A37-4261-96DF-707AEC1C35A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025200-E168-40DB-AD2B-0A2756C43D21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38E4021-3B67-4F15-B7C5-E0C6F2C9E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Listen to effect </a:t>
            </a:r>
            <a:r>
              <a:rPr lang="en-US" altLang="en-US" sz="2600" b="1">
                <a:solidFill>
                  <a:schemeClr val="accent2"/>
                </a:solidFill>
                <a:latin typeface="Times New Roman" panose="02020603050405020304" pitchFamily="18" charset="0"/>
                <a:ea typeface="굴림" pitchFamily="34" charset="-127"/>
                <a:cs typeface="Times New Roman" panose="02020603050405020304" pitchFamily="18" charset="0"/>
              </a:rPr>
              <a:t>of filters</a:t>
            </a:r>
            <a:endParaRPr lang="en-US" altLang="en-US" sz="2600" b="1" dirty="0">
              <a:solidFill>
                <a:schemeClr val="accent2"/>
              </a:solidFill>
              <a:latin typeface="Times New Roman" panose="02020603050405020304" pitchFamily="18" charset="0"/>
              <a:ea typeface="굴림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341" name="Line 50">
            <a:extLst>
              <a:ext uri="{FF2B5EF4-FFF2-40B4-BE49-F238E27FC236}">
                <a16:creationId xmlns:a16="http://schemas.microsoft.com/office/drawing/2014/main" id="{8D9D305B-5C1A-4B7A-B79A-4916DB9E3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2" name="Picture 48" descr="mines">
            <a:extLst>
              <a:ext uri="{FF2B5EF4-FFF2-40B4-BE49-F238E27FC236}">
                <a16:creationId xmlns:a16="http://schemas.microsoft.com/office/drawing/2014/main" id="{6787032A-328B-41E9-95E8-CB2F38F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10">
            <a:extLst>
              <a:ext uri="{FF2B5EF4-FFF2-40B4-BE49-F238E27FC236}">
                <a16:creationId xmlns:a16="http://schemas.microsoft.com/office/drawing/2014/main" id="{07483DDE-B3F7-4948-89EA-7B3269E7E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Content Placeholder 2">
            <a:extLst>
              <a:ext uri="{FF2B5EF4-FFF2-40B4-BE49-F238E27FC236}">
                <a16:creationId xmlns:a16="http://schemas.microsoft.com/office/drawing/2014/main" id="{B9DD0C04-EF03-4A71-8EF0-D81C78D0088D}"/>
              </a:ext>
            </a:extLst>
          </p:cNvPr>
          <p:cNvSpPr>
            <a:spLocks/>
          </p:cNvSpPr>
          <p:nvPr/>
        </p:nvSpPr>
        <p:spPr bwMode="auto">
          <a:xfrm>
            <a:off x="446088" y="1323975"/>
            <a:ext cx="8069262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tabLst>
                <a:tab pos="857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95388" indent="-450850">
              <a:spcBef>
                <a:spcPct val="20000"/>
              </a:spcBef>
              <a:buChar char="–"/>
              <a:tabLst>
                <a:tab pos="857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38288" indent="-228600">
              <a:spcBef>
                <a:spcPct val="20000"/>
              </a:spcBef>
              <a:buChar char="•"/>
              <a:tabLst>
                <a:tab pos="857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1188" indent="-228600">
              <a:spcBef>
                <a:spcPct val="20000"/>
              </a:spcBef>
              <a:buChar char="–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4088" indent="-228600">
              <a:spcBef>
                <a:spcPct val="20000"/>
              </a:spcBef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1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8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5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28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57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Jumper filters into audio path</a:t>
            </a:r>
          </a:p>
          <a:p>
            <a:pPr>
              <a:buFontTx/>
              <a:buNone/>
            </a:pP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AUDIO_IN	to</a:t>
            </a:r>
          </a:p>
          <a:p>
            <a:pPr>
              <a:buFontTx/>
              <a:buNone/>
            </a:pP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 INPUT	</a:t>
            </a:r>
          </a:p>
          <a:p>
            <a:pPr>
              <a:buFontTx/>
              <a:buNone/>
            </a:pP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 OUTPUT	to</a:t>
            </a:r>
          </a:p>
          <a:p>
            <a:pPr>
              <a:buFontTx/>
              <a:buNone/>
            </a:pP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AMP_IN</a:t>
            </a:r>
          </a:p>
        </p:txBody>
      </p:sp>
    </p:spTree>
    <p:extLst>
      <p:ext uri="{BB962C8B-B14F-4D97-AF65-F5344CB8AC3E}">
        <p14:creationId xmlns:p14="http://schemas.microsoft.com/office/powerpoint/2010/main" val="40973025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231</Words>
  <Application>Microsoft Office PowerPoint</Application>
  <PresentationFormat>On-screen Show (4:3)</PresentationFormat>
  <Paragraphs>84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Default Design</vt:lpstr>
      <vt:lpstr>PowerPoint Presentation</vt:lpstr>
      <vt:lpstr>Filters</vt:lpstr>
      <vt:lpstr>Bode Plot</vt:lpstr>
      <vt:lpstr>How To’s in today’s lab</vt:lpstr>
      <vt:lpstr>Analog Device Wizard</vt:lpstr>
      <vt:lpstr>Simulation: Point-by-Point</vt:lpstr>
      <vt:lpstr>Circuit: Point-by-Point</vt:lpstr>
      <vt:lpstr>Listen to effect of filters</vt:lpstr>
    </vt:vector>
  </TitlesOfParts>
  <Company>CSM-Academic Computing &amp; 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lastModifiedBy>Christopher Coulston</cp:lastModifiedBy>
  <cp:revision>483</cp:revision>
  <dcterms:created xsi:type="dcterms:W3CDTF">2017-01-10T06:50:19Z</dcterms:created>
  <dcterms:modified xsi:type="dcterms:W3CDTF">2022-08-01T15:38:24Z</dcterms:modified>
</cp:coreProperties>
</file>