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2"/>
    <p:sldId id="625" r:id="rId3"/>
    <p:sldId id="538" r:id="rId4"/>
    <p:sldId id="557" r:id="rId5"/>
    <p:sldId id="624" r:id="rId6"/>
    <p:sldId id="623" r:id="rId7"/>
    <p:sldId id="621" r:id="rId8"/>
    <p:sldId id="62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1286" autoAdjust="0"/>
  </p:normalViewPr>
  <p:slideViewPr>
    <p:cSldViewPr snapToGrid="0" snapToObjects="1">
      <p:cViewPr varScale="1">
        <p:scale>
          <a:sx n="91" d="100"/>
          <a:sy n="91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ris\Dropbox\Mycourses\EENG385\EENG385labs\lab32%20frequencyDomain%20thd\thdSolv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data!$D$7</c:f>
              <c:strCache>
                <c:ptCount val="1"/>
                <c:pt idx="0">
                  <c:v>220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data!$D$8:$F$8</c:f>
              <c:numCache>
                <c:formatCode>General</c:formatCode>
                <c:ptCount val="3"/>
                <c:pt idx="0">
                  <c:v>0.2</c:v>
                </c:pt>
                <c:pt idx="1">
                  <c:v>0.5</c:v>
                </c:pt>
                <c:pt idx="2">
                  <c:v>1</c:v>
                </c:pt>
              </c:numCache>
            </c:numRef>
          </c:xVal>
          <c:yVal>
            <c:numRef>
              <c:f>data!$D$19:$F$19</c:f>
              <c:numCache>
                <c:formatCode>0.00%</c:formatCode>
                <c:ptCount val="3"/>
                <c:pt idx="0">
                  <c:v>7.0878578308394124E-3</c:v>
                </c:pt>
                <c:pt idx="1">
                  <c:v>1.024753006027661E-2</c:v>
                </c:pt>
                <c:pt idx="2">
                  <c:v>1.4014074272254687E-2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B6-44CE-8DA0-78636404AF51}"/>
            </c:ext>
          </c:extLst>
        </c:ser>
        <c:ser>
          <c:idx val="1"/>
          <c:order val="1"/>
          <c:tx>
            <c:strRef>
              <c:f>data!$G$7</c:f>
              <c:strCache>
                <c:ptCount val="1"/>
                <c:pt idx="0">
                  <c:v>470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data!$G$8:$I$8</c:f>
              <c:numCache>
                <c:formatCode>General</c:formatCode>
                <c:ptCount val="3"/>
                <c:pt idx="0">
                  <c:v>0.2</c:v>
                </c:pt>
                <c:pt idx="1">
                  <c:v>0.5</c:v>
                </c:pt>
                <c:pt idx="2">
                  <c:v>1</c:v>
                </c:pt>
              </c:numCache>
            </c:numRef>
          </c:xVal>
          <c:yVal>
            <c:numRef>
              <c:f>data!$G$19:$I$19</c:f>
              <c:numCache>
                <c:formatCode>0.00%</c:formatCode>
                <c:ptCount val="3"/>
                <c:pt idx="0">
                  <c:v>9.0411005947512273E-3</c:v>
                </c:pt>
                <c:pt idx="1">
                  <c:v>1.2909820651060661E-2</c:v>
                </c:pt>
                <c:pt idx="2">
                  <c:v>8.9041547247557515E-2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B6-44CE-8DA0-78636404AF51}"/>
            </c:ext>
          </c:extLst>
        </c:ser>
        <c:ser>
          <c:idx val="2"/>
          <c:order val="2"/>
          <c:tx>
            <c:strRef>
              <c:f>data!$J$7</c:f>
              <c:strCache>
                <c:ptCount val="1"/>
                <c:pt idx="0">
                  <c:v>1kHz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data!$J$8:$L$8</c:f>
              <c:numCache>
                <c:formatCode>General</c:formatCode>
                <c:ptCount val="3"/>
                <c:pt idx="0">
                  <c:v>0.2</c:v>
                </c:pt>
                <c:pt idx="1">
                  <c:v>0.5</c:v>
                </c:pt>
                <c:pt idx="2">
                  <c:v>1</c:v>
                </c:pt>
              </c:numCache>
            </c:numRef>
          </c:xVal>
          <c:yVal>
            <c:numRef>
              <c:f>data!$J$19:$L$19</c:f>
              <c:numCache>
                <c:formatCode>0.00%</c:formatCode>
                <c:ptCount val="3"/>
                <c:pt idx="0">
                  <c:v>9.5040597487154085E-2</c:v>
                </c:pt>
                <c:pt idx="1">
                  <c:v>0.15251018898402843</c:v>
                </c:pt>
                <c:pt idx="2">
                  <c:v>0.23483263886098782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AB6-44CE-8DA0-78636404AF51}"/>
            </c:ext>
          </c:extLst>
        </c:ser>
        <c:ser>
          <c:idx val="3"/>
          <c:order val="3"/>
          <c:tx>
            <c:strRef>
              <c:f>data!$M$7</c:f>
              <c:strCache>
                <c:ptCount val="1"/>
                <c:pt idx="0">
                  <c:v>2.2k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data!$M$8:$O$8</c:f>
              <c:numCache>
                <c:formatCode>General</c:formatCode>
                <c:ptCount val="3"/>
                <c:pt idx="0">
                  <c:v>0.2</c:v>
                </c:pt>
                <c:pt idx="1">
                  <c:v>0.5</c:v>
                </c:pt>
                <c:pt idx="2">
                  <c:v>1</c:v>
                </c:pt>
              </c:numCache>
            </c:numRef>
          </c:xVal>
          <c:yVal>
            <c:numRef>
              <c:f>data!$M$19:$O$19</c:f>
              <c:numCache>
                <c:formatCode>0.00%</c:formatCode>
                <c:ptCount val="3"/>
                <c:pt idx="0">
                  <c:v>2.9478465651210243E-3</c:v>
                </c:pt>
                <c:pt idx="1">
                  <c:v>1.2558377455757603E-2</c:v>
                </c:pt>
                <c:pt idx="2">
                  <c:v>0.1556581363733566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AB6-44CE-8DA0-78636404AF51}"/>
            </c:ext>
          </c:extLst>
        </c:ser>
        <c:ser>
          <c:idx val="4"/>
          <c:order val="4"/>
          <c:tx>
            <c:strRef>
              <c:f>data!$P$7</c:f>
              <c:strCache>
                <c:ptCount val="1"/>
                <c:pt idx="0">
                  <c:v>4.7k</c:v>
                </c:pt>
              </c:strCache>
            </c:strRef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data!$P$8:$R$8</c:f>
              <c:numCache>
                <c:formatCode>General</c:formatCode>
                <c:ptCount val="3"/>
                <c:pt idx="0">
                  <c:v>0.2</c:v>
                </c:pt>
                <c:pt idx="1">
                  <c:v>0.5</c:v>
                </c:pt>
                <c:pt idx="2">
                  <c:v>1</c:v>
                </c:pt>
              </c:numCache>
            </c:numRef>
          </c:xVal>
          <c:yVal>
            <c:numRef>
              <c:f>data!$P$19:$R$19</c:f>
              <c:numCache>
                <c:formatCode>0.00%</c:formatCode>
                <c:ptCount val="3"/>
                <c:pt idx="0">
                  <c:v>8.9125093813374554E-3</c:v>
                </c:pt>
                <c:pt idx="1">
                  <c:v>1.6437756925314878E-2</c:v>
                </c:pt>
                <c:pt idx="2">
                  <c:v>0.20100989245603235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AB6-44CE-8DA0-78636404AF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3068120"/>
        <c:axId val="353069760"/>
      </c:scatterChart>
      <c:valAx>
        <c:axId val="353068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069760"/>
        <c:crosses val="autoZero"/>
        <c:crossBetween val="midCat"/>
      </c:valAx>
      <c:valAx>
        <c:axId val="353069760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30681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38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2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371" y="1661652"/>
            <a:ext cx="10803672" cy="1300983"/>
          </a:xfrm>
        </p:spPr>
        <p:txBody>
          <a:bodyPr>
            <a:normAutofit/>
          </a:bodyPr>
          <a:lstStyle/>
          <a:p>
            <a:r>
              <a:rPr lang="en-US" dirty="0"/>
              <a:t>EENG 385</a:t>
            </a:r>
            <a:br>
              <a:rPr lang="en-US" dirty="0"/>
            </a:br>
            <a:r>
              <a:rPr lang="en-US" dirty="0"/>
              <a:t>Total Harmonic Distortion</a:t>
            </a:r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Lab Assistant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221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The EENG 385 lab assistant position pays 4-hours a week.  Responsibilities of a lab assistant include:</a:t>
            </a:r>
          </a:p>
          <a:p>
            <a:r>
              <a:rPr lang="en-US" dirty="0"/>
              <a:t>Attending a 4-hour EE Lab Assistant training event at the start of the term,</a:t>
            </a:r>
          </a:p>
          <a:p>
            <a:r>
              <a:rPr lang="en-US" dirty="0"/>
              <a:t>Working with another undergraduate lab assistant to run the lab.  This includes helping students:</a:t>
            </a:r>
          </a:p>
          <a:p>
            <a:pPr lvl="1"/>
            <a:r>
              <a:rPr lang="en-US" dirty="0"/>
              <a:t>Troubleshoot circuits,</a:t>
            </a:r>
          </a:p>
          <a:p>
            <a:pPr lvl="1"/>
            <a:r>
              <a:rPr lang="en-US" dirty="0"/>
              <a:t>Interpreting lab instructions,</a:t>
            </a:r>
          </a:p>
          <a:p>
            <a:pPr lvl="1"/>
            <a:r>
              <a:rPr lang="en-US" dirty="0"/>
              <a:t>Configuring test and measurement equipment</a:t>
            </a:r>
          </a:p>
          <a:p>
            <a:pPr lvl="1"/>
            <a:r>
              <a:rPr lang="en-US" dirty="0"/>
              <a:t>Working with the software</a:t>
            </a:r>
          </a:p>
          <a:p>
            <a:r>
              <a:rPr lang="en-US" dirty="0"/>
              <a:t>Introducing the lab at the start of the class,</a:t>
            </a:r>
          </a:p>
          <a:p>
            <a:r>
              <a:rPr lang="en-US" dirty="0"/>
              <a:t>Grading the weekly lab deliverables and entering the grades in Canvas,</a:t>
            </a:r>
          </a:p>
          <a:p>
            <a:r>
              <a:rPr lang="en-US" dirty="0"/>
              <a:t>Spending 30 minutes reviewing the lab materials,</a:t>
            </a:r>
          </a:p>
          <a:p>
            <a:r>
              <a:rPr lang="en-US" dirty="0"/>
              <a:t>Meeting 30 minutes a week with the course instructor to review the lab.</a:t>
            </a:r>
          </a:p>
          <a:p>
            <a:pPr marL="0" indent="0">
              <a:buNone/>
            </a:pPr>
            <a:r>
              <a:rPr lang="en-US" dirty="0"/>
              <a:t>This is a great way to both learn the materials and develop teamwork, leadership </a:t>
            </a:r>
          </a:p>
          <a:p>
            <a:pPr marL="0" indent="0">
              <a:buNone/>
            </a:pPr>
            <a:r>
              <a:rPr lang="en-US" dirty="0"/>
              <a:t>and communication skills. There are some other perks that I am working on, so stand by.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5B0FC-5F48-B5F0-0A01-F0B2134B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930" y="2877423"/>
            <a:ext cx="2236911" cy="222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9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objective of this lab is to measure the total harmonic distortion (THD) of the audio amplifier using the FFT feature of the oscilloscope.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46855"/>
          </a:xfrm>
        </p:spPr>
        <p:txBody>
          <a:bodyPr>
            <a:normAutofit/>
          </a:bodyPr>
          <a:lstStyle/>
          <a:p>
            <a:r>
              <a:rPr lang="en-US" dirty="0"/>
              <a:t>Fundamental</a:t>
            </a:r>
            <a:endParaRPr lang="en-US" sz="2800" dirty="0"/>
          </a:p>
          <a:p>
            <a:pPr lvl="1"/>
            <a:r>
              <a:rPr lang="en-US" dirty="0"/>
              <a:t>Frequency of input</a:t>
            </a:r>
          </a:p>
          <a:p>
            <a:r>
              <a:rPr lang="en-US" sz="2800" dirty="0"/>
              <a:t>Harmonics</a:t>
            </a:r>
          </a:p>
          <a:p>
            <a:pPr lvl="1"/>
            <a:r>
              <a:rPr lang="en-US" dirty="0"/>
              <a:t>Integer multiple of fundamental</a:t>
            </a:r>
          </a:p>
          <a:p>
            <a:r>
              <a:rPr lang="en-US" dirty="0" err="1"/>
              <a:t>Oscope</a:t>
            </a:r>
            <a:r>
              <a:rPr lang="en-US" dirty="0"/>
              <a:t> FFT</a:t>
            </a:r>
          </a:p>
          <a:p>
            <a:pPr lvl="1"/>
            <a:r>
              <a:rPr lang="en-US" dirty="0"/>
              <a:t>X axis is frequency</a:t>
            </a:r>
          </a:p>
          <a:p>
            <a:pPr lvl="1"/>
            <a:r>
              <a:rPr lang="en-US" dirty="0"/>
              <a:t>Y axis is power @ frequency</a:t>
            </a:r>
          </a:p>
          <a:p>
            <a:r>
              <a:rPr lang="en-US" dirty="0"/>
              <a:t>Perfect amplifier</a:t>
            </a:r>
          </a:p>
          <a:p>
            <a:pPr lvl="1"/>
            <a:r>
              <a:rPr lang="en-US" dirty="0"/>
              <a:t>All power in fundamental</a:t>
            </a:r>
          </a:p>
          <a:p>
            <a:pPr lvl="1"/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869B750-8EDC-5EDB-AA32-D2996BD34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230" y="1493520"/>
            <a:ext cx="4899567" cy="461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7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3973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Total Harmonic Distortion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𝑇𝐻𝐷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𝑝𝑜𝑤𝑒𝑟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h𝑎𝑟𝑚𝑜𝑛𝑖𝑐𝑠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𝑝𝑜𝑤𝑒𝑟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𝑓𝑢𝑛𝑑𝑒𝑚𝑒𝑛𝑡𝑎𝑙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Decibels relative to carrier (</a:t>
                </a:r>
                <a:r>
                  <a:rPr lang="en-US" dirty="0" err="1"/>
                  <a:t>dBc</a:t>
                </a:r>
                <a:r>
                  <a:rPr lang="en-US" dirty="0"/>
                  <a:t>) measured on oscilloscope</a:t>
                </a:r>
              </a:p>
              <a:p>
                <a:r>
                  <a:rPr lang="en-US" dirty="0"/>
                  <a:t>Collect </a:t>
                </a:r>
                <a:r>
                  <a:rPr lang="en-US" dirty="0" err="1"/>
                  <a:t>dBc</a:t>
                </a:r>
                <a:r>
                  <a:rPr lang="en-US" dirty="0"/>
                  <a:t> values from harmonics </a:t>
                </a:r>
              </a:p>
              <a:p>
                <a:r>
                  <a:rPr lang="en-US" sz="2800" dirty="0"/>
                  <a:t>Perform math in Excel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397304"/>
              </a:xfrm>
              <a:blipFill>
                <a:blip r:embed="rId3"/>
                <a:stretch>
                  <a:fillRect l="-1043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36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Setup	</a:t>
            </a:r>
            <a:r>
              <a:rPr lang="en-US" sz="2800" dirty="0"/>
              <a:t>		Time Domain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				Freq Domain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7723CB24-11B0-B55A-D2E7-B406FD1A0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1" y="2811266"/>
            <a:ext cx="3627186" cy="3054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BD93EE-C908-6503-0B74-FD0E106FA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152" y="3429000"/>
            <a:ext cx="4076115" cy="2608807"/>
          </a:xfrm>
          <a:prstGeom prst="rect">
            <a:avLst/>
          </a:prstGeom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E5F7A7A0-FBB4-E8DB-B8EC-D534D30C5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152" y="1122947"/>
            <a:ext cx="4080190" cy="2171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292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5680"/>
          </a:xfrm>
        </p:spPr>
        <p:txBody>
          <a:bodyPr>
            <a:normAutofit/>
          </a:bodyPr>
          <a:lstStyle/>
          <a:p>
            <a:r>
              <a:rPr lang="en-US" dirty="0"/>
              <a:t>Search function automates FFT measurement</a:t>
            </a:r>
          </a:p>
          <a:p>
            <a:r>
              <a:rPr lang="en-US" dirty="0"/>
              <a:t>Noise floor = average lowest</a:t>
            </a:r>
          </a:p>
          <a:p>
            <a:r>
              <a:rPr lang="en-US" dirty="0"/>
              <a:t>Threshold = absolute </a:t>
            </a:r>
          </a:p>
          <a:p>
            <a:r>
              <a:rPr lang="en-US" dirty="0"/>
              <a:t>Excursion = relative to floor</a:t>
            </a:r>
          </a:p>
          <a:p>
            <a:r>
              <a:rPr lang="en-US" sz="2400" dirty="0"/>
              <a:t>Peaks = Threshold OR Excursion</a:t>
            </a:r>
          </a:p>
          <a:p>
            <a:r>
              <a:rPr lang="en-US" sz="2400" dirty="0"/>
              <a:t>Tips</a:t>
            </a:r>
          </a:p>
          <a:p>
            <a:pPr lvl="1"/>
            <a:r>
              <a:rPr lang="en-US" sz="2000" dirty="0"/>
              <a:t>Use Averaged Value improve noise floor</a:t>
            </a:r>
          </a:p>
          <a:p>
            <a:pPr lvl="1"/>
            <a:r>
              <a:rPr lang="en-US" sz="2000" dirty="0"/>
              <a:t>Use Run/Stop</a:t>
            </a:r>
          </a:p>
        </p:txBody>
      </p:sp>
      <p:pic>
        <p:nvPicPr>
          <p:cNvPr id="6" name="Picture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2D70CA2F-3415-0D06-A88B-B2B0B6145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72" y="2369822"/>
            <a:ext cx="5429777" cy="346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4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1</a:t>
            </a:r>
          </a:p>
          <a:p>
            <a:r>
              <a:rPr lang="en-US" dirty="0"/>
              <a:t>Complete THD graph</a:t>
            </a:r>
          </a:p>
          <a:p>
            <a:pPr lvl="1"/>
            <a:r>
              <a:rPr lang="en-US" dirty="0"/>
              <a:t>X axis = </a:t>
            </a:r>
            <a:r>
              <a:rPr lang="en-US" dirty="0" err="1"/>
              <a:t>Vpp</a:t>
            </a:r>
            <a:endParaRPr lang="en-US" dirty="0"/>
          </a:p>
          <a:p>
            <a:pPr lvl="1"/>
            <a:r>
              <a:rPr lang="en-US" dirty="0"/>
              <a:t>Y axis = THD</a:t>
            </a:r>
          </a:p>
          <a:p>
            <a:pPr lvl="1"/>
            <a:r>
              <a:rPr lang="en-US" dirty="0"/>
              <a:t>For several frequencies</a:t>
            </a:r>
          </a:p>
          <a:p>
            <a:endParaRPr lang="en-US" sz="2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235566"/>
              </p:ext>
            </p:extLst>
          </p:nvPr>
        </p:nvGraphicFramePr>
        <p:xfrm>
          <a:off x="4760295" y="2469357"/>
          <a:ext cx="6437095" cy="3063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127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3264</TotalTime>
  <Words>371</Words>
  <Application>Microsoft Office PowerPoint</Application>
  <PresentationFormat>Widescreen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Gotham</vt:lpstr>
      <vt:lpstr>Gotham Book</vt:lpstr>
      <vt:lpstr>Office Theme</vt:lpstr>
      <vt:lpstr>EENG 385 Total Harmonic Distortion</vt:lpstr>
      <vt:lpstr>Taking Lab Assistant Applications</vt:lpstr>
      <vt:lpstr>Lab Objectives</vt:lpstr>
      <vt:lpstr>Theory</vt:lpstr>
      <vt:lpstr>Theory</vt:lpstr>
      <vt:lpstr>Test</vt:lpstr>
      <vt:lpstr>Test</vt:lpstr>
      <vt:lpstr>Turn 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 Coulston</cp:lastModifiedBy>
  <cp:revision>94</cp:revision>
  <dcterms:created xsi:type="dcterms:W3CDTF">2017-08-01T15:06:47Z</dcterms:created>
  <dcterms:modified xsi:type="dcterms:W3CDTF">2023-11-12T18:12:37Z</dcterms:modified>
  <cp:category/>
</cp:coreProperties>
</file>