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4" r:id="rId1"/>
  </p:sldMasterIdLst>
  <p:notesMasterIdLst>
    <p:notesMasterId r:id="rId19"/>
  </p:notesMasterIdLst>
  <p:sldIdLst>
    <p:sldId id="315" r:id="rId2"/>
    <p:sldId id="288" r:id="rId3"/>
    <p:sldId id="289" r:id="rId4"/>
    <p:sldId id="290" r:id="rId5"/>
    <p:sldId id="271" r:id="rId6"/>
    <p:sldId id="292" r:id="rId7"/>
    <p:sldId id="295" r:id="rId8"/>
    <p:sldId id="313" r:id="rId9"/>
    <p:sldId id="297" r:id="rId10"/>
    <p:sldId id="298" r:id="rId11"/>
    <p:sldId id="299" r:id="rId12"/>
    <p:sldId id="300" r:id="rId13"/>
    <p:sldId id="301" r:id="rId14"/>
    <p:sldId id="312" r:id="rId15"/>
    <p:sldId id="302" r:id="rId16"/>
    <p:sldId id="309" r:id="rId17"/>
    <p:sldId id="311" r:id="rId1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EAEAEA"/>
    <a:srgbClr val="DDDDDD"/>
    <a:srgbClr val="C4C6DA"/>
    <a:srgbClr val="FF0066"/>
    <a:srgbClr val="FDFDFD"/>
    <a:srgbClr val="9A989A"/>
    <a:srgbClr val="639D8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3" autoAdjust="0"/>
    <p:restoredTop sz="84755" autoAdjust="0"/>
  </p:normalViewPr>
  <p:slideViewPr>
    <p:cSldViewPr>
      <p:cViewPr varScale="1">
        <p:scale>
          <a:sx n="62" d="100"/>
          <a:sy n="62" d="100"/>
        </p:scale>
        <p:origin x="-72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EBA20193-ADFB-4153-AA91-6F9C528E7E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>
          <a:xfrm>
            <a:off x="6248400" y="6408738"/>
            <a:ext cx="239871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810000" y="6408738"/>
            <a:ext cx="235108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11336CE4-D230-46BF-81A6-A4A06895FC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cover.g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0"/>
            <a:ext cx="685800" cy="84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1143000"/>
          </a:xfrm>
        </p:spPr>
        <p:txBody>
          <a:bodyPr rtlCol="0"/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>
          <a:xfrm>
            <a:off x="6324600" y="6408738"/>
            <a:ext cx="232251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Design for Electrical and Computer Engineers, Published by McGraw-Hill</a:t>
            </a:r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3886200" y="6408738"/>
            <a:ext cx="23510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2007 </a:t>
            </a:r>
          </a:p>
          <a:p>
            <a:pPr>
              <a:defRPr/>
            </a:pPr>
            <a:r>
              <a:rPr lang="en-US"/>
              <a:t>Ralph M. Ford and Chris Coulston</a:t>
            </a:r>
          </a:p>
        </p:txBody>
      </p:sp>
      <p:sp>
        <p:nvSpPr>
          <p:cNvPr id="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30E5E4-779D-416D-924D-9DF0B726AB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copyright.gif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6334125"/>
            <a:ext cx="40481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5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4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48D820F1-18AF-4271-9FE5-C5FA5F8E56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6" name="AutoShape 4"/>
          <p:cNvSpPr>
            <a:spLocks noGrp="1" noChangeArrowheads="1"/>
          </p:cNvSpPr>
          <p:nvPr>
            <p:ph type="ctrTitle"/>
          </p:nvPr>
        </p:nvSpPr>
        <p:spPr>
          <a:xfrm>
            <a:off x="609600" y="533400"/>
            <a:ext cx="7772400" cy="1829761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Chapter 1 – The Engineering Design Process</a:t>
            </a:r>
          </a:p>
        </p:txBody>
      </p:sp>
      <p:pic>
        <p:nvPicPr>
          <p:cNvPr id="4099" name="Picture 6" descr="cov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667000"/>
            <a:ext cx="2987675" cy="3673475"/>
          </a:xfrm>
          <a:prstGeom prst="rect">
            <a:avLst/>
          </a:prstGeom>
          <a:noFill/>
          <a:ln w="76200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4037013"/>
            <a:ext cx="7693025" cy="204946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Is this prescriptive or descriptive?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6ABFB809-BBEA-43D2-88A8-47AD9DE95DB1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6041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VLSI Design Process</a:t>
            </a:r>
          </a:p>
        </p:txBody>
      </p:sp>
      <p:pic>
        <p:nvPicPr>
          <p:cNvPr id="13317" name="Picture 4" descr="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438400"/>
            <a:ext cx="836453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>
          <a:xfrm>
            <a:off x="5791200" y="1295400"/>
            <a:ext cx="2740025" cy="47910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Prescriptive or descriptive?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7DD3A3A3-C16A-4F49-846E-627F7ECF0B58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6144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/>
              <a:t>Embedded Systems Design Process</a:t>
            </a:r>
          </a:p>
        </p:txBody>
      </p:sp>
      <p:pic>
        <p:nvPicPr>
          <p:cNvPr id="14341" name="Picture 4" descr="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219200"/>
            <a:ext cx="5105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>
          <a:xfrm>
            <a:off x="4273550" y="1462088"/>
            <a:ext cx="4254500" cy="989012"/>
          </a:xfrm>
        </p:spPr>
        <p:txBody>
          <a:bodyPr/>
          <a:lstStyle/>
          <a:p>
            <a:pPr marL="533400" indent="-533400" eaLnBrk="1" hangingPunct="1">
              <a:buFont typeface="Wingdings" pitchFamily="2" charset="2"/>
              <a:buNone/>
            </a:pPr>
            <a:r>
              <a:rPr lang="en-US" smtClean="0"/>
              <a:t>Prescriptive or descriptive?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371053C-BDED-401C-90A4-93D203C799A8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2466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Waterfall Software Development</a:t>
            </a:r>
          </a:p>
        </p:txBody>
      </p:sp>
      <p:pic>
        <p:nvPicPr>
          <p:cNvPr id="15365" name="Picture 4" descr="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1700" y="1295400"/>
            <a:ext cx="71755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What is the value of the design process?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How much does it cost to correct problems as process proceeds?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CB801E16-A1DD-480E-B627-D0858DB66278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3490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Design Processes – WHO CARES?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 descr="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295400" y="1828800"/>
            <a:ext cx="6167438" cy="4038600"/>
          </a:xfrm>
          <a:noFill/>
        </p:spPr>
      </p:pic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49EB49AF-0191-4B9D-8646-EFA7D85A26FF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9456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Cost to Implement Changes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Problem ID &amp; customer needs (Ch 2)</a:t>
            </a:r>
          </a:p>
          <a:p>
            <a:pPr eaLnBrk="1" hangingPunct="1"/>
            <a:r>
              <a:rPr lang="en-US" sz="3200" smtClean="0"/>
              <a:t>Research/Problem Analysis (Ch 2)</a:t>
            </a:r>
          </a:p>
          <a:p>
            <a:pPr eaLnBrk="1" hangingPunct="1"/>
            <a:r>
              <a:rPr lang="en-US" sz="3200" smtClean="0"/>
              <a:t>Requirements Specification (Ch 3)</a:t>
            </a:r>
          </a:p>
          <a:p>
            <a:pPr eaLnBrk="1" hangingPunct="1"/>
            <a:r>
              <a:rPr lang="en-US" sz="3200" smtClean="0"/>
              <a:t>Concept Generation &amp; Evaluation (Ch 4)</a:t>
            </a:r>
          </a:p>
          <a:p>
            <a:pPr eaLnBrk="1" hangingPunct="1"/>
            <a:r>
              <a:rPr lang="en-US" sz="3200" smtClean="0"/>
              <a:t>Design Phase (Ch 5, 6, &amp; 8)</a:t>
            </a:r>
          </a:p>
          <a:p>
            <a:pPr eaLnBrk="1" hangingPunct="1"/>
            <a:r>
              <a:rPr lang="en-US" sz="3200" smtClean="0"/>
              <a:t> Prototype, Construct, &amp; Test (Ch 7)</a:t>
            </a:r>
          </a:p>
          <a:p>
            <a:pPr eaLnBrk="1" hangingPunct="1"/>
            <a:endParaRPr lang="en-US" smtClean="0"/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1C07DA4-6712-42D7-924D-31A1F0CBCE35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6451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Design Process – this book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200" smtClean="0"/>
              <a:t>Penn State World-Class Engineer Description.</a:t>
            </a:r>
          </a:p>
          <a:p>
            <a:r>
              <a:rPr lang="en-US" sz="3200" smtClean="0"/>
              <a:t>Overview of the book.</a:t>
            </a:r>
          </a:p>
        </p:txBody>
      </p:sp>
      <p:sp>
        <p:nvSpPr>
          <p:cNvPr id="7168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Other material in the Chapter</a:t>
            </a:r>
            <a:endParaRPr lang="en-US"/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43B7CBF6-1610-4972-8CC5-397F6330A14F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Engineering design is an iterative process.</a:t>
            </a:r>
          </a:p>
          <a:p>
            <a:pPr eaLnBrk="1" hangingPunct="1"/>
            <a:r>
              <a:rPr lang="en-US" sz="3200" smtClean="0"/>
              <a:t>Design problems are open-ended with many potential solutions.</a:t>
            </a:r>
          </a:p>
          <a:p>
            <a:pPr eaLnBrk="1" hangingPunct="1"/>
            <a:r>
              <a:rPr lang="en-US" sz="3200" smtClean="0"/>
              <a:t>Design processes represent best practices for realizing a system.</a:t>
            </a:r>
          </a:p>
          <a:p>
            <a:pPr eaLnBrk="1" hangingPunct="1"/>
            <a:r>
              <a:rPr lang="en-US" sz="3200" smtClean="0"/>
              <a:t>Design processes may be prescriptive or descriptive.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9D30FE8D-1759-40B2-A7BF-5D9EC46FCD74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7475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1.4 Summary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209" name="Group 57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599" cy="4359535"/>
        </p:xfrm>
        <a:graphic>
          <a:graphicData uri="http://schemas.openxmlformats.org/drawingml/2006/table">
            <a:tbl>
              <a:tblPr/>
              <a:tblGrid>
                <a:gridCol w="2058249"/>
                <a:gridCol w="2056551"/>
                <a:gridCol w="2058249"/>
                <a:gridCol w="2056550"/>
              </a:tblGrid>
              <a:tr h="5543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7818" marR="978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Stanley Screwdriver</a:t>
                      </a:r>
                    </a:p>
                  </a:txBody>
                  <a:tcPr marL="97818" marR="978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HP DeskJet Printer</a:t>
                      </a:r>
                    </a:p>
                  </a:txBody>
                  <a:tcPr marL="97818" marR="978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VW Beetle</a:t>
                      </a:r>
                    </a:p>
                  </a:txBody>
                  <a:tcPr marL="97818" marR="978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84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Annual Production Volume</a:t>
                      </a:r>
                    </a:p>
                  </a:txBody>
                  <a:tcPr marL="97818" marR="978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7818" marR="978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7818" marR="978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7818" marR="978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Sales lifetime</a:t>
                      </a:r>
                    </a:p>
                  </a:txBody>
                  <a:tcPr marL="97818" marR="978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7818" marR="978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7818" marR="978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7818" marR="978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6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# parts</a:t>
                      </a:r>
                    </a:p>
                  </a:txBody>
                  <a:tcPr marL="97818" marR="978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7818" marR="978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7818" marR="978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7818" marR="978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02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Development time</a:t>
                      </a:r>
                    </a:p>
                  </a:txBody>
                  <a:tcPr marL="97818" marR="978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7818" marR="978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7818" marR="978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7818" marR="978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Development team</a:t>
                      </a:r>
                    </a:p>
                  </a:txBody>
                  <a:tcPr marL="97818" marR="978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7818" marR="978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7818" marR="978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7818" marR="978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Development cost</a:t>
                      </a:r>
                    </a:p>
                  </a:txBody>
                  <a:tcPr marL="97818" marR="978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7818" marR="978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7818" marR="978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7818" marR="978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43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Production investment</a:t>
                      </a:r>
                    </a:p>
                  </a:txBody>
                  <a:tcPr marL="97818" marR="978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7818" marR="978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7818" marR="978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7818" marR="978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15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dirty="0" smtClean="0"/>
              <a:t>Motivation – Let’s fill in the blanks [Source: </a:t>
            </a:r>
            <a:r>
              <a:rPr lang="en-US" sz="3200" dirty="0" err="1" smtClean="0"/>
              <a:t>Ullrich</a:t>
            </a:r>
            <a:r>
              <a:rPr lang="en-US" sz="3200" dirty="0" smtClean="0"/>
              <a:t> &amp; </a:t>
            </a:r>
            <a:r>
              <a:rPr lang="en-US" sz="3200" dirty="0" err="1" smtClean="0"/>
              <a:t>Eppinger</a:t>
            </a:r>
            <a:r>
              <a:rPr lang="en-US" sz="3200" dirty="0" smtClean="0"/>
              <a:t>]</a:t>
            </a:r>
            <a:endParaRPr lang="en-US" sz="3200" dirty="0"/>
          </a:p>
        </p:txBody>
      </p:sp>
      <p:sp>
        <p:nvSpPr>
          <p:cNvPr id="517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7FBE8FF0-4585-4870-B736-AF3F2AEC4BF7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233" name="Group 57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599" cy="4488131"/>
        </p:xfrm>
        <a:graphic>
          <a:graphicData uri="http://schemas.openxmlformats.org/drawingml/2006/table">
            <a:tbl>
              <a:tblPr/>
              <a:tblGrid>
                <a:gridCol w="2058249"/>
                <a:gridCol w="2056551"/>
                <a:gridCol w="2058249"/>
                <a:gridCol w="2056550"/>
              </a:tblGrid>
              <a:tr h="5662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97818" marR="978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Stanley Screwdriver</a:t>
                      </a:r>
                    </a:p>
                  </a:txBody>
                  <a:tcPr marL="97818" marR="978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HP DeskJet Printer</a:t>
                      </a:r>
                    </a:p>
                  </a:txBody>
                  <a:tcPr marL="97818" marR="978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VW Beetle</a:t>
                      </a:r>
                    </a:p>
                  </a:txBody>
                  <a:tcPr marL="97818" marR="978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52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Annual Production Volume</a:t>
                      </a:r>
                    </a:p>
                  </a:txBody>
                  <a:tcPr marL="97818" marR="978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100,00</a:t>
                      </a:r>
                    </a:p>
                  </a:txBody>
                  <a:tcPr marL="97818" marR="978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 million</a:t>
                      </a:r>
                    </a:p>
                  </a:txBody>
                  <a:tcPr marL="97818" marR="978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100,000</a:t>
                      </a:r>
                    </a:p>
                  </a:txBody>
                  <a:tcPr marL="97818" marR="978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94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Sales lifetime</a:t>
                      </a:r>
                    </a:p>
                  </a:txBody>
                  <a:tcPr marL="97818" marR="978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40 years</a:t>
                      </a:r>
                    </a:p>
                  </a:txBody>
                  <a:tcPr marL="97818" marR="978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 years</a:t>
                      </a:r>
                    </a:p>
                  </a:txBody>
                  <a:tcPr marL="97818" marR="978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6 years</a:t>
                      </a:r>
                    </a:p>
                  </a:txBody>
                  <a:tcPr marL="97818" marR="978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5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# parts</a:t>
                      </a:r>
                    </a:p>
                  </a:txBody>
                  <a:tcPr marL="97818" marR="978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7818" marR="978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marL="97818" marR="978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10,000</a:t>
                      </a:r>
                    </a:p>
                  </a:txBody>
                  <a:tcPr marL="97818" marR="978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7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Development time</a:t>
                      </a:r>
                    </a:p>
                  </a:txBody>
                  <a:tcPr marL="97818" marR="978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 year</a:t>
                      </a:r>
                    </a:p>
                  </a:txBody>
                  <a:tcPr marL="97818" marR="978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1.5 years</a:t>
                      </a:r>
                    </a:p>
                  </a:txBody>
                  <a:tcPr marL="97818" marR="978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3.5 years</a:t>
                      </a:r>
                    </a:p>
                  </a:txBody>
                  <a:tcPr marL="97818" marR="978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94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Development team</a:t>
                      </a:r>
                    </a:p>
                  </a:txBody>
                  <a:tcPr marL="97818" marR="978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97818" marR="978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175</a:t>
                      </a:r>
                    </a:p>
                  </a:txBody>
                  <a:tcPr marL="97818" marR="978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1,600</a:t>
                      </a:r>
                    </a:p>
                  </a:txBody>
                  <a:tcPr marL="97818" marR="978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94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Development cost</a:t>
                      </a:r>
                    </a:p>
                  </a:txBody>
                  <a:tcPr marL="97818" marR="978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$150K</a:t>
                      </a:r>
                    </a:p>
                  </a:txBody>
                  <a:tcPr marL="97818" marR="978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$50 million</a:t>
                      </a:r>
                    </a:p>
                  </a:txBody>
                  <a:tcPr marL="97818" marR="978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$400 million</a:t>
                      </a:r>
                    </a:p>
                  </a:txBody>
                  <a:tcPr marL="97818" marR="978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2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Production investment</a:t>
                      </a:r>
                    </a:p>
                  </a:txBody>
                  <a:tcPr marL="97818" marR="978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$150K</a:t>
                      </a:r>
                    </a:p>
                  </a:txBody>
                  <a:tcPr marL="97818" marR="978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$25 million</a:t>
                      </a:r>
                    </a:p>
                  </a:txBody>
                  <a:tcPr marL="97818" marR="978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$500 million</a:t>
                      </a:r>
                    </a:p>
                  </a:txBody>
                  <a:tcPr marL="97818" marR="978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17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And the answers are …</a:t>
            </a:r>
          </a:p>
        </p:txBody>
      </p:sp>
      <p:sp>
        <p:nvSpPr>
          <p:cNvPr id="619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7C37759-7579-43E6-B412-B850B906BCE4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By the end of this chapter, you should:</a:t>
            </a:r>
          </a:p>
          <a:p>
            <a:pPr eaLnBrk="1" hangingPunct="1"/>
            <a:r>
              <a:rPr lang="en-US" smtClean="0"/>
              <a:t>Understand what is meant by engineering design.</a:t>
            </a:r>
          </a:p>
          <a:p>
            <a:pPr eaLnBrk="1" hangingPunct="1"/>
            <a:r>
              <a:rPr lang="en-US" smtClean="0"/>
              <a:t>Understand the phases of the engineering design process.</a:t>
            </a:r>
          </a:p>
          <a:p>
            <a:pPr eaLnBrk="1" hangingPunct="1"/>
            <a:r>
              <a:rPr lang="en-US" smtClean="0"/>
              <a:t>Be familiar with the attributes of successful engineers.</a:t>
            </a:r>
          </a:p>
          <a:p>
            <a:pPr eaLnBrk="1" hangingPunct="1"/>
            <a:r>
              <a:rPr lang="en-US" smtClean="0"/>
              <a:t>Understand the objectives of this book. 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747056AB-9C4B-4D61-AC96-36FD87C6D9F5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2226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Chapter 1 – Learning Objectives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i="1"/>
              <a:t>Engineering design is the process of devising a system, component, or process to meet desired needs. It is a decision-making process (often iterative), in which the basic sciences, mathematics, and engineering sciences are applied to convert resources optimally to meet a stated objective. Among the fundamental elements of the design process are the establishment of objectives and criteria, synthesis, analysis, construction, testing, and evaluation. [ABET]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B40D0A5-3ACD-494D-9097-C0D320D1E7DE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945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/>
              <a:t>ABET Definition of Engineering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What is a design process? 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A8CBFCC8-5893-4C37-BE96-8A69A5328741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54274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1.1 Engineering Design </a:t>
            </a:r>
            <a:r>
              <a:rPr lang="en-US" dirty="0"/>
              <a:t>Processes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Prescriptive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Descriptive</a:t>
            </a:r>
          </a:p>
        </p:txBody>
      </p:sp>
      <p:sp>
        <p:nvSpPr>
          <p:cNvPr id="1024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  <a:p>
            <a:r>
              <a:rPr lang="en-US" smtClean="0"/>
              <a:t>Design for Electrical and Computer Engineers, published by McGraw-Hill</a:t>
            </a:r>
          </a:p>
        </p:txBody>
      </p:sp>
      <p:sp>
        <p:nvSpPr>
          <p:cNvPr id="1024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Copyright 2007 </a:t>
            </a:r>
          </a:p>
          <a:p>
            <a:r>
              <a:rPr lang="en-US" smtClean="0"/>
              <a:t>Ralph M. Ford and Chris Coulston</a:t>
            </a:r>
          </a:p>
        </p:txBody>
      </p:sp>
      <p:sp>
        <p:nvSpPr>
          <p:cNvPr id="1024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2B83F7E7-2E40-4D2E-8DCA-D473AC62FACA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57346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General types of design processes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F33CC620-2B69-46FD-9EE4-90F609A210E3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9558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A Prescriptive Process</a:t>
            </a:r>
          </a:p>
        </p:txBody>
      </p:sp>
      <p:pic>
        <p:nvPicPr>
          <p:cNvPr id="11270" name="Picture 4" descr="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438400"/>
            <a:ext cx="7921625" cy="264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A2BB9E5D-E1D7-405A-9B55-8BB91D8F4F2E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9394" name="AutoShap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 Descriptive Process</a:t>
            </a:r>
          </a:p>
        </p:txBody>
      </p:sp>
      <p:pic>
        <p:nvPicPr>
          <p:cNvPr id="12292" name="Picture 4" descr="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8313" y="914400"/>
            <a:ext cx="591185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517</TotalTime>
  <Words>463</Words>
  <Application>Microsoft PowerPoint</Application>
  <PresentationFormat>On-screen Show (4:3)</PresentationFormat>
  <Paragraphs>111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Concourse</vt:lpstr>
      <vt:lpstr>Chapter 1 – The Engineering Design Process</vt:lpstr>
      <vt:lpstr>Motivation – Let’s fill in the blanks [Source: Ullrich &amp; Eppinger]</vt:lpstr>
      <vt:lpstr>And the answers are …</vt:lpstr>
      <vt:lpstr>Chapter 1 – Learning Objectives</vt:lpstr>
      <vt:lpstr>ABET Definition of Engineering Design</vt:lpstr>
      <vt:lpstr>1.1 Engineering Design Processes</vt:lpstr>
      <vt:lpstr>General types of design processes</vt:lpstr>
      <vt:lpstr>A Prescriptive Process</vt:lpstr>
      <vt:lpstr>A Descriptive Process</vt:lpstr>
      <vt:lpstr>VLSI Design Process</vt:lpstr>
      <vt:lpstr>Embedded Systems Design Process</vt:lpstr>
      <vt:lpstr>Waterfall Software Development</vt:lpstr>
      <vt:lpstr>Design Processes – WHO CARES?</vt:lpstr>
      <vt:lpstr>Cost to Implement Changes</vt:lpstr>
      <vt:lpstr>Design Process – this book</vt:lpstr>
      <vt:lpstr>Other material in the Chapter</vt:lpstr>
      <vt:lpstr>1.4 Summary</vt:lpstr>
    </vt:vector>
  </TitlesOfParts>
  <Company>Penn State Erie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CENBD / EE BD 480 – Engineering Design Concepts</dc:title>
  <dc:creator>Ralph M. Ford</dc:creator>
  <cp:lastModifiedBy>Ralph M. Ford</cp:lastModifiedBy>
  <cp:revision>46</cp:revision>
  <dcterms:created xsi:type="dcterms:W3CDTF">2002-08-27T12:36:22Z</dcterms:created>
  <dcterms:modified xsi:type="dcterms:W3CDTF">2007-08-28T02:15:53Z</dcterms:modified>
</cp:coreProperties>
</file>