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32"/>
  </p:notesMasterIdLst>
  <p:sldIdLst>
    <p:sldId id="416" r:id="rId2"/>
    <p:sldId id="380" r:id="rId3"/>
    <p:sldId id="381" r:id="rId4"/>
    <p:sldId id="415" r:id="rId5"/>
    <p:sldId id="418" r:id="rId6"/>
    <p:sldId id="382" r:id="rId7"/>
    <p:sldId id="383" r:id="rId8"/>
    <p:sldId id="384" r:id="rId9"/>
    <p:sldId id="386" r:id="rId10"/>
    <p:sldId id="387" r:id="rId11"/>
    <p:sldId id="388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17" r:id="rId23"/>
    <p:sldId id="402" r:id="rId24"/>
    <p:sldId id="403" r:id="rId25"/>
    <p:sldId id="404" r:id="rId26"/>
    <p:sldId id="405" r:id="rId27"/>
    <p:sldId id="407" r:id="rId28"/>
    <p:sldId id="408" r:id="rId29"/>
    <p:sldId id="409" r:id="rId30"/>
    <p:sldId id="412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3300"/>
    <a:srgbClr val="C4C6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39" autoAdjust="0"/>
    <p:restoredTop sz="83865" autoAdjust="0"/>
  </p:normalViewPr>
  <p:slideViewPr>
    <p:cSldViewPr>
      <p:cViewPr>
        <p:scale>
          <a:sx n="66" d="100"/>
          <a:sy n="66" d="100"/>
        </p:scale>
        <p:origin x="-60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pPr>
              <a:defRPr/>
            </a:pPr>
            <a:fld id="{571320D4-9A60-4CF5-B0A4-C2A93FF46E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4D3E7-59C3-4034-BA65-C19FE20F9EDD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E96798-BC56-46F3-9DCD-553B1068121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927B7-9057-4BE5-B6AE-F04A7CE266D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BCEDFB-7B7D-4B57-8A30-250F42EFA9A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Right brain thinking is intuition and emotion  and left brain thinking is logic and reasoning.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Verbal – This is what you are saying – the actual content that comes out of your mouth.  Well, this seems as though that is an important thing and generally what people should focus on.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Vocal – This is how you say it – inflection, enhtusiasm, intonation, …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Visual -what the audience sees (speaker appearance, eye contact, posture, gesture, facial expressions).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44FED-5EFB-484D-951A-D2C4FBAAD26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1B14D4-DEB4-4F54-BCC3-AF2D2679533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8D4D5D3-10F8-4BC4-AED1-11EC9306A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6ED35C8-EBEA-4E22-9EB2-E30A7BAEB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C273CA-0261-478B-AA1C-A49C3A8DA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3770313" cy="4791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1295400"/>
            <a:ext cx="3770312" cy="2319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3767138"/>
            <a:ext cx="3770312" cy="2319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38C8F-3434-46AF-831A-A7A20E6AC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3770313" cy="4791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295400"/>
            <a:ext cx="3770312" cy="4791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9A047-387C-4B31-A911-E2213B579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389D46-7ECE-4B34-A5AD-871FB9BF6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033B2C-E7CB-494B-A4B7-11E3AF2CF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2FC307-6053-4117-B15A-D2CA42521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E23C96-D394-426B-B3CF-29AFAAAD9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4975DD-A4FC-4B1B-B41A-AE24E479E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C82792-BE1F-4E8C-BD1B-F3E7EFB06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ADE63A-E114-4BB3-99B0-2266EBE88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BEAAFC9-B1E5-4205-B67B-5D4A6D69F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copyright.gif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4638675" y="6334125"/>
            <a:ext cx="4048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4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6586E5B-28A7-42A4-8CAD-9F2297D5F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6" name="Picture 4" descr="cover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8397875" y="0"/>
            <a:ext cx="746125" cy="9175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8077200" cy="1829761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/>
              <a:t>Chapter </a:t>
            </a:r>
            <a:r>
              <a:rPr lang="en-US" dirty="0" smtClean="0"/>
              <a:t>12 </a:t>
            </a:r>
            <a:r>
              <a:rPr lang="en-US" dirty="0"/>
              <a:t>– </a:t>
            </a:r>
            <a:r>
              <a:rPr lang="en-US" dirty="0" smtClean="0"/>
              <a:t>Oral Presentations</a:t>
            </a:r>
            <a:endParaRPr lang="en-US" dirty="0"/>
          </a:p>
        </p:txBody>
      </p:sp>
      <p:pic>
        <p:nvPicPr>
          <p:cNvPr id="15363" name="Picture 4" descr="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743200"/>
            <a:ext cx="2974975" cy="3657600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Audience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7277100" cy="4791075"/>
          </a:xfrm>
        </p:spPr>
        <p:txBody>
          <a:bodyPr>
            <a:normAutofit fontScale="92500" lnSpcReduction="10000"/>
          </a:bodyPr>
          <a:lstStyle/>
          <a:p>
            <a:pPr marL="457200" indent="-457200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It's the audience stupid!</a:t>
            </a:r>
          </a:p>
          <a:p>
            <a:pPr marL="457200" indent="-457200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Analyze your audience</a:t>
            </a:r>
          </a:p>
          <a:p>
            <a:pPr marL="838200" lvl="1" indent="-381000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800" dirty="0" smtClean="0"/>
              <a:t>What are they interested in?</a:t>
            </a:r>
          </a:p>
          <a:p>
            <a:pPr marL="838200" lvl="1" indent="-381000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800" dirty="0" smtClean="0"/>
              <a:t>What do they want from your talk?</a:t>
            </a:r>
          </a:p>
          <a:p>
            <a:pPr marL="838200" lvl="1" indent="-381000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800" dirty="0" smtClean="0"/>
              <a:t>What does the audience already know about my talk?  </a:t>
            </a:r>
          </a:p>
          <a:p>
            <a:pPr marL="838200" lvl="1" indent="-381000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800" dirty="0" smtClean="0"/>
              <a:t>What don't they know?</a:t>
            </a:r>
          </a:p>
          <a:p>
            <a:pPr marL="838200" lvl="1" indent="-381000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800" dirty="0" smtClean="0"/>
              <a:t>What is the attitude of the audience towards me and my subject?</a:t>
            </a:r>
          </a:p>
          <a:p>
            <a:pPr marL="838200" lvl="1" indent="-381000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800" dirty="0" smtClean="0"/>
              <a:t>What are the values of my audience?</a:t>
            </a:r>
          </a:p>
          <a:p>
            <a:pPr marL="457200" indent="-457200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Remember </a:t>
            </a:r>
            <a:r>
              <a:rPr lang="en-US" b="1" i="1" dirty="0" smtClean="0"/>
              <a:t>credibility</a:t>
            </a:r>
            <a:r>
              <a:rPr lang="en-US" dirty="0" smtClean="0"/>
              <a:t> - you must have their interest at heart - not yours!</a:t>
            </a:r>
          </a:p>
          <a:p>
            <a:pPr marL="457200" indent="-457200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endParaRPr lang="en-US" dirty="0" smtClean="0"/>
          </a:p>
        </p:txBody>
      </p:sp>
      <p:pic>
        <p:nvPicPr>
          <p:cNvPr id="23556" name="Picture 4" descr="BD05617_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257800" y="533400"/>
            <a:ext cx="2971800" cy="1408113"/>
          </a:xfrm>
          <a:noFill/>
        </p:spPr>
      </p:pic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E22290D-6A96-4500-B184-DF89718880DC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Identify the main points in that you want to get across.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mtClean="0">
                <a:solidFill>
                  <a:srgbClr val="CC0000"/>
                </a:solidFill>
              </a:rPr>
              <a:t>If they learn nothing else, what do you want people to walk away with?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Emphasize </a:t>
            </a:r>
            <a:r>
              <a:rPr lang="en-US" b="1" i="1" smtClean="0"/>
              <a:t>3 main points</a:t>
            </a:r>
            <a:r>
              <a:rPr lang="en-US" smtClean="0"/>
              <a:t> in your talk.  Research supports that people forget more than that.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Structure your presentation to support these points.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OK, OK, maybe 4 or 5 points.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5AB389F-F10E-4EE1-B6BF-365ACCEA9B8E}" type="slidenum">
              <a:rPr lang="en-US"/>
              <a:pPr/>
              <a:t>11</a:t>
            </a:fld>
            <a:endParaRPr lang="en-US"/>
          </a:p>
        </p:txBody>
      </p:sp>
      <p:sp>
        <p:nvSpPr>
          <p:cNvPr id="133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Determine Main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i="1" u="sng" smtClean="0"/>
              <a:t>A Formula for Successful Presentation</a:t>
            </a:r>
            <a:endParaRPr lang="en-US" smtClean="0"/>
          </a:p>
          <a:p>
            <a:pPr>
              <a:lnSpc>
                <a:spcPct val="80000"/>
              </a:lnSpc>
            </a:pPr>
            <a:r>
              <a:rPr lang="en-US" smtClean="0"/>
              <a:t>Know the subject (substance does matter!)</a:t>
            </a:r>
          </a:p>
          <a:p>
            <a:pPr>
              <a:lnSpc>
                <a:spcPct val="80000"/>
              </a:lnSpc>
            </a:pPr>
            <a:r>
              <a:rPr lang="en-US" smtClean="0"/>
              <a:t>Know the audience</a:t>
            </a:r>
          </a:p>
          <a:p>
            <a:pPr>
              <a:lnSpc>
                <a:spcPct val="80000"/>
              </a:lnSpc>
            </a:pPr>
            <a:r>
              <a:rPr lang="en-US" smtClean="0"/>
              <a:t>Prepare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b="1" i="1" u="sng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i="1" u="sng" smtClean="0"/>
              <a:t>The Conventional Wisdom</a:t>
            </a:r>
            <a:endParaRPr lang="en-US" smtClean="0"/>
          </a:p>
          <a:p>
            <a:pPr>
              <a:lnSpc>
                <a:spcPct val="80000"/>
              </a:lnSpc>
            </a:pPr>
            <a:r>
              <a:rPr lang="en-US" smtClean="0"/>
              <a:t>Tell them what you are going to tell them.</a:t>
            </a:r>
          </a:p>
          <a:p>
            <a:pPr>
              <a:lnSpc>
                <a:spcPct val="80000"/>
              </a:lnSpc>
            </a:pPr>
            <a:r>
              <a:rPr lang="en-US" smtClean="0"/>
              <a:t>Tell it to them.</a:t>
            </a:r>
          </a:p>
          <a:p>
            <a:pPr>
              <a:lnSpc>
                <a:spcPct val="80000"/>
              </a:lnSpc>
            </a:pPr>
            <a:r>
              <a:rPr lang="en-US" smtClean="0"/>
              <a:t>Conclude by telling them what you just told them.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ED1C4BB-E239-4D1E-AAF8-83FCF5C5E268}" type="slidenum">
              <a:rPr lang="en-US"/>
              <a:pPr/>
              <a:t>12</a:t>
            </a:fld>
            <a:endParaRPr lang="en-US"/>
          </a:p>
        </p:txBody>
      </p:sp>
      <p:sp>
        <p:nvSpPr>
          <p:cNvPr id="153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Formula for Success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2800" smtClean="0"/>
              <a:t>Absolutely critical that your introduce the material well: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i="1" smtClean="0"/>
              <a:t>"Nothing should be explained in such a way that it cannot be understood by an intelligent 12 year old",</a:t>
            </a:r>
            <a:r>
              <a:rPr lang="en-US" sz="2800" smtClean="0"/>
              <a:t> Albert Einstein.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smtClean="0"/>
              <a:t>Einstein's statement is especially important in the </a:t>
            </a:r>
            <a:r>
              <a:rPr lang="en-US" sz="2800" u="sng" smtClean="0"/>
              <a:t>Introduction</a:t>
            </a:r>
            <a:r>
              <a:rPr lang="en-US" sz="2800" smtClean="0"/>
              <a:t>.  Take time to explain the problem in simple terms.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smtClean="0"/>
              <a:t>If the audience does not understand it from the beginning, they tune you out!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7F33ED1-2706-4A4B-A92E-C2D0AC2DBF7D}" type="slidenum">
              <a:rPr lang="en-US"/>
              <a:pPr/>
              <a:t>13</a:t>
            </a:fld>
            <a:endParaRPr lang="en-US"/>
          </a:p>
        </p:txBody>
      </p:sp>
      <p:sp>
        <p:nvSpPr>
          <p:cNvPr id="163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3200" smtClean="0"/>
              <a:t>Goal: Interest the audience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Rhetorical questions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Narrate an experience the audience can relate to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Motivate them to listen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Answer the what? Why? And why person should listen?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Use a joke (if you are good – and brave)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00FBF26-52FF-491E-A7BB-A63577E1CCBA}" type="slidenum">
              <a:rPr lang="en-US"/>
              <a:pPr/>
              <a:t>14</a:t>
            </a:fld>
            <a:endParaRPr lang="en-US"/>
          </a:p>
        </p:txBody>
      </p:sp>
      <p:sp>
        <p:nvSpPr>
          <p:cNvPr id="17413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Keys to an Effective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Organize it to support those main points.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 smtClean="0"/>
              <a:t>2-4 slides that support each point.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of the group provides key ideas.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 smtClean="0"/>
              <a:t>The remainder give more of the detail.</a:t>
            </a:r>
          </a:p>
          <a:p>
            <a:pPr marL="365760" indent="-256032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Increase level of complexity as talk proceeds (12 year old -&gt; expert).  EVERYBODY LEAVES HAPPY!</a:t>
            </a:r>
          </a:p>
          <a:p>
            <a:pPr marL="365760" indent="-256032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Don’t be overly technical ??? !!!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 smtClean="0"/>
              <a:t>Watch out for acronyms and jargon.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 smtClean="0"/>
              <a:t>Hit the right level.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 smtClean="0"/>
              <a:t>Use analogies for complex material.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5E6748A-80AE-42F3-8557-DC636A76105D}" type="slidenum">
              <a:rPr lang="en-US"/>
              <a:pPr/>
              <a:t>15</a:t>
            </a:fld>
            <a:endParaRPr lang="en-US"/>
          </a:p>
        </p:txBody>
      </p:sp>
      <p:sp>
        <p:nvSpPr>
          <p:cNvPr id="184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800" smtClean="0"/>
              <a:t>As important as the good introduction.</a:t>
            </a:r>
          </a:p>
          <a:p>
            <a:pPr>
              <a:spcAft>
                <a:spcPts val="600"/>
              </a:spcAft>
            </a:pPr>
            <a:r>
              <a:rPr lang="en-US" sz="2800" smtClean="0"/>
              <a:t>Tell them what you told them - summarize the main points.</a:t>
            </a:r>
          </a:p>
          <a:p>
            <a:pPr>
              <a:spcAft>
                <a:spcPts val="600"/>
              </a:spcAft>
            </a:pPr>
            <a:r>
              <a:rPr lang="en-US" sz="2800" smtClean="0"/>
              <a:t>Motivate people to action -i.e. we better implement this!</a:t>
            </a:r>
          </a:p>
          <a:p>
            <a:pPr>
              <a:spcAft>
                <a:spcPts val="600"/>
              </a:spcAft>
            </a:pPr>
            <a:r>
              <a:rPr lang="en-US" sz="2800" smtClean="0"/>
              <a:t>OR motivate them to future research.</a:t>
            </a:r>
          </a:p>
          <a:p>
            <a:pPr>
              <a:spcAft>
                <a:spcPts val="600"/>
              </a:spcAft>
            </a:pPr>
            <a:r>
              <a:rPr lang="en-US" sz="2800" smtClean="0"/>
              <a:t>OR explain to them what the next things you are going to address are.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EF7FF48-8F76-4110-AD12-E750459E1F40}" type="slidenum">
              <a:rPr lang="en-US"/>
              <a:pPr/>
              <a:t>16</a:t>
            </a:fld>
            <a:endParaRPr lang="en-US"/>
          </a:p>
        </p:txBody>
      </p:sp>
      <p:sp>
        <p:nvSpPr>
          <p:cNvPr id="194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4343400" cy="4791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3200" smtClean="0"/>
          </a:p>
          <a:p>
            <a:pPr>
              <a:buFont typeface="Wingdings" pitchFamily="2" charset="2"/>
              <a:buNone/>
            </a:pPr>
            <a:endParaRPr lang="en-US" sz="3200" smtClean="0"/>
          </a:p>
          <a:p>
            <a:pPr>
              <a:buFont typeface="Wingdings" pitchFamily="2" charset="2"/>
              <a:buNone/>
            </a:pPr>
            <a:endParaRPr lang="en-US" sz="3200" smtClean="0"/>
          </a:p>
          <a:p>
            <a:pPr>
              <a:buFont typeface="Wingdings" pitchFamily="2" charset="2"/>
              <a:buNone/>
            </a:pPr>
            <a:r>
              <a:rPr lang="en-US" sz="3200" smtClean="0"/>
              <a:t>Dr. Ford’s Random Bucket of Advice</a:t>
            </a:r>
          </a:p>
        </p:txBody>
      </p:sp>
      <p:pic>
        <p:nvPicPr>
          <p:cNvPr id="30724" name="Picture 4" descr="HH00077_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760913" y="2070100"/>
            <a:ext cx="3770312" cy="3241675"/>
          </a:xfrm>
          <a:noFill/>
        </p:spPr>
      </p:pic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5B57878-0DA6-4D50-BC4B-36703F4BB678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30726" name="Picture 5" descr="MCj0241973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295400"/>
            <a:ext cx="20415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100" smtClean="0"/>
              <a:t>Use 24 point font or greater!  They need to see it in the back of the room.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Use </a:t>
            </a:r>
            <a:r>
              <a:rPr lang="en-US" sz="1100" b="1" i="1" smtClean="0"/>
              <a:t>landscape mode </a:t>
            </a:r>
            <a:r>
              <a:rPr lang="en-US" sz="1100" smtClean="0"/>
              <a:t>not </a:t>
            </a:r>
            <a:r>
              <a:rPr lang="en-US" sz="1100" b="1" i="1" smtClean="0"/>
              <a:t>portrait</a:t>
            </a:r>
            <a:endParaRPr lang="en-US" sz="1100" smtClean="0"/>
          </a:p>
          <a:p>
            <a:pPr>
              <a:lnSpc>
                <a:spcPct val="80000"/>
              </a:lnSpc>
            </a:pPr>
            <a:r>
              <a:rPr lang="en-US" sz="1100" smtClean="0"/>
              <a:t>Use color and fancy graphic graphics sparingly.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Do not use PowerPoint "CPU Wasters". For example the spiraling text and other frivolous visuals.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5-7 bullet items per page maximum.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Do use PowerPoint to introduce bullet items one at a time.  This helps keep you on track with your discussion.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Use 24 point font or greater!  They need to see it in the back of the room.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Use </a:t>
            </a:r>
            <a:r>
              <a:rPr lang="en-US" sz="1100" b="1" i="1" smtClean="0"/>
              <a:t>landscape mode </a:t>
            </a:r>
            <a:r>
              <a:rPr lang="en-US" sz="1100" smtClean="0"/>
              <a:t>not </a:t>
            </a:r>
            <a:r>
              <a:rPr lang="en-US" sz="1100" b="1" i="1" smtClean="0"/>
              <a:t>portrait</a:t>
            </a:r>
            <a:endParaRPr lang="en-US" sz="1100" smtClean="0"/>
          </a:p>
          <a:p>
            <a:pPr>
              <a:lnSpc>
                <a:spcPct val="80000"/>
              </a:lnSpc>
            </a:pPr>
            <a:r>
              <a:rPr lang="en-US" sz="1100" smtClean="0"/>
              <a:t>Use color and fancy graphic graphics sparingly.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Do not use PowerPoint "CPU Wasters". For example the spiraling text and other frivolous visuals.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5-7 bullet items per page maximum.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Do use PowerPoint to introduce bullet items one at a time.  This helps keep you on track with your discussion.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Use 24 point font or greater!  They need to see it in the back of the room.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Use </a:t>
            </a:r>
            <a:r>
              <a:rPr lang="en-US" sz="1100" b="1" i="1" smtClean="0"/>
              <a:t>landscape mode </a:t>
            </a:r>
            <a:r>
              <a:rPr lang="en-US" sz="1100" smtClean="0"/>
              <a:t>not </a:t>
            </a:r>
            <a:r>
              <a:rPr lang="en-US" sz="1100" b="1" i="1" smtClean="0"/>
              <a:t>portrait</a:t>
            </a:r>
            <a:endParaRPr lang="en-US" sz="1100" smtClean="0"/>
          </a:p>
          <a:p>
            <a:pPr>
              <a:lnSpc>
                <a:spcPct val="80000"/>
              </a:lnSpc>
            </a:pPr>
            <a:r>
              <a:rPr lang="en-US" sz="1100" smtClean="0"/>
              <a:t>Use color and fancy graphic graphics sparingly.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Do not use PowerPoint "CPU Wasters". For example the spiraling text and other frivolous visuals.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5-7 bullet items per page maximum.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Do use PowerPoint to introduce bullet items one at a time.  This helps keep you on track with your discussion.\Use 24 point font or greater!  They need to see it in the back of the room.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Use </a:t>
            </a:r>
            <a:r>
              <a:rPr lang="en-US" sz="1100" b="1" i="1" smtClean="0"/>
              <a:t>landscape mode </a:t>
            </a:r>
            <a:r>
              <a:rPr lang="en-US" sz="1100" smtClean="0"/>
              <a:t>not </a:t>
            </a:r>
            <a:r>
              <a:rPr lang="en-US" sz="1100" b="1" i="1" smtClean="0"/>
              <a:t>portrait</a:t>
            </a:r>
            <a:endParaRPr lang="en-US" sz="1100" smtClean="0"/>
          </a:p>
          <a:p>
            <a:pPr>
              <a:lnSpc>
                <a:spcPct val="80000"/>
              </a:lnSpc>
            </a:pPr>
            <a:r>
              <a:rPr lang="en-US" sz="1100" smtClean="0"/>
              <a:t>Use color and fancy graphic graphics sparingly.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Do not use PowerPoint "CPU Wasters". For example the spiraling text and other frivolous visuals.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5-7 bullet items per page maximum.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Do use PowerPoint to introduce bullet items one at a time.  This helps keep you on track with your discussion.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1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100" smtClean="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D1F6F9D-8E1C-4868-A916-280CD447F6DD}" type="slidenum">
              <a:rPr lang="en-US"/>
              <a:pPr/>
              <a:t>18</a:t>
            </a:fld>
            <a:endParaRPr lang="en-US"/>
          </a:p>
        </p:txBody>
      </p:sp>
      <p:sp>
        <p:nvSpPr>
          <p:cNvPr id="215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Visual Appearance Counts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algn="ctr">
              <a:buFont typeface="Wingdings" pitchFamily="2" charset="2"/>
              <a:buNone/>
            </a:pPr>
            <a:r>
              <a:rPr lang="en-US" sz="4000" i="1" smtClean="0"/>
              <a:t>“Power Corrupts</a:t>
            </a:r>
          </a:p>
          <a:p>
            <a:pPr algn="ctr">
              <a:buFont typeface="Wingdings" pitchFamily="2" charset="2"/>
              <a:buNone/>
            </a:pPr>
            <a:r>
              <a:rPr lang="en-US" sz="4000" i="1" smtClean="0"/>
              <a:t>PowerPoint Corrupts Absolutely!”</a:t>
            </a:r>
          </a:p>
          <a:p>
            <a:pPr algn="ctr">
              <a:buFont typeface="Wingdings" pitchFamily="2" charset="2"/>
              <a:buNone/>
            </a:pPr>
            <a:r>
              <a:rPr lang="en-US" sz="4000" smtClean="0"/>
              <a:t>Edward Tuft (Yale Professor)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A17B94A-0CC0-4580-BBDF-BC24DC96DB3E}" type="slidenum">
              <a:rPr lang="en-US"/>
              <a:pPr/>
              <a:t>19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5541963" cy="4791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Public Speaking is the number one fear of Americans!  They are less afraid of death than public speaking.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 </a:t>
            </a:r>
            <a:r>
              <a:rPr lang="en-US" i="1" smtClean="0"/>
              <a:t>"Nothing should be explained in such a way that it cannot be understood by an intelligent 12 year old",</a:t>
            </a:r>
            <a:r>
              <a:rPr lang="en-US" smtClean="0"/>
              <a:t> Albert Einstein.</a:t>
            </a:r>
          </a:p>
        </p:txBody>
      </p:sp>
      <p:pic>
        <p:nvPicPr>
          <p:cNvPr id="167940" name="Picture 4" descr="PE06898_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380163" y="1377950"/>
            <a:ext cx="1789112" cy="1903413"/>
          </a:xfrm>
          <a:noFill/>
        </p:spPr>
      </p:pic>
      <p:sp>
        <p:nvSpPr>
          <p:cNvPr id="1638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B3C6BDB-8905-4A4F-BB1F-BE7B5A8A03C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Use 24 point font or greater!  They need to see it in the back of the room.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Use color and fancy graphic graphics sparingly.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Do not use PowerPoint "CPU Wasters". For example the spiraling text and other frivolous visuals.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5-7 bullet items per page maximum.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Do use PowerPoint to introduce bullet items one at a time.  This helps keep you on track with your discussion.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21F6908-89BA-42D2-B1DB-070E0F0CE2C0}" type="slidenum">
              <a:rPr lang="en-US"/>
              <a:pPr/>
              <a:t>20</a:t>
            </a:fld>
            <a:endParaRPr lang="en-US"/>
          </a:p>
        </p:txBody>
      </p:sp>
      <p:sp>
        <p:nvSpPr>
          <p:cNvPr id="23557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Visual Appearance Counts (again)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fontAlgn="auto">
              <a:lnSpc>
                <a:spcPct val="8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/>
              <a:t>Use sparingly.  Academia teaches us to go through lots of steps on equations, but the goals of a typical classroom lecture are very different.</a:t>
            </a:r>
          </a:p>
          <a:p>
            <a:pPr marL="365760" indent="-256032" fontAlgn="auto">
              <a:lnSpc>
                <a:spcPct val="8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/>
              <a:t>Don't derive or give too many intermediate steps, </a:t>
            </a:r>
            <a:r>
              <a:rPr lang="en-US" sz="2600" u="sng" dirty="0" smtClean="0"/>
              <a:t>unless</a:t>
            </a:r>
            <a:r>
              <a:rPr lang="en-US" sz="2600" dirty="0" smtClean="0"/>
              <a:t> that is the point of your presentation (say a math conference). </a:t>
            </a:r>
          </a:p>
          <a:p>
            <a:pPr marL="365760" indent="-256032" fontAlgn="auto">
              <a:lnSpc>
                <a:spcPct val="8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/>
              <a:t>Give assumptions, important intermediates, and results.</a:t>
            </a:r>
          </a:p>
          <a:p>
            <a:pPr marL="365760" indent="-256032" fontAlgn="auto">
              <a:lnSpc>
                <a:spcPct val="8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/>
              <a:t>People assume you have done your homework and derived the equation properly.</a:t>
            </a:r>
          </a:p>
          <a:p>
            <a:pPr marL="365760" indent="-256032" fontAlgn="auto">
              <a:lnSpc>
                <a:spcPct val="8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/>
              <a:t>If you show an equation talk about it!  </a:t>
            </a:r>
          </a:p>
          <a:p>
            <a:pPr marL="365760" indent="-256032" fontAlgn="auto">
              <a:lnSpc>
                <a:spcPct val="8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/>
              <a:t>Every equation has it's own story, it is your job to tell it's story.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4C4916B-2201-4ABB-AF76-C90F85E28766}" type="slidenum">
              <a:rPr lang="en-US"/>
              <a:pPr/>
              <a:t>21</a:t>
            </a:fld>
            <a:endParaRPr lang="en-US"/>
          </a:p>
        </p:txBody>
      </p:sp>
      <p:sp>
        <p:nvSpPr>
          <p:cNvPr id="245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Equations &amp; Derivations</a:t>
            </a:r>
          </a:p>
        </p:txBody>
      </p:sp>
      <p:pic>
        <p:nvPicPr>
          <p:cNvPr id="34821" name="Picture 4" descr="ED00251_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0"/>
            <a:ext cx="1219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Design for Electrical and Computer Engineers </a:t>
            </a:r>
          </a:p>
          <a:p>
            <a:r>
              <a:rPr lang="en-US"/>
              <a:t>Not to be transmitted or reproduced without written consent of authors</a:t>
            </a:r>
          </a:p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2005 </a:t>
            </a:r>
          </a:p>
          <a:p>
            <a:r>
              <a:rPr lang="en-US"/>
              <a:t>Ralph M. Ford and Chris Coulston</a:t>
            </a:r>
          </a:p>
        </p:txBody>
      </p:sp>
      <p:sp>
        <p:nvSpPr>
          <p:cNvPr id="19456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Time Constraints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4800600" cy="4791075"/>
          </a:xfrm>
        </p:spPr>
        <p:txBody>
          <a:bodyPr/>
          <a:lstStyle/>
          <a:p>
            <a:r>
              <a:rPr lang="en-US"/>
              <a:t>Don’t be a </a:t>
            </a:r>
            <a:r>
              <a:rPr lang="en-US" b="1" i="1"/>
              <a:t>Speedy Gonzalez</a:t>
            </a:r>
            <a:r>
              <a:rPr lang="en-US"/>
              <a:t> or a </a:t>
            </a:r>
            <a:r>
              <a:rPr lang="en-US" b="1" i="1"/>
              <a:t>Slow-Poke Rodriguez!</a:t>
            </a:r>
            <a:r>
              <a:rPr lang="en-US"/>
              <a:t>  </a:t>
            </a:r>
            <a:endParaRPr lang="en-US" i="1"/>
          </a:p>
          <a:p>
            <a:r>
              <a:rPr lang="en-US" i="1"/>
              <a:t>“It is a capital crime to exceed the allotted time". – </a:t>
            </a:r>
            <a:r>
              <a:rPr lang="en-US"/>
              <a:t>James Garland</a:t>
            </a:r>
            <a:r>
              <a:rPr lang="en-US" i="1"/>
              <a:t>. </a:t>
            </a:r>
          </a:p>
          <a:p>
            <a:pPr lvl="1"/>
            <a:r>
              <a:rPr lang="en-US"/>
              <a:t>This is a sure way to make your audience unhappy, especially if there are presentations following yours.</a:t>
            </a:r>
          </a:p>
          <a:p>
            <a:endParaRPr lang="en-US"/>
          </a:p>
        </p:txBody>
      </p:sp>
      <p:pic>
        <p:nvPicPr>
          <p:cNvPr id="194564" name="Picture 4" descr="speedy banned!"/>
          <p:cNvPicPr>
            <a:picLocks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91200" y="1295400"/>
            <a:ext cx="3052763" cy="2312988"/>
          </a:xfrm>
          <a:noFill/>
          <a:ln/>
        </p:spPr>
      </p:pic>
      <p:pic>
        <p:nvPicPr>
          <p:cNvPr id="194565" name="Picture 5" descr="rodriguez"/>
          <p:cNvPicPr>
            <a:picLocks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019800" y="4152900"/>
            <a:ext cx="2514600" cy="20875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mtClean="0"/>
              <a:t>Rule-of-thumb:  take the length of time in minutes that you have and divide it by 2.  That is a rough estimate of how long you have.</a:t>
            </a:r>
          </a:p>
          <a:p>
            <a:pPr>
              <a:spcAft>
                <a:spcPts val="600"/>
              </a:spcAft>
            </a:pPr>
            <a:r>
              <a:rPr lang="en-US" smtClean="0"/>
              <a:t>How would you describe all of the material you know about Physics or Marketing Theory you know in 10 minutes or 2 hours?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AF78508-2D7A-4477-9717-50DE8ACC175E}" type="slidenum">
              <a:rPr lang="en-US"/>
              <a:pPr/>
              <a:t>23</a:t>
            </a:fld>
            <a:endParaRPr lang="en-US"/>
          </a:p>
        </p:txBody>
      </p:sp>
      <p:sp>
        <p:nvSpPr>
          <p:cNvPr id="266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Time Constraints, cont’d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mtClean="0"/>
              <a:t>Experience counts: practice, practice, practice.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mtClean="0"/>
              <a:t>Good idea to practice your talk on boyfriend, girlfriend, mother, pet rock, or anyone else who will listen.  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mtClean="0"/>
              <a:t>BUT do not over-prepare to the point of becoming scripted.  Then you sound like the dreaded "canned talk".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mtClean="0"/>
              <a:t>Practice talk the night before the presentation, not right before the talk.  Only do a brief review of them right before the talk.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2C8ADAA-CCFE-43BF-BB02-8AC7F3DF353D}" type="slidenum">
              <a:rPr lang="en-US"/>
              <a:pPr/>
              <a:t>24</a:t>
            </a:fld>
            <a:endParaRPr lang="en-US"/>
          </a:p>
        </p:txBody>
      </p:sp>
      <p:sp>
        <p:nvSpPr>
          <p:cNvPr id="276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Preparation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543800" cy="685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Handling Aggressive Questioners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6934200" cy="4791075"/>
          </a:xfrm>
        </p:spPr>
        <p:txBody>
          <a:bodyPr>
            <a:normAutofit fontScale="92500"/>
          </a:bodyPr>
          <a:lstStyle/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i="1" dirty="0" smtClean="0"/>
              <a:t>"Are you familiar with the work of Bozo and Bozo from 1984 in which they proposed the exact same idea as yours" </a:t>
            </a:r>
            <a:r>
              <a:rPr lang="en-US" sz="2600" b="1" dirty="0" smtClean="0"/>
              <a:t> </a:t>
            </a:r>
            <a:r>
              <a:rPr lang="en-US" sz="2600" dirty="0" smtClean="0"/>
              <a:t>GULP! 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/>
              <a:t>Everyone fears the QUESTIONS at the end.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/>
              <a:t>Possibly shows what you don't know!</a:t>
            </a:r>
            <a:endParaRPr lang="en-US" sz="2600" i="1" dirty="0" smtClean="0"/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/>
              <a:t>Don't let that happen by being knowledgeable about your subject.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b="1" dirty="0" smtClean="0"/>
              <a:t>We live in a world of ideas - TOUGH QUESTIONING IS ULTIMATELY GOOD FOR YOU AND THE FIELD.</a:t>
            </a:r>
          </a:p>
        </p:txBody>
      </p:sp>
      <p:pic>
        <p:nvPicPr>
          <p:cNvPr id="38916" name="Picture 4" descr="PE06920_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162800" y="1828800"/>
            <a:ext cx="1819275" cy="1766888"/>
          </a:xfrm>
          <a:noFill/>
        </p:spPr>
      </p:pic>
      <p:sp>
        <p:nvSpPr>
          <p:cNvPr id="3891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B6F140D-4EFA-4002-8CBA-1CB01BD8124D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500" dirty="0" smtClean="0"/>
              <a:t>Rephrase the question for audience and ask the person if that is what they meant. </a:t>
            </a:r>
          </a:p>
          <a:p>
            <a:pPr marL="621792" lvl="1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500" dirty="0" smtClean="0"/>
              <a:t>it gives you time to think.</a:t>
            </a:r>
          </a:p>
          <a:p>
            <a:pPr marL="621792" lvl="1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500" dirty="0" smtClean="0"/>
              <a:t>you answer the correct question. </a:t>
            </a:r>
          </a:p>
          <a:p>
            <a:pPr marL="621792" lvl="1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500" dirty="0" smtClean="0"/>
              <a:t>ask the questions in a positive light if it is hostile.</a:t>
            </a:r>
          </a:p>
          <a:p>
            <a:pPr marL="365760" indent="-256032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500" dirty="0" smtClean="0"/>
              <a:t>Look that questioner right in the eye! Prolonged </a:t>
            </a:r>
            <a:r>
              <a:rPr lang="en-US" sz="2500" dirty="0" err="1" smtClean="0"/>
              <a:t>emphathetic</a:t>
            </a:r>
            <a:r>
              <a:rPr lang="en-US" sz="2500" dirty="0" smtClean="0"/>
              <a:t> eye contact.  </a:t>
            </a:r>
          </a:p>
          <a:p>
            <a:pPr marL="365760" indent="-256032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500" dirty="0" smtClean="0"/>
              <a:t>DO NOT get angry or put the person down - you're in power position.</a:t>
            </a:r>
            <a:r>
              <a:rPr lang="en-US" sz="2600" dirty="0" smtClean="0"/>
              <a:t> </a:t>
            </a:r>
          </a:p>
          <a:p>
            <a:pPr marL="365760" indent="-256032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If you can't answer, admit it - don't B.S.</a:t>
            </a:r>
          </a:p>
          <a:p>
            <a:pPr marL="365760" indent="-256032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Offer to discuss it after presentation if you just can't answer it.</a:t>
            </a:r>
            <a:r>
              <a:rPr lang="en-US" sz="2600" dirty="0" smtClean="0"/>
              <a:t> 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B4B56A5-C35B-4DA2-923B-9AFD7E16C963}" type="slidenum">
              <a:rPr lang="en-US"/>
              <a:pPr/>
              <a:t>26</a:t>
            </a:fld>
            <a:endParaRPr lang="en-US"/>
          </a:p>
        </p:txBody>
      </p:sp>
      <p:sp>
        <p:nvSpPr>
          <p:cNvPr id="297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Aggressive Questioners, cont’d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smtClean="0"/>
              <a:t>Even More Random Advice for the Bucket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6172200" cy="4791075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i="1" dirty="0" smtClean="0"/>
              <a:t>"An ounce of application is worth a ton of theory"</a:t>
            </a:r>
            <a:r>
              <a:rPr lang="en-US" sz="2400" dirty="0" smtClean="0"/>
              <a:t> (George Washington Carver). People like to know how you applied it and what the tangible results are.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Watch out for chalkboard.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Alternative: put some of it on a transparency and then add the exciting stuff with a transparency marker. 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Chalkboard is great in response to an "unexpected question".  Bonus points for knowing the material so well that you can go to the board and answer the question.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endParaRPr lang="en-US" sz="2400" dirty="0" smtClean="0"/>
          </a:p>
        </p:txBody>
      </p:sp>
      <p:pic>
        <p:nvPicPr>
          <p:cNvPr id="40964" name="Picture 4" descr="HH00077_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010400" y="1219200"/>
            <a:ext cx="2133600" cy="1833563"/>
          </a:xfrm>
          <a:noFill/>
        </p:spPr>
      </p:pic>
      <p:sp>
        <p:nvSpPr>
          <p:cNvPr id="4096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FF317EB-EBE6-4736-A0C0-EAA663A9F99B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2000" smtClean="0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3600" smtClean="0"/>
              <a:t>Sincerity:  Don’t use </a:t>
            </a:r>
            <a:r>
              <a:rPr lang="en-US" sz="3600" u="sng" smtClean="0"/>
              <a:t>the secrets</a:t>
            </a:r>
            <a:r>
              <a:rPr lang="en-US" sz="3600" smtClean="0"/>
              <a:t> in a phony manner. It may help in some situations, but it will eventually catch up to you.  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en-US" sz="3600" smtClean="0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3600" smtClean="0"/>
              <a:t>Know your stuff and be sincere with what you are saying and with your audience.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ADD4E81-B41E-46BB-B541-F77312537572}" type="slidenum">
              <a:rPr lang="en-US"/>
              <a:pPr/>
              <a:t>28</a:t>
            </a:fld>
            <a:endParaRPr lang="en-US"/>
          </a:p>
        </p:txBody>
      </p:sp>
      <p:sp>
        <p:nvSpPr>
          <p:cNvPr id="317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Final Piece of Advice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mtClean="0"/>
              <a:t>Table 12.1 describes items to include in different design project presentations.</a:t>
            </a:r>
          </a:p>
          <a:p>
            <a:pPr>
              <a:spcAft>
                <a:spcPts val="600"/>
              </a:spcAft>
            </a:pPr>
            <a:r>
              <a:rPr lang="en-US" smtClean="0"/>
              <a:t>Table 12.2 is a checklist to apply when preparing a presentation.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24C81EA-52E1-4851-B44D-BEEF4D84401E}" type="slidenum">
              <a:rPr lang="en-US"/>
              <a:pPr/>
              <a:t>29</a:t>
            </a:fld>
            <a:endParaRPr lang="en-US"/>
          </a:p>
        </p:txBody>
      </p:sp>
      <p:sp>
        <p:nvSpPr>
          <p:cNvPr id="32773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924800" cy="685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12.3 Project Application: Design Presentations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You want to get your message out!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You will be required to make presentations in your academic and professional career - count on it!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Those who express themselves well: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are held in high regard by their peers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tend to advance more quickly in their careers than those who don't - regardless (almost) of your technical expertise.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7D5B269-4130-49E4-97D2-BA3C44B151AA}" type="slidenum">
              <a:rPr lang="en-US"/>
              <a:pPr/>
              <a:t>3</a:t>
            </a:fld>
            <a:endParaRPr lang="en-US"/>
          </a:p>
        </p:txBody>
      </p:sp>
      <p:sp>
        <p:nvSpPr>
          <p:cNvPr id="51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Motivation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Prepare for your presentation – identify the important points.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Analyze your audience and address their needs.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Organize.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Teach – don’t do a data dump.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Practice.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Be ready for questions.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Go out there and make your work what people remember!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85BCF0E-D1F3-4B09-9FDE-37CF58BEEF92}" type="slidenum">
              <a:rPr lang="en-US"/>
              <a:pPr/>
              <a:t>30</a:t>
            </a:fld>
            <a:endParaRPr lang="en-US"/>
          </a:p>
        </p:txBody>
      </p:sp>
      <p:sp>
        <p:nvSpPr>
          <p:cNvPr id="337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12.4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en-US" sz="2800" smtClean="0"/>
              <a:t>By the end of this chapter, the reader should:</a:t>
            </a:r>
          </a:p>
          <a:p>
            <a:pPr>
              <a:spcAft>
                <a:spcPts val="600"/>
              </a:spcAft>
            </a:pPr>
            <a:r>
              <a:rPr lang="en-US" sz="2800" smtClean="0"/>
              <a:t>Understand how people evaluate oral presentations.</a:t>
            </a:r>
          </a:p>
          <a:p>
            <a:pPr>
              <a:spcAft>
                <a:spcPts val="600"/>
              </a:spcAft>
            </a:pPr>
            <a:r>
              <a:rPr lang="en-US" sz="2800" smtClean="0"/>
              <a:t>Understand common elements of a technical presentation.</a:t>
            </a:r>
          </a:p>
          <a:p>
            <a:pPr>
              <a:spcAft>
                <a:spcPts val="600"/>
              </a:spcAft>
            </a:pPr>
            <a:r>
              <a:rPr lang="en-US" sz="2800" smtClean="0"/>
              <a:t>Be able to assemble an effective presentation.</a:t>
            </a:r>
          </a:p>
          <a:p>
            <a:pPr>
              <a:spcAft>
                <a:spcPts val="600"/>
              </a:spcAft>
            </a:pPr>
            <a:endParaRPr lang="en-US" sz="2800" smtClean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C29597A-6FEF-42DE-B138-BA0CDB1D51C3}" type="slidenum">
              <a:rPr lang="en-US"/>
              <a:pPr/>
              <a:t>4</a:t>
            </a:fld>
            <a:endParaRPr lang="en-US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Design for Electrical and Computer Engineers </a:t>
            </a:r>
          </a:p>
          <a:p>
            <a:r>
              <a:rPr lang="en-US"/>
              <a:t>Not to be transmitted or reproduced without written consent of authors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2005 </a:t>
            </a:r>
          </a:p>
          <a:p>
            <a:r>
              <a:rPr lang="en-US"/>
              <a:t>Ralph M. Ford and Chris Coulston</a:t>
            </a:r>
          </a:p>
        </p:txBody>
      </p:sp>
      <p:sp>
        <p:nvSpPr>
          <p:cNvPr id="1832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Dilbert Cartoon</a:t>
            </a:r>
          </a:p>
        </p:txBody>
      </p:sp>
      <p:pic>
        <p:nvPicPr>
          <p:cNvPr id="183299" name="Picture 3" descr="dilbert 2003 8-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73263"/>
            <a:ext cx="89154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400" smtClean="0"/>
              <a:t>In the </a:t>
            </a:r>
            <a:r>
              <a:rPr lang="en-US" sz="2400" b="1" smtClean="0"/>
              <a:t>first seven seconds</a:t>
            </a:r>
            <a:r>
              <a:rPr lang="en-US" sz="2400" smtClean="0"/>
              <a:t> of meeting you, people generally form subconscious opinions on your: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Income level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Education level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Trustworthiness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Personality style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Confidence level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Intelligence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Work ethic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Dependability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5E02F5D-CF0C-40D1-9777-65BE77F15EA9}" type="slidenum">
              <a:rPr lang="en-US"/>
              <a:pPr/>
              <a:t>6</a:t>
            </a:fld>
            <a:endParaRPr lang="en-US"/>
          </a:p>
        </p:txBody>
      </p:sp>
      <p:sp>
        <p:nvSpPr>
          <p:cNvPr id="71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First Impressions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Right Brain Function	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7351713" cy="4791075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sz="2600" dirty="0" smtClean="0"/>
              <a:t>What does right vs. left brain mean?</a:t>
            </a:r>
          </a:p>
          <a:p>
            <a:pPr marL="365760" indent="-256032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sz="2600" dirty="0" smtClean="0"/>
              <a:t>Listening to a presentation is a right brain function.  </a:t>
            </a:r>
          </a:p>
          <a:p>
            <a:pPr marL="365760" indent="-256032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sz="2600" dirty="0" smtClean="0"/>
              <a:t>That means that </a:t>
            </a:r>
            <a:r>
              <a:rPr lang="en-US" sz="2600" i="1" dirty="0" smtClean="0"/>
              <a:t>________________</a:t>
            </a:r>
            <a:r>
              <a:rPr lang="en-US" sz="2600" dirty="0" smtClean="0"/>
              <a:t> , not ______________ , are important to the listener's interpretation of what you are saying.</a:t>
            </a:r>
          </a:p>
          <a:p>
            <a:pPr marL="365760" indent="-256032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sz="2600" dirty="0" smtClean="0"/>
              <a:t>There are the 3 V's of giving a talk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Verbal: What you say, content of what comes out of your mouth.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Vocal: How you say it – inflection, enthusiasm, intonation.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Visual: What the audience sees – speaker appearance, posture, gesture, facial expressions.</a:t>
            </a:r>
          </a:p>
        </p:txBody>
      </p:sp>
      <p:pic>
        <p:nvPicPr>
          <p:cNvPr id="20484" name="Picture 4" descr="j0196320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7688263" y="1143000"/>
            <a:ext cx="1455737" cy="1752600"/>
          </a:xfrm>
          <a:noFill/>
        </p:spPr>
      </p:pic>
      <p:sp>
        <p:nvSpPr>
          <p:cNvPr id="2048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AA95A39-AA16-4993-9D0D-19B50AC12ADA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A study on the </a:t>
            </a:r>
            <a:r>
              <a:rPr lang="en-US" b="1" i="1" dirty="0" smtClean="0"/>
              <a:t>impact </a:t>
            </a:r>
            <a:r>
              <a:rPr lang="en-US" dirty="0" smtClean="0"/>
              <a:t>of the 3 V's found the following percentages: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 smtClean="0"/>
              <a:t>Verbal: </a:t>
            </a:r>
            <a:r>
              <a:rPr lang="en-US" u="sng" dirty="0" smtClean="0"/>
              <a:t>7</a:t>
            </a:r>
            <a:r>
              <a:rPr lang="en-US" dirty="0" smtClean="0"/>
              <a:t>%    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 smtClean="0"/>
              <a:t>Vocal:  </a:t>
            </a:r>
            <a:r>
              <a:rPr lang="en-US" u="sng" dirty="0" smtClean="0"/>
              <a:t>38</a:t>
            </a:r>
            <a:r>
              <a:rPr lang="en-US" dirty="0" smtClean="0"/>
              <a:t> %   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 smtClean="0"/>
              <a:t>Visual: </a:t>
            </a:r>
            <a:r>
              <a:rPr lang="en-US" u="sng" dirty="0" smtClean="0"/>
              <a:t>55</a:t>
            </a:r>
            <a:r>
              <a:rPr lang="en-US" dirty="0" smtClean="0"/>
              <a:t> % </a:t>
            </a:r>
          </a:p>
          <a:p>
            <a:pPr marL="365760" indent="-256032" fontAlgn="auto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My guess: the impact for engineers is different.</a:t>
            </a:r>
          </a:p>
          <a:p>
            <a:pPr marL="365760" indent="-256032" fontAlgn="auto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Conclusion: People pick up on </a:t>
            </a:r>
            <a:r>
              <a:rPr lang="en-US" u="sng" dirty="0" smtClean="0"/>
              <a:t>vocal</a:t>
            </a:r>
            <a:r>
              <a:rPr lang="en-US" dirty="0" smtClean="0"/>
              <a:t> and </a:t>
            </a:r>
            <a:r>
              <a:rPr lang="en-US" u="sng" dirty="0" smtClean="0"/>
              <a:t>visual</a:t>
            </a:r>
            <a:r>
              <a:rPr lang="en-US" dirty="0" smtClean="0"/>
              <a:t> cues more than verbal what you are saying.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7D39682-F389-4D61-BA2B-3FDD696D001E}" type="slidenum">
              <a:rPr lang="en-US"/>
              <a:pPr/>
              <a:t>8</a:t>
            </a:fld>
            <a:endParaRPr lang="en-US"/>
          </a:p>
        </p:txBody>
      </p:sp>
      <p:sp>
        <p:nvSpPr>
          <p:cNvPr id="92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Right Brain Function, cont’d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Preparing for the Presentation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4637088" cy="4791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smtClean="0"/>
              <a:t>Before you start putting the presentation together, plan your strategy (creativity, brainstorming).  Design it! You are telling a story.</a:t>
            </a:r>
          </a:p>
        </p:txBody>
      </p:sp>
      <p:sp>
        <p:nvSpPr>
          <p:cNvPr id="22532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C8A343A-4C97-4246-BA71-6D5AF3C11EAF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22533" name="Picture 4" descr="MCj029969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447800"/>
            <a:ext cx="35750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807</TotalTime>
  <Words>2070</Words>
  <Application>Microsoft PowerPoint</Application>
  <PresentationFormat>On-screen Show (4:3)</PresentationFormat>
  <Paragraphs>241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Lucida Sans Unicode</vt:lpstr>
      <vt:lpstr>Wingdings 3</vt:lpstr>
      <vt:lpstr>Verdana</vt:lpstr>
      <vt:lpstr>Wingdings 2</vt:lpstr>
      <vt:lpstr>Wingdings</vt:lpstr>
      <vt:lpstr>Concourse</vt:lpstr>
      <vt:lpstr>Chapter 12 – Oral Presentations</vt:lpstr>
      <vt:lpstr>Slide 2</vt:lpstr>
      <vt:lpstr>Motivation</vt:lpstr>
      <vt:lpstr>Objectives</vt:lpstr>
      <vt:lpstr>Dilbert Cartoon</vt:lpstr>
      <vt:lpstr>First Impressions</vt:lpstr>
      <vt:lpstr>Right Brain Function </vt:lpstr>
      <vt:lpstr>Right Brain Function, cont’d</vt:lpstr>
      <vt:lpstr>Preparing for the Presentation</vt:lpstr>
      <vt:lpstr>Audience</vt:lpstr>
      <vt:lpstr>Determine Main Points</vt:lpstr>
      <vt:lpstr>Formula for Success</vt:lpstr>
      <vt:lpstr>The Introduction</vt:lpstr>
      <vt:lpstr>Keys to an Effective Introduction</vt:lpstr>
      <vt:lpstr>The Body</vt:lpstr>
      <vt:lpstr>The Conclusion</vt:lpstr>
      <vt:lpstr>Slide 17</vt:lpstr>
      <vt:lpstr>Visual Appearance Counts</vt:lpstr>
      <vt:lpstr>Slide 19</vt:lpstr>
      <vt:lpstr>Visual Appearance Counts (again)</vt:lpstr>
      <vt:lpstr>Equations &amp; Derivations</vt:lpstr>
      <vt:lpstr>Time Constraints</vt:lpstr>
      <vt:lpstr>Time Constraints, cont’d</vt:lpstr>
      <vt:lpstr>Preparation</vt:lpstr>
      <vt:lpstr>Handling Aggressive Questioners</vt:lpstr>
      <vt:lpstr>Aggressive Questioners, cont’d</vt:lpstr>
      <vt:lpstr>Even More Random Advice for the Bucket</vt:lpstr>
      <vt:lpstr>Final Piece of Advice</vt:lpstr>
      <vt:lpstr>12.3 Project Application: Design Presentations</vt:lpstr>
      <vt:lpstr>12.4 Summary</vt:lpstr>
    </vt:vector>
  </TitlesOfParts>
  <Company>Penn State Erie, The Behrend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Ralph M. Ford</cp:lastModifiedBy>
  <cp:revision>46</cp:revision>
  <dcterms:created xsi:type="dcterms:W3CDTF">2003-09-10T19:09:27Z</dcterms:created>
  <dcterms:modified xsi:type="dcterms:W3CDTF">2007-10-30T17:51:38Z</dcterms:modified>
</cp:coreProperties>
</file>