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2"/>
  </p:notesMasterIdLst>
  <p:sldIdLst>
    <p:sldId id="364" r:id="rId2"/>
    <p:sldId id="373" r:id="rId3"/>
    <p:sldId id="374" r:id="rId4"/>
    <p:sldId id="269" r:id="rId5"/>
    <p:sldId id="360" r:id="rId6"/>
    <p:sldId id="272" r:id="rId7"/>
    <p:sldId id="304" r:id="rId8"/>
    <p:sldId id="273" r:id="rId9"/>
    <p:sldId id="307" r:id="rId10"/>
    <p:sldId id="375" r:id="rId11"/>
    <p:sldId id="308" r:id="rId12"/>
    <p:sldId id="332" r:id="rId13"/>
    <p:sldId id="376" r:id="rId14"/>
    <p:sldId id="310" r:id="rId15"/>
    <p:sldId id="361" r:id="rId16"/>
    <p:sldId id="362" r:id="rId17"/>
    <p:sldId id="363" r:id="rId18"/>
    <p:sldId id="309" r:id="rId19"/>
    <p:sldId id="339" r:id="rId20"/>
    <p:sldId id="340" r:id="rId21"/>
    <p:sldId id="313" r:id="rId22"/>
    <p:sldId id="312" r:id="rId23"/>
    <p:sldId id="311" r:id="rId24"/>
    <p:sldId id="342" r:id="rId25"/>
    <p:sldId id="314" r:id="rId26"/>
    <p:sldId id="344" r:id="rId27"/>
    <p:sldId id="377" r:id="rId28"/>
    <p:sldId id="381" r:id="rId29"/>
    <p:sldId id="378" r:id="rId30"/>
    <p:sldId id="379" r:id="rId31"/>
    <p:sldId id="371" r:id="rId32"/>
    <p:sldId id="372" r:id="rId33"/>
    <p:sldId id="365" r:id="rId34"/>
    <p:sldId id="366" r:id="rId35"/>
    <p:sldId id="318" r:id="rId36"/>
    <p:sldId id="367" r:id="rId37"/>
    <p:sldId id="368" r:id="rId38"/>
    <p:sldId id="369" r:id="rId39"/>
    <p:sldId id="356" r:id="rId40"/>
    <p:sldId id="359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4C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94737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BBA4E9-37F0-49B6-BA5B-413B11F20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9380E-8A86-41AA-A97F-4ED1751CEB5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AE94101-1B48-4FB3-8689-6A73CE7AF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2A6E77-484A-461E-90E1-1B17D188A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F68F53-E45B-435E-B5DE-8ACA755B8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5334000" cy="685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1B1C0-CDAA-4791-BDA6-0BE2D8AA2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209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39B391-AA15-4337-BA4E-5456DE688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E6412E-876E-42BF-9310-42E19C936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21C85D-E618-4D43-8011-4F1F7011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6EBBF-BF17-4B54-B93E-ADD0A8483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587CCE-3FA5-41A2-B3CE-31C5E3AD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D16678-639E-42AC-B63F-34EDAC9E6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509871-F065-40BD-964B-A38AAA90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1A1155A-EBD1-4AE0-89B2-0AF0DE595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copyright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48200" y="6324600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47701F-FDD2-4168-B7CD-EF9F2F4D4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62" name="Picture 15" descr="cover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The Requirements Specification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Does the following requirement meet the four desirable properties? (abstract, unambiguous, verifiable, traceable)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  <a:p>
            <a:pPr marL="533400" indent="-533400" algn="ctr">
              <a:buFont typeface="Wingdings" pitchFamily="2" charset="2"/>
              <a:buNone/>
            </a:pPr>
            <a:r>
              <a:rPr lang="en-US" i="1"/>
              <a:t>“The audio amplifier will have a total harmonic distortion that is less than 2%.”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Does the following requirement meet the four desirable properties? (abstract, verifiable, unambiguous, traceable)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smtClean="0"/>
              <a:t>“The robot must have an average forward speed of 0.5 feet/sec, a top speed of at least one foot/sec, and the ability to accelerate from standstill to the average speed in under one second.”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69FBC4A-1F46-447E-B46B-F00E235840B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Does the following requirement meet the four desirable properties? (abstract, unambiguous, verifiable, traceable)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smtClean="0"/>
              <a:t>“The robot must employ IR sensors to sense its external environment and navigate autonomously with a battery life of one hour.”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656215-84F0-4213-802D-95EE99C80C2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Does the following requirement meet the four desirable properties? (abstract, unambiguous, verifiable, traceable)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  <a:p>
            <a:pPr marL="533400" indent="-533400" algn="ctr">
              <a:buFont typeface="Wingdings" pitchFamily="2" charset="2"/>
              <a:buNone/>
            </a:pPr>
            <a:r>
              <a:rPr lang="en-US" i="1"/>
              <a:t>“The system shall be easy to use by an intelligent 12 year old.”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IMPORTANT – Your requirements for your project must also be REALISTIC.</a:t>
            </a:r>
          </a:p>
          <a:p>
            <a:pPr eaLnBrk="1" hangingPunct="1"/>
            <a:r>
              <a:rPr lang="en-US" sz="3200" smtClean="0"/>
              <a:t>=&gt; You need to demonstrate that the target you have selected is </a:t>
            </a:r>
            <a:r>
              <a:rPr lang="en-US" sz="3200" u="sng" smtClean="0"/>
              <a:t>technically feasible</a:t>
            </a:r>
            <a:r>
              <a:rPr lang="en-US" sz="3200" smtClean="0"/>
              <a:t>.</a:t>
            </a:r>
          </a:p>
          <a:p>
            <a:pPr eaLnBrk="1" hangingPunct="1"/>
            <a:r>
              <a:rPr lang="en-US" sz="3200" smtClean="0"/>
              <a:t>How are you going to do this?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57F62E-6EF2-40F8-A04D-017F093B564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Fifth Property - Realism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= design decision imposed by the environment or a stakeholder that impacts or limits the design. (see the original overview diagram).</a:t>
            </a:r>
          </a:p>
          <a:p>
            <a:pPr eaLnBrk="1" hangingPunct="1"/>
            <a:r>
              <a:rPr lang="en-US" smtClean="0"/>
              <a:t>Example contraint: </a:t>
            </a:r>
            <a:r>
              <a:rPr lang="en-US" i="1" smtClean="0"/>
              <a:t>The system must use a PIC18F52 microcontroller to implement processing functions.</a:t>
            </a:r>
            <a:r>
              <a:rPr lang="en-US" smtClean="0"/>
              <a:t>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D1F5AE-0B31-4C14-993E-2989AC27A1F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standard is what?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Question is, what standards are relevant to your project and how do you use them?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Different levels of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Developer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Types: safety, testing, reliability, communication, data, documentation, design, …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E2E1D2-F633-43C1-9DE4-94D1EF6A1DB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7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workshops and brainstorming</a:t>
            </a:r>
          </a:p>
          <a:p>
            <a:pPr eaLnBrk="1" hangingPunct="1"/>
            <a:r>
              <a:rPr lang="en-US" smtClean="0"/>
              <a:t>Interviews and surveys</a:t>
            </a:r>
          </a:p>
          <a:p>
            <a:pPr eaLnBrk="1" hangingPunct="1"/>
            <a:r>
              <a:rPr lang="en-US" smtClean="0"/>
              <a:t>Observation of processes and devices in use</a:t>
            </a:r>
          </a:p>
          <a:p>
            <a:pPr eaLnBrk="1" hangingPunct="1"/>
            <a:r>
              <a:rPr lang="en-US" smtClean="0"/>
              <a:t>Benchmarking and market analysis</a:t>
            </a:r>
          </a:p>
          <a:p>
            <a:pPr eaLnBrk="1" hangingPunct="1"/>
            <a:r>
              <a:rPr lang="en-US" smtClean="0"/>
              <a:t>Prototyping and simulation</a:t>
            </a:r>
          </a:p>
          <a:p>
            <a:pPr eaLnBrk="1" hangingPunct="1"/>
            <a:r>
              <a:rPr lang="en-US" smtClean="0"/>
              <a:t>Research survey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4B0B9E-2433-490B-A34B-45D3108ACBF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9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Identifying Engineering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to know what type of requirement to select for a given system.</a:t>
            </a:r>
          </a:p>
          <a:p>
            <a:pPr eaLnBrk="1" hangingPunct="1"/>
            <a:r>
              <a:rPr lang="en-US" smtClean="0"/>
              <a:t>These are but EXAMPLES – you must determine the correct ones for your system!</a:t>
            </a:r>
          </a:p>
          <a:p>
            <a:pPr eaLnBrk="1" hangingPunct="1"/>
            <a:r>
              <a:rPr lang="en-US" smtClean="0"/>
              <a:t>Hint: don’t just try to copy and paste them.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B1F61E-3861-45EB-A63B-BCCAFE1D2A1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smtClean="0"/>
              <a:t>Performance</a:t>
            </a:r>
          </a:p>
          <a:p>
            <a:pPr eaLnBrk="1" hangingPunct="1"/>
            <a:r>
              <a:rPr lang="en-US" i="1" smtClean="0"/>
              <a:t>The system should detect 90% of all human faces in an image.</a:t>
            </a:r>
          </a:p>
          <a:p>
            <a:pPr eaLnBrk="1" hangingPunct="1"/>
            <a:r>
              <a:rPr lang="en-US" i="1" smtClean="0"/>
              <a:t>The amplifier will have a total harmonic distortion less than 1%.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u="sng" smtClean="0"/>
              <a:t>Reliability &amp; Availability</a:t>
            </a:r>
          </a:p>
          <a:p>
            <a:pPr eaLnBrk="1" hangingPunct="1"/>
            <a:r>
              <a:rPr lang="en-US" i="1" smtClean="0"/>
              <a:t>The system will have a reliability of 95% in five years.</a:t>
            </a:r>
          </a:p>
          <a:p>
            <a:pPr eaLnBrk="1" hangingPunct="1"/>
            <a:r>
              <a:rPr lang="en-US" i="1" smtClean="0"/>
              <a:t>The system will be operational from 4AM to 10PM, 365 days a year.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4C4A71-8551-4411-AF57-EB1D96461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Motivation – A Real Job Advertisement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Product Design Engineer (Electrical)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Duties and responsibilities of the position include: designing and developing new products and modifying/enhancing existing products to meet customer specification. This will be accomplished by communicating with internal and external customers to identify requirements; coordinating and implementing processes with manufacturing engineering based upon customer needs; and maintaining and/or creating supporting documentation</a:t>
            </a:r>
            <a:endParaRPr 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/>
              <a:t>Energy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The system will operate for a minimum of three hours without needing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/>
              <a:t>Environmental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The system should be able to operate in the temperature range of 0°C to 75°C.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The system must be waterproof and operate while submersed in water.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to be recharged.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Many more  examples in the book.</a:t>
            </a:r>
            <a:endParaRPr lang="en-US" i="1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ED03C1-ACD5-49D7-AD7B-B2E5E8C371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32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3.3 The Requirements Specification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094D0D-3AF3-4865-8050-38E07A9AFA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Definition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C181347-063F-4A44-9424-5B4382BAC5A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Normalized/Orthogonal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Complete Set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BE8EAE-0071-435F-9F5C-CA776A4FEF1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Properties of the </a:t>
            </a:r>
            <a:r>
              <a:rPr lang="en-US" sz="2800" i="1"/>
              <a:t>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Consistent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Bounded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448B0E-CD5D-4F01-A175-7F454CA63F3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Properties of the </a:t>
            </a:r>
            <a:r>
              <a:rPr lang="en-US" sz="2800" i="1"/>
              <a:t>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Validation = 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FDF9D3-80BB-496E-9E4C-EF4DB72C35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Ask the customer if the requirements meet their needs.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Usually done in teams.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</a:t>
            </a:r>
            <a:r>
              <a:rPr lang="en-US" i="1" smtClean="0"/>
              <a:t>engineering requirement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Traceable?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Verifiable?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Realistic &amp; technical feasible?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the complete </a:t>
            </a:r>
            <a:r>
              <a:rPr lang="en-US" i="1" smtClean="0"/>
              <a:t>Requirements Specification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Orthogonal?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Consistent?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0063B8-C92B-41BF-8F75-B7C6459DEB7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How do you VALIDATE requirements?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(Audio Amplifier)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have excellent sound quality. 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/>
              <a:t>Total harmonic distortion</a:t>
            </a:r>
            <a:r>
              <a:rPr lang="en-US" sz="2400"/>
              <a:t> should be ≤ 1%. 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Based upon competitive benchmarking and existing amplifier technology. Class A, B, and AB amplifiers are able to obtain this level of THD.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(Audio Amplifier)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/>
              <a:t>Should have excellent sound quality. 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 dirty="0" smtClean="0"/>
              <a:t>Signal to Noise Ratio </a:t>
            </a:r>
            <a:r>
              <a:rPr lang="en-US" sz="2400" dirty="0" smtClean="0"/>
              <a:t>should </a:t>
            </a:r>
            <a:r>
              <a:rPr lang="en-US" sz="2400" dirty="0"/>
              <a:t>be </a:t>
            </a:r>
            <a:r>
              <a:rPr lang="en-US" sz="2400" dirty="0" smtClean="0"/>
              <a:t>exceed 120dB. 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 smtClean="0"/>
              <a:t>Justification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Mapping</a:t>
            </a:r>
            <a:r>
              <a:rPr lang="en-US" dirty="0"/>
              <a:t>, cont’d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have high output power. </a:t>
            </a:r>
          </a:p>
          <a:p>
            <a:pPr algn="ctr">
              <a:buFont typeface="Wingdings" pitchFamily="2" charset="2"/>
              <a:buNone/>
            </a:pPr>
            <a:endParaRPr lang="en-US" sz="2400" i="1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be able to sustain an </a:t>
            </a:r>
            <a:r>
              <a:rPr lang="en-US" sz="2400" b="1" i="1"/>
              <a:t>output power</a:t>
            </a:r>
            <a:r>
              <a:rPr lang="en-US" sz="2400" i="1"/>
              <a:t> that averages </a:t>
            </a:r>
            <a:r>
              <a:rPr lang="en-US" sz="2400" i="1">
                <a:sym typeface="Symbol" pitchFamily="18" charset="2"/>
              </a:rPr>
              <a:t></a:t>
            </a:r>
            <a:r>
              <a:rPr lang="en-US" sz="2400" i="1"/>
              <a:t> 35 watts with a peak value of </a:t>
            </a:r>
            <a:r>
              <a:rPr lang="en-US" sz="2400" i="1">
                <a:sym typeface="Symbol" pitchFamily="18" charset="2"/>
              </a:rPr>
              <a:t></a:t>
            </a:r>
            <a:r>
              <a:rPr lang="en-US" sz="2400" i="1"/>
              <a:t> 70 watts.</a:t>
            </a:r>
            <a:r>
              <a:rPr lang="en-US" sz="2400"/>
              <a:t> </a:t>
            </a:r>
          </a:p>
          <a:p>
            <a:pPr algn="ctr"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This power range provides more than adequate sound throughout the automobile compartment and is competitive in this price range.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came first?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r>
              <a:rPr lang="en-US" dirty="0"/>
              <a:t>, cont’d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be easy to install.</a:t>
            </a:r>
            <a:r>
              <a:rPr lang="en-US" sz="2400"/>
              <a:t> </a:t>
            </a:r>
            <a:endParaRPr lang="en-US" sz="2400" i="1"/>
          </a:p>
          <a:p>
            <a:pPr algn="ctr">
              <a:buFont typeface="Wingdings" pitchFamily="2" charset="2"/>
              <a:buNone/>
            </a:pPr>
            <a:endParaRPr lang="en-US" sz="2400" i="1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/>
              <a:t>Average installation time</a:t>
            </a:r>
            <a:r>
              <a:rPr lang="en-US" sz="2400" i="1"/>
              <a:t> for the power and audio connections should not exceed 5 minutes.</a:t>
            </a:r>
            <a:r>
              <a:rPr lang="en-US" sz="2400"/>
              <a:t> </a:t>
            </a:r>
          </a:p>
          <a:p>
            <a:pPr algn="ctr"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Past trials using standard audio and power jacks demonstrate that this is a reasonable installation time.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7848601" cy="4878866"/>
        </p:xfrm>
        <a:graphic>
          <a:graphicData uri="http://schemas.openxmlformats.org/drawingml/2006/table">
            <a:tbl>
              <a:tblPr/>
              <a:tblGrid>
                <a:gridCol w="1355668"/>
                <a:gridCol w="3068090"/>
                <a:gridCol w="3424843"/>
              </a:tblGrid>
              <a:tr h="666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Marketing Requirements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Engineering Requirements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Justification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1115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1, 2, 4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total harmonic distortion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should be &lt;0.1%.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Based upon competitive benchmarking and existing amplifier technology. Class A, B, and AB amplifiers are able to obtain this level of THD.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8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Should be able to sustain an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output power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that averages 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35 watts with a peak value of 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70 watts.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This power range provides more than adequate sound throughout the automobile compartment. It is a sustainable output power for projected amplifier complexity.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9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Should have an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efficiency (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&gt;40 %.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Achievable with several different classes of power amplifiers.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Average installation time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for the power and audio connections should not exceed 5 minutes.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Past trials using standard audio and power jacks demonstrate that this is a reasonable installation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C9D619-2B13-41A6-B645-0EE0CF2AD55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3.4 Case Study: Car Audio Amp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24800" cy="3749041"/>
        </p:xfrm>
        <a:graphic>
          <a:graphicData uri="http://schemas.openxmlformats.org/drawingml/2006/table">
            <a:tbl>
              <a:tblPr/>
              <a:tblGrid>
                <a:gridCol w="1368829"/>
                <a:gridCol w="3097877"/>
                <a:gridCol w="3458094"/>
              </a:tblGrid>
              <a:tr h="1097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800" i="1" spc="-25">
                          <a:latin typeface="Palatino Linotype"/>
                          <a:ea typeface="Times New Roman"/>
                          <a:cs typeface="Times New Roman"/>
                        </a:rPr>
                        <a:t>dimensions</a:t>
                      </a: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 should not exceed 6” x 8”x 3”.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Fits under a typical car seat. Prior models and estimates show that all components should fit within this package size.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i="1" spc="-25">
                          <a:latin typeface="Palatino Linotype"/>
                          <a:ea typeface="Times New Roman"/>
                          <a:cs typeface="Times New Roman"/>
                        </a:rPr>
                        <a:t>Production cost</a:t>
                      </a: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 should not exceed $100.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This is based upon competitive market analysis and previous system designs.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1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Marketing Requirements</a:t>
                      </a: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excellent sound quality.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high output power.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be easy to install.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low cost.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93DF4AD-A477-4C9C-B92A-11032B5481E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Study, cont’d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228359-D2DE-4087-974D-0FE03760521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Study: iPod Hands Free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077200" cy="4466908"/>
        </p:xfrm>
        <a:graphic>
          <a:graphicData uri="http://schemas.openxmlformats.org/drawingml/2006/table">
            <a:tbl>
              <a:tblPr/>
              <a:tblGrid>
                <a:gridCol w="1395413"/>
                <a:gridCol w="3157537"/>
                <a:gridCol w="35242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Engineering Requirements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Justification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142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ystem will i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mplement nine voice command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functions ( menu, play/pause, previous, next, up, down, left, right and select) and respond appropriately according to each command.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These are the basic nine commands that are used to control an iPod and will provide all functionality needed.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1, 3, 4, 7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time to respond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to voice commands and provide audio feedback should not exceed 3 seconds.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system needs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provide convenient use by responding to the user inputs within a short time period. Based on research it was determined that the response time for the iPod is less than 1 second and an average voice recognition system requires 2 seconds to recognize commands.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accuracy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of the system in accepting voice commands will be between 95% and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Research demonstrates that this is a typical accuracy of voice recognition chips. Speaker independent systems can achieve 95% and speaker-dependent up to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03BE83-D377-46EE-8829-9C2A9455199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Study, cont’d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7848600" cy="4657726"/>
        </p:xfrm>
        <a:graphic>
          <a:graphicData uri="http://schemas.openxmlformats.org/drawingml/2006/table">
            <a:tbl>
              <a:tblPr/>
              <a:tblGrid>
                <a:gridCol w="1355725"/>
                <a:gridCol w="3068638"/>
                <a:gridCol w="3424237"/>
              </a:tblGrid>
              <a:tr h="1322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5, 6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system should be able to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operate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from a 12 V source and will draw a maximum of 150 mA.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automobile provides 12V DC. A current draw budget estimate was developed with potential components and 150mA was an upper limit of current estimated.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5, 6, 7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dimensions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of the prototype should not exceed 6” x 4” x 1.5”.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This system must be able to fit in a car compartment, somewhere between the seats. Estimate is based upon a size budget calculation using typical parts.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613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not minimize or slow down the functional quality of the iPod.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User should be able to search for songs and artists and receive feedback on selection.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System should provide clear understandable speech.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System should be able to understand voice commands from user.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able to fit and operate in an automobile.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easy to use.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portable.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z="32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3.5 Advanced Requirements Analysis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36D03F-1DF0-43EF-A151-8ADECB74070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3000" y="1676400"/>
          <a:ext cx="6781801" cy="4571998"/>
        </p:xfrm>
        <a:graphic>
          <a:graphicData uri="http://schemas.openxmlformats.org/drawingml/2006/table">
            <a:tbl>
              <a:tblPr/>
              <a:tblGrid>
                <a:gridCol w="2041558"/>
                <a:gridCol w="606087"/>
                <a:gridCol w="689026"/>
                <a:gridCol w="689026"/>
                <a:gridCol w="689026"/>
                <a:gridCol w="689026"/>
                <a:gridCol w="689026"/>
                <a:gridCol w="689026"/>
              </a:tblGrid>
              <a:tr h="2546668">
                <a:tc rowSpan="2" gridSpan="2"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THD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Output Power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6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Install Time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Dimensions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Cost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4050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1) Sound Quality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2) High Power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3) Install Ease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4) Cost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A8FFFF-9425-4D15-A023-3FA7BB906A7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Engineering-Marketing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828796" y="1676401"/>
          <a:ext cx="6019803" cy="4419598"/>
        </p:xfrm>
        <a:graphic>
          <a:graphicData uri="http://schemas.openxmlformats.org/drawingml/2006/table">
            <a:tbl>
              <a:tblPr/>
              <a:tblGrid>
                <a:gridCol w="1681413"/>
                <a:gridCol w="619770"/>
                <a:gridCol w="619770"/>
                <a:gridCol w="619770"/>
                <a:gridCol w="619770"/>
                <a:gridCol w="619770"/>
                <a:gridCol w="619770"/>
                <a:gridCol w="619770"/>
              </a:tblGrid>
              <a:tr h="2046577">
                <a:tc rowSpan="2" gridSpan="2"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THD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Output Power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</a:t>
                      </a:r>
                      <a:r>
                        <a:rPr lang="en-US" sz="18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8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Install Time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Dimensions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33900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THD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Output Power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8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Install Time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Dimensions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AE795E-1AC6-4245-AD2F-632DB0865EA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Engineering Tradeoff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Competitive Benchmarks</a:t>
            </a: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772399" cy="4114800"/>
        </p:xfrm>
        <a:graphic>
          <a:graphicData uri="http://schemas.openxmlformats.org/drawingml/2006/table">
            <a:tbl>
              <a:tblPr/>
              <a:tblGrid>
                <a:gridCol w="1600201"/>
                <a:gridCol w="1722586"/>
                <a:gridCol w="2200668"/>
                <a:gridCol w="2248944"/>
              </a:tblGrid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Apex Audio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Monster Amps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Our Design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THD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Power</a:t>
                      </a:r>
                      <a:endParaRPr lang="en-US" sz="20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30W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50W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35W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Efficiency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Cost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$250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$120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$100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CF3854-959C-402E-93F4-769EB5DF03B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smtClean="0"/>
              <a:t>A </a:t>
            </a:r>
            <a:r>
              <a:rPr lang="en-US" sz="2400" u="sng" smtClean="0"/>
              <a:t>complete</a:t>
            </a:r>
            <a:r>
              <a:rPr lang="en-US" sz="2400" smtClean="0"/>
              <a:t> requirements document will contain:</a:t>
            </a:r>
          </a:p>
          <a:p>
            <a:pPr eaLnBrk="1" hangingPunct="1"/>
            <a:r>
              <a:rPr lang="en-US" sz="2400" smtClean="0"/>
              <a:t>Needs, Objectives, and Background (See Chapter 2).</a:t>
            </a:r>
          </a:p>
          <a:p>
            <a:pPr eaLnBrk="1" hangingPunct="1"/>
            <a:r>
              <a:rPr lang="en-US" sz="2400" smtClean="0"/>
              <a:t>Requirements. </a:t>
            </a:r>
          </a:p>
          <a:p>
            <a:pPr lvl="1" eaLnBrk="1" hangingPunct="1"/>
            <a:r>
              <a:rPr lang="en-US" sz="2000" smtClean="0"/>
              <a:t>marketing requirements</a:t>
            </a:r>
          </a:p>
          <a:p>
            <a:pPr lvl="1" eaLnBrk="1" hangingPunct="1"/>
            <a:r>
              <a:rPr lang="en-US" sz="2000" smtClean="0"/>
              <a:t>engineering requirements</a:t>
            </a:r>
          </a:p>
          <a:p>
            <a:pPr lvl="2" eaLnBrk="1" hangingPunct="1"/>
            <a:r>
              <a:rPr lang="en-US" sz="1800" smtClean="0"/>
              <a:t>Should be abstract, verifiable, and traceable</a:t>
            </a:r>
          </a:p>
          <a:p>
            <a:pPr lvl="2" eaLnBrk="1" hangingPunct="1"/>
            <a:r>
              <a:rPr lang="en-US" sz="1800" smtClean="0"/>
              <a:t>Some maybe constraints</a:t>
            </a:r>
          </a:p>
          <a:p>
            <a:pPr lvl="2" eaLnBrk="1" hangingPunct="1"/>
            <a:r>
              <a:rPr lang="en-US" sz="1800" smtClean="0"/>
              <a:t>Some may be standards</a:t>
            </a:r>
          </a:p>
          <a:p>
            <a:pPr lvl="1" eaLnBrk="1" hangingPunct="1"/>
            <a:r>
              <a:rPr lang="en-US" sz="2000" smtClean="0"/>
              <a:t>Advanced analysis </a:t>
            </a:r>
          </a:p>
          <a:p>
            <a:pPr lvl="2" eaLnBrk="1" hangingPunct="1"/>
            <a:r>
              <a:rPr lang="en-US" sz="1800" smtClean="0"/>
              <a:t>Engineering-marketing tradeoffs</a:t>
            </a:r>
          </a:p>
          <a:p>
            <a:pPr lvl="2" eaLnBrk="1" hangingPunct="1"/>
            <a:r>
              <a:rPr lang="en-US" sz="1800" smtClean="0"/>
              <a:t>Engineering-engineering tradeoffs</a:t>
            </a:r>
          </a:p>
          <a:p>
            <a:pPr lvl="2" eaLnBrk="1" hangingPunct="1"/>
            <a:r>
              <a:rPr lang="en-US" sz="1800" smtClean="0"/>
              <a:t>Benchmarks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F5CB8D-350C-4967-9F5F-20EC0584A72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3.6 Project </a:t>
            </a:r>
            <a:r>
              <a:rPr lang="en-US" sz="3200" dirty="0"/>
              <a:t>Application: The 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/>
              <a:t>By the end of this chapter, you should: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an engineering requirement and know how to develop well-formed requirements that meet the properties.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familiar with engineering requirements that are commonly specified in electrical and computer systems.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the complete requirements specification, as well as knowing the steps to develop one.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able to conduct advanced requirements analysis to identify tradeoffs.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3 – 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engineering requirements</a:t>
            </a:r>
          </a:p>
          <a:p>
            <a:pPr eaLnBrk="1" hangingPunct="1"/>
            <a:r>
              <a:rPr lang="en-US" smtClean="0"/>
              <a:t>Examples of engineering requirements</a:t>
            </a:r>
          </a:p>
          <a:p>
            <a:pPr eaLnBrk="1" hangingPunct="1"/>
            <a:r>
              <a:rPr lang="en-US" smtClean="0"/>
              <a:t>Properties of the Requirements Specification</a:t>
            </a:r>
          </a:p>
          <a:p>
            <a:pPr eaLnBrk="1" hangingPunct="1"/>
            <a:r>
              <a:rPr lang="en-US" smtClean="0"/>
              <a:t>Advanced Requirements Analysis</a:t>
            </a:r>
          </a:p>
          <a:p>
            <a:pPr lvl="1" eaLnBrk="1" hangingPunct="1"/>
            <a:r>
              <a:rPr lang="en-US" smtClean="0"/>
              <a:t>Tradeoff matrices</a:t>
            </a:r>
          </a:p>
          <a:p>
            <a:pPr lvl="1" eaLnBrk="1" hangingPunct="1"/>
            <a:r>
              <a:rPr lang="en-US" smtClean="0"/>
              <a:t>Benchmarks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1E004B-05F7-4481-B251-48FA2BB206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3.7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306AD8-7BE4-419C-A481-745276DDFCA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5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3.1 Overview </a:t>
            </a:r>
            <a:r>
              <a:rPr lang="en-US" sz="3200" dirty="0"/>
              <a:t>of Process [IEEE-STD 1233]</a:t>
            </a:r>
          </a:p>
        </p:txBody>
      </p:sp>
      <p:pic>
        <p:nvPicPr>
          <p:cNvPr id="17412" name="Picture 3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828800"/>
            <a:ext cx="8867775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Marketing Requirement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Engineering Requirement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Requirements Specification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5A8CE8-375E-41CB-9A88-495A82FDBDA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32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3.2 Engineering Requirements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6A2A48-8A14-4931-A5D5-AEAF5CE2FD8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1) Abstract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2) Verifiable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AA2718-EC96-4A3A-8CFD-87002A8ABB0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3) Unambiguous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4) Traceable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BF1F95-33F8-420A-9C90-4FF0D61CBF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698</TotalTime>
  <Words>1969</Words>
  <Application>Microsoft PowerPoint</Application>
  <PresentationFormat>On-screen Show (4:3)</PresentationFormat>
  <Paragraphs>386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Chapter 3 – The Requirements Specification</vt:lpstr>
      <vt:lpstr>Motivation – A Real Job Advertisement</vt:lpstr>
      <vt:lpstr>What came first?</vt:lpstr>
      <vt:lpstr>Chapter 3 – Learning Objectives</vt:lpstr>
      <vt:lpstr>3.1 Overview of Process [IEEE-STD 1233]</vt:lpstr>
      <vt:lpstr>Definitions</vt:lpstr>
      <vt:lpstr>Slide 7</vt:lpstr>
      <vt:lpstr>Engineering Requirement Properties</vt:lpstr>
      <vt:lpstr>Engineering Requirement Properties</vt:lpstr>
      <vt:lpstr>Example</vt:lpstr>
      <vt:lpstr>Example</vt:lpstr>
      <vt:lpstr>Example</vt:lpstr>
      <vt:lpstr>Example</vt:lpstr>
      <vt:lpstr>A Fifth Property - Realism</vt:lpstr>
      <vt:lpstr>Constraints</vt:lpstr>
      <vt:lpstr>Standards</vt:lpstr>
      <vt:lpstr>Identifying Engineering Requirements</vt:lpstr>
      <vt:lpstr>Engineering Requirement Examples</vt:lpstr>
      <vt:lpstr>Engineering Requirement Examples</vt:lpstr>
      <vt:lpstr>Engineering Requirement Examples</vt:lpstr>
      <vt:lpstr>Slide 21</vt:lpstr>
      <vt:lpstr>Requirements Specification</vt:lpstr>
      <vt:lpstr>Properties of the Requirements Specification</vt:lpstr>
      <vt:lpstr>Properties of the Requirements Specification</vt:lpstr>
      <vt:lpstr>Validation</vt:lpstr>
      <vt:lpstr>How do you VALIDATE requirements? </vt:lpstr>
      <vt:lpstr>Mapping (Audio Amplifier)</vt:lpstr>
      <vt:lpstr>Mapping (Audio Amplifier)</vt:lpstr>
      <vt:lpstr>More Mapping, cont’d</vt:lpstr>
      <vt:lpstr>Mapping, cont’d</vt:lpstr>
      <vt:lpstr>3.4 Case Study: Car Audio Amp</vt:lpstr>
      <vt:lpstr>Case Study, cont’d</vt:lpstr>
      <vt:lpstr>Case Study: iPod Hands Free</vt:lpstr>
      <vt:lpstr>Case Study, cont’d</vt:lpstr>
      <vt:lpstr>Slide 35</vt:lpstr>
      <vt:lpstr>Engineering-Marketing Matrix</vt:lpstr>
      <vt:lpstr>Engineering Tradeoff Matrix</vt:lpstr>
      <vt:lpstr>Competitive Benchmarks</vt:lpstr>
      <vt:lpstr>3.6 Project Application: The Requirements Specification</vt:lpstr>
      <vt:lpstr>3.7 Summary</vt:lpstr>
    </vt:vector>
  </TitlesOfParts>
  <Company>Penn State Erie, The Behrend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Ralph M. Ford</cp:lastModifiedBy>
  <cp:revision>43</cp:revision>
  <dcterms:created xsi:type="dcterms:W3CDTF">2003-09-10T19:09:27Z</dcterms:created>
  <dcterms:modified xsi:type="dcterms:W3CDTF">2007-09-13T14:21:19Z</dcterms:modified>
</cp:coreProperties>
</file>