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367" r:id="rId2"/>
    <p:sldId id="319" r:id="rId3"/>
    <p:sldId id="320" r:id="rId4"/>
    <p:sldId id="356" r:id="rId5"/>
    <p:sldId id="321" r:id="rId6"/>
    <p:sldId id="357" r:id="rId7"/>
    <p:sldId id="325" r:id="rId8"/>
    <p:sldId id="358" r:id="rId9"/>
    <p:sldId id="342" r:id="rId10"/>
    <p:sldId id="359" r:id="rId11"/>
    <p:sldId id="360" r:id="rId12"/>
    <p:sldId id="361" r:id="rId13"/>
    <p:sldId id="329" r:id="rId14"/>
    <p:sldId id="331" r:id="rId15"/>
    <p:sldId id="341" r:id="rId16"/>
    <p:sldId id="362" r:id="rId17"/>
    <p:sldId id="347" r:id="rId18"/>
    <p:sldId id="346" r:id="rId19"/>
    <p:sldId id="348" r:id="rId20"/>
    <p:sldId id="349" r:id="rId21"/>
    <p:sldId id="350" r:id="rId22"/>
    <p:sldId id="351" r:id="rId23"/>
    <p:sldId id="353" r:id="rId24"/>
    <p:sldId id="365" r:id="rId25"/>
    <p:sldId id="366" r:id="rId26"/>
    <p:sldId id="355" r:id="rId27"/>
    <p:sldId id="354" r:id="rId28"/>
    <p:sldId id="368" r:id="rId29"/>
    <p:sldId id="369" r:id="rId30"/>
    <p:sldId id="370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77442" autoAdjust="0"/>
  </p:normalViewPr>
  <p:slideViewPr>
    <p:cSldViewPr>
      <p:cViewPr varScale="1">
        <p:scale>
          <a:sx n="53" d="100"/>
          <a:sy n="53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C4B6EEA8-9577-4645-BD7A-582C6B216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9ECE36E3-97A2-4A0D-BBA6-1C8823085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14F8E-95D7-4D2C-98E7-3408412B0E8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68032-591A-43B6-9056-13FAAF1917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D62E3-B5B6-4967-9542-1803727B537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|         |</a:t>
            </a:r>
          </a:p>
          <a:p>
            <a:pPr eaLnBrk="1" hangingPunct="1"/>
            <a:r>
              <a:rPr lang="en-US" smtClean="0"/>
              <a:t>|_____|</a:t>
            </a:r>
          </a:p>
          <a:p>
            <a:pPr eaLnBrk="1" hangingPunct="1"/>
            <a:r>
              <a:rPr lang="en-US" smtClean="0"/>
              <a:t>     |</a:t>
            </a:r>
          </a:p>
          <a:p>
            <a:pPr eaLnBrk="1" hangingPunct="1"/>
            <a:r>
              <a:rPr lang="en-US" smtClean="0"/>
              <a:t>  * |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Slide the top of the shovel over by half.  People tend to put an artificial constraint and only want to move a toothpick completely.  In this case, you only slide it to the right.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BCF4E-269E-4F5B-9084-D4BF749F43F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Perceptual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Emotional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Cultural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Intellectual and expressive blocks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B415D-5E59-4482-88E6-CE4B4D226B4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7A8CB-2B72-431C-8B26-3CF49923D39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D6674-01C0-4890-A207-B98A8F9381F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83447-EDA1-4D59-9881-64D77C06B77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DD3FA-436B-4191-900D-89AB096C70E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D438E72-BC92-4B90-B437-6AA4A9F85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2C581-9EF3-4682-8290-29D7392E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3B334-3BF5-48D8-8A46-DC24BB465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E70B-464B-4712-9430-BA28C5A03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8738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E7E290-A112-422D-8AA9-1442C6FBC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F49CD7-29A6-4E11-92D3-738198F9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3A1951-7746-4B6C-BEE0-EDAD2CC70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8B313F-B11B-4321-BA3B-7E0EFE44E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FDE06-BE25-495D-B9A9-62FDC2F0C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037D-1A38-4519-9C25-33E1264D8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C01D23-5ABF-476B-B1E8-BA272E645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B3CF533-DD2A-426D-88ED-1148D1557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copyright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96F91F-BEB2-41A4-ABC0-3DC88042D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60" name="Picture 4" descr="cover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Concept Generation &amp; Evaluation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SCAMPER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S</a:t>
            </a:r>
            <a:r>
              <a:rPr lang="en-US" smtClean="0"/>
              <a:t>ubstitute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C</a:t>
            </a:r>
            <a:r>
              <a:rPr lang="en-US" smtClean="0"/>
              <a:t>ombine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A</a:t>
            </a:r>
            <a:r>
              <a:rPr lang="en-US" smtClean="0"/>
              <a:t>dapt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M</a:t>
            </a:r>
            <a:r>
              <a:rPr lang="en-US" smtClean="0"/>
              <a:t>odify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P</a:t>
            </a:r>
            <a:r>
              <a:rPr lang="en-US" smtClean="0"/>
              <a:t>ut to other use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E</a:t>
            </a:r>
            <a:r>
              <a:rPr lang="en-US" smtClean="0"/>
              <a:t>liminate</a:t>
            </a:r>
          </a:p>
          <a:p>
            <a:pPr eaLnBrk="1" hangingPunct="1">
              <a:spcAft>
                <a:spcPts val="600"/>
              </a:spcAft>
            </a:pPr>
            <a:r>
              <a:rPr lang="en-US" b="1" smtClean="0"/>
              <a:t>R</a:t>
            </a:r>
            <a:r>
              <a:rPr lang="en-US" smtClean="0"/>
              <a:t>earrange or </a:t>
            </a:r>
            <a:r>
              <a:rPr lang="en-US" b="1" smtClean="0"/>
              <a:t>R</a:t>
            </a:r>
            <a:r>
              <a:rPr lang="en-US" smtClean="0"/>
              <a:t>everse</a:t>
            </a:r>
            <a:endParaRPr lang="en-US" b="1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2249F-7EF0-477A-B774-96AA6ECF42F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SCAMPER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/>
              <a:t>Search Externally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Literature review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Search and review existing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Benchmark similar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Interview experts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/>
              <a:t>Search Internally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Brainstorming/</a:t>
            </a:r>
            <a:r>
              <a:rPr lang="en-US" dirty="0" err="1" smtClean="0"/>
              <a:t>brainwriting</a:t>
            </a:r>
            <a:endParaRPr lang="en-US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Nominal Group Technique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Concept Table/Fans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2C001B-4EB7-45B0-83C4-6DFD6E6B819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4.2 Concept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Rules for group brainstorming</a:t>
            </a:r>
          </a:p>
          <a:p>
            <a:pPr eaLnBrk="1" hangingPunct="1"/>
            <a:r>
              <a:rPr lang="en-US" sz="2800" smtClean="0"/>
              <a:t>No evaluation or judgment of ideas permitted.</a:t>
            </a:r>
          </a:p>
          <a:p>
            <a:pPr eaLnBrk="1" hangingPunct="1"/>
            <a:r>
              <a:rPr lang="en-US" sz="2800" smtClean="0"/>
              <a:t>Encourage wild ideas.</a:t>
            </a:r>
          </a:p>
          <a:p>
            <a:pPr eaLnBrk="1" hangingPunct="1"/>
            <a:r>
              <a:rPr lang="en-US" sz="2800" smtClean="0"/>
              <a:t>Focus on quantity, not quality (can always toss later!)</a:t>
            </a:r>
          </a:p>
          <a:p>
            <a:pPr eaLnBrk="1" hangingPunct="1"/>
            <a:r>
              <a:rPr lang="en-US" sz="2800" smtClean="0"/>
              <a:t>Build upon, combine, or modify the ideas of others (SCAMPER).</a:t>
            </a:r>
          </a:p>
          <a:p>
            <a:pPr eaLnBrk="1" hangingPunct="1"/>
            <a:r>
              <a:rPr lang="en-US" sz="2800" smtClean="0"/>
              <a:t>Record all ideas.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7414FB-9C34-4EAB-BE9F-F76E01FD36B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Brainstorming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E3A9F9-B223-43BD-AA17-D6B30747A27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Morphology: Personal Computing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56681" name="Group 9"/>
          <p:cNvGraphicFramePr>
            <a:graphicFrameLocks noGrp="1"/>
          </p:cNvGraphicFramePr>
          <p:nvPr/>
        </p:nvGraphicFramePr>
        <p:xfrm>
          <a:off x="990600" y="1371600"/>
          <a:ext cx="7634288" cy="4583116"/>
        </p:xfrm>
        <a:graphic>
          <a:graphicData uri="http://schemas.openxmlformats.org/drawingml/2006/table">
            <a:tbl>
              <a:tblPr/>
              <a:tblGrid>
                <a:gridCol w="1527175"/>
                <a:gridCol w="1527175"/>
                <a:gridCol w="1525588"/>
                <a:gridCol w="1527175"/>
                <a:gridCol w="1527175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Interface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Connectivity &amp; Expansion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Keyboard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Serial &amp; parallel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Battery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Hand-held, Fits in pocket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Touchpad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 Panel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 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Notebook 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Handwriting Recognition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Plasma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Wireless Ethernet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Solar 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Wearable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Heads-up display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Wired Ethernet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Fuel Cell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Credit card 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PCMCIA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Thermal transfer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Flexible in shape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Modem / Telephone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8" name="AutoShape 59"/>
          <p:cNvSpPr>
            <a:spLocks noChangeArrowheads="1"/>
          </p:cNvSpPr>
          <p:nvPr/>
        </p:nvSpPr>
        <p:spPr bwMode="auto">
          <a:xfrm>
            <a:off x="1066800" y="20574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AutoShape 60"/>
          <p:cNvSpPr>
            <a:spLocks noChangeArrowheads="1"/>
          </p:cNvSpPr>
          <p:nvPr/>
        </p:nvSpPr>
        <p:spPr bwMode="auto">
          <a:xfrm>
            <a:off x="1066800" y="3429000"/>
            <a:ext cx="1327150" cy="178276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AutoShape 61"/>
          <p:cNvSpPr>
            <a:spLocks noChangeArrowheads="1"/>
          </p:cNvSpPr>
          <p:nvPr/>
        </p:nvSpPr>
        <p:spPr bwMode="auto">
          <a:xfrm>
            <a:off x="2667000" y="41148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AutoShape 62"/>
          <p:cNvSpPr>
            <a:spLocks noChangeArrowheads="1"/>
          </p:cNvSpPr>
          <p:nvPr/>
        </p:nvSpPr>
        <p:spPr bwMode="auto">
          <a:xfrm>
            <a:off x="4191000" y="2819400"/>
            <a:ext cx="1281113" cy="30638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AutoShape 63"/>
          <p:cNvSpPr>
            <a:spLocks noChangeArrowheads="1"/>
          </p:cNvSpPr>
          <p:nvPr/>
        </p:nvSpPr>
        <p:spPr bwMode="auto">
          <a:xfrm>
            <a:off x="5638800" y="3429000"/>
            <a:ext cx="1281113" cy="18288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AutoShape 64"/>
          <p:cNvSpPr>
            <a:spLocks noChangeArrowheads="1"/>
          </p:cNvSpPr>
          <p:nvPr/>
        </p:nvSpPr>
        <p:spPr bwMode="auto">
          <a:xfrm>
            <a:off x="7162800" y="4038600"/>
            <a:ext cx="1447800" cy="130968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128713"/>
            <a:ext cx="8564563" cy="4662487"/>
          </a:xfrm>
          <a:noFill/>
        </p:spPr>
      </p:pic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AF8F841-ED42-44DE-8BEE-4192822A20D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Concept Fan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3200" smtClean="0"/>
              <a:t>Decision Methods (some of them)</a:t>
            </a:r>
          </a:p>
          <a:p>
            <a:pPr eaLnBrk="1" hangingPunct="1">
              <a:spcAft>
                <a:spcPts val="600"/>
              </a:spcAft>
            </a:pPr>
            <a:r>
              <a:rPr lang="en-US" sz="3200" smtClean="0"/>
              <a:t>Strength &amp; Weakness Analysis</a:t>
            </a:r>
          </a:p>
          <a:p>
            <a:pPr eaLnBrk="1" hangingPunct="1">
              <a:spcAft>
                <a:spcPts val="600"/>
              </a:spcAft>
            </a:pPr>
            <a:r>
              <a:rPr lang="en-US" sz="3200" smtClean="0"/>
              <a:t>Analytical Hierarchy Process (Decision Matrix)</a:t>
            </a:r>
          </a:p>
          <a:p>
            <a:pPr eaLnBrk="1" hangingPunct="1">
              <a:spcAft>
                <a:spcPts val="600"/>
              </a:spcAft>
            </a:pPr>
            <a:r>
              <a:rPr lang="en-US" sz="3200" smtClean="0"/>
              <a:t>Pugh Concept Selection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BB89FA-7C8D-47CB-AED6-9958CCE9CB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4.3 Concept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3200" smtClean="0"/>
              <a:t>Identify and list strengths and weaknesses of each concept.</a:t>
            </a:r>
          </a:p>
          <a:p>
            <a:pPr eaLnBrk="1" hangingPunct="1">
              <a:spcAft>
                <a:spcPts val="600"/>
              </a:spcAft>
            </a:pPr>
            <a:r>
              <a:rPr lang="en-US" sz="3200" smtClean="0"/>
              <a:t>To make more analytical, assign subjective weights to strengths and weaknesses (plus and minus factors) and sum them.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FDC2EA-EF3A-4412-A700-F7BADEF53C4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Strength &amp; Weakness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F669BA-203C-4CE6-B952-7C8019B522C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AHP (Decision Matrix)</a:t>
            </a:r>
          </a:p>
        </p:txBody>
      </p:sp>
      <p:graphicFrame>
        <p:nvGraphicFramePr>
          <p:cNvPr id="1026" name="Object 266"/>
          <p:cNvGraphicFramePr>
            <a:graphicFrameLocks noChangeAspect="1"/>
          </p:cNvGraphicFramePr>
          <p:nvPr/>
        </p:nvGraphicFramePr>
        <p:xfrm>
          <a:off x="7162800" y="5410200"/>
          <a:ext cx="1143000" cy="563563"/>
        </p:xfrm>
        <a:graphic>
          <a:graphicData uri="http://schemas.openxmlformats.org/presentationml/2006/ole">
            <p:oleObj spid="_x0000_s1026" name="Equation" r:id="rId3" imgW="876300" imgH="431800" progId="Equation.3">
              <p:embed/>
            </p:oleObj>
          </a:graphicData>
        </a:graphic>
      </p:graphicFrame>
      <p:graphicFrame>
        <p:nvGraphicFramePr>
          <p:cNvPr id="1027" name="Object 265"/>
          <p:cNvGraphicFramePr>
            <a:graphicFrameLocks noChangeAspect="1"/>
          </p:cNvGraphicFramePr>
          <p:nvPr/>
        </p:nvGraphicFramePr>
        <p:xfrm>
          <a:off x="4572000" y="5410200"/>
          <a:ext cx="1295400" cy="630238"/>
        </p:xfrm>
        <a:graphic>
          <a:graphicData uri="http://schemas.openxmlformats.org/presentationml/2006/ole">
            <p:oleObj spid="_x0000_s1027" name="Equation" r:id="rId4" imgW="888614" imgH="431613" progId="Equation.3">
              <p:embed/>
            </p:oleObj>
          </a:graphicData>
        </a:graphic>
      </p:graphicFrame>
      <p:graphicFrame>
        <p:nvGraphicFramePr>
          <p:cNvPr id="1028" name="Object 263"/>
          <p:cNvGraphicFramePr>
            <a:graphicFrameLocks noChangeAspect="1"/>
          </p:cNvGraphicFramePr>
          <p:nvPr/>
        </p:nvGraphicFramePr>
        <p:xfrm>
          <a:off x="3048000" y="5410200"/>
          <a:ext cx="1143000" cy="555625"/>
        </p:xfrm>
        <a:graphic>
          <a:graphicData uri="http://schemas.openxmlformats.org/presentationml/2006/ole">
            <p:oleObj spid="_x0000_s1028" name="Equation" r:id="rId5" imgW="888614" imgH="431613" progId="Equation.3">
              <p:embed/>
            </p:oleObj>
          </a:graphicData>
        </a:graphic>
      </p:graphicFrame>
      <p:graphicFrame>
        <p:nvGraphicFramePr>
          <p:cNvPr id="186891" name="Group 523"/>
          <p:cNvGraphicFramePr>
            <a:graphicFrameLocks noGrp="1"/>
          </p:cNvGraphicFramePr>
          <p:nvPr/>
        </p:nvGraphicFramePr>
        <p:xfrm>
          <a:off x="762000" y="1371600"/>
          <a:ext cx="7848600" cy="4724400"/>
        </p:xfrm>
        <a:graphic>
          <a:graphicData uri="http://schemas.openxmlformats.org/drawingml/2006/table">
            <a:tbl>
              <a:tblPr/>
              <a:tblGrid>
                <a:gridCol w="1295400"/>
                <a:gridCol w="550863"/>
                <a:gridCol w="1636712"/>
                <a:gridCol w="1655763"/>
                <a:gridCol w="1054100"/>
                <a:gridCol w="1655762"/>
              </a:tblGrid>
              <a:tr h="787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1: Determine the </a:t>
            </a:r>
            <a:r>
              <a:rPr lang="en-US" sz="2400" b="1" smtClean="0"/>
              <a:t>selection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2: Select the </a:t>
            </a:r>
            <a:r>
              <a:rPr lang="en-US" sz="2400" b="1" smtClean="0"/>
              <a:t>criteria weightings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3: Identify and </a:t>
            </a:r>
            <a:r>
              <a:rPr lang="en-US" sz="2400" b="1" smtClean="0"/>
              <a:t>rate</a:t>
            </a:r>
            <a:r>
              <a:rPr lang="en-US" sz="2400" smtClean="0"/>
              <a:t> alternatives relative to the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b="1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4: Compute the </a:t>
            </a:r>
            <a:r>
              <a:rPr lang="en-US" sz="2400" b="1" smtClean="0"/>
              <a:t>scores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5: Review the decision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i="1" smtClean="0"/>
              <a:t>You can use all the quantitative data you can get, but you still have to distrust it and use your own intelligence and judgment.</a:t>
            </a:r>
            <a:r>
              <a:rPr lang="en-US" sz="2000" smtClean="0"/>
              <a:t>—Alvin Toffler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CAC589-C9C5-45F1-826F-604398EAE8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Decision Matrix: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a current source circuit for current measurement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2A3C68-80B2-47AB-9571-4A1184DFB6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Example: Quantitative Decision </a:t>
            </a:r>
          </a:p>
        </p:txBody>
      </p:sp>
      <p:pic>
        <p:nvPicPr>
          <p:cNvPr id="32773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83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Creativity is part of being an engineer.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We often start with a single solution to a problem and then pursue it as the only possibility.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Need to be creative and generate a variety possible designs.</a:t>
            </a:r>
            <a:endParaRPr lang="en-US" sz="2600" dirty="0" smtClean="0">
              <a:sym typeface="Symbol" pitchFamily="18" charset="2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Need to be able to evaluate different designs.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Systematic generation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BE ABLE TO DEFEND YOUR DESIGN!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Companies want to employ innovative engineers.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Develop your engineering judgment.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>
              <a:sym typeface="Symbol" pitchFamily="18" charset="2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B05EFE-3A6A-4D08-8C70-DC747D51E48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In this case they are given as</a:t>
            </a:r>
          </a:p>
          <a:p>
            <a:pPr eaLnBrk="1" hangingPunct="1"/>
            <a:r>
              <a:rPr lang="en-US" sz="2800" smtClean="0"/>
              <a:t>Accuracy</a:t>
            </a:r>
          </a:p>
          <a:p>
            <a:pPr eaLnBrk="1" hangingPunct="1"/>
            <a:r>
              <a:rPr lang="en-US" sz="2800" smtClean="0"/>
              <a:t>Cost</a:t>
            </a:r>
          </a:p>
          <a:p>
            <a:pPr eaLnBrk="1" hangingPunct="1"/>
            <a:r>
              <a:rPr lang="en-US" sz="2800" smtClean="0"/>
              <a:t>Size</a:t>
            </a:r>
          </a:p>
          <a:p>
            <a:pPr eaLnBrk="1" hangingPunct="1"/>
            <a:r>
              <a:rPr lang="en-US" sz="2800" smtClean="0"/>
              <a:t>Availability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C4E403-A2A8-47CA-9F64-696DC5E709A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1: Select the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smtClean="0"/>
              <a:t>These are computed based upon the results of the pairwise comparison – given in the problem.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smtClean="0"/>
              <a:t>Be sure to normalize the final values.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AA3206-8DB6-4B1C-8C7E-E61F1A4447A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Step 2: Select the Weighting Factors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28528" rIns="0" anchor="ctr">
            <a:spAutoFit/>
          </a:bodyPr>
          <a:lstStyle/>
          <a:p>
            <a:pPr algn="just" eaLnBrk="1" hangingPunct="1">
              <a:tabLst>
                <a:tab pos="457200" algn="l"/>
              </a:tabLst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They need to be computed for the following</a:t>
            </a:r>
          </a:p>
          <a:p>
            <a:pPr eaLnBrk="1" hangingPunct="1"/>
            <a:r>
              <a:rPr lang="en-US" smtClean="0"/>
              <a:t>Accuracy</a:t>
            </a:r>
          </a:p>
          <a:p>
            <a:pPr eaLnBrk="1" hangingPunct="1"/>
            <a:r>
              <a:rPr lang="en-US" smtClean="0"/>
              <a:t>Cost</a:t>
            </a:r>
          </a:p>
          <a:p>
            <a:pPr eaLnBrk="1" hangingPunct="1"/>
            <a:r>
              <a:rPr lang="en-US" smtClean="0"/>
              <a:t>Size</a:t>
            </a:r>
          </a:p>
          <a:p>
            <a:pPr eaLnBrk="1" hangingPunct="1"/>
            <a:r>
              <a:rPr lang="en-US" smtClean="0"/>
              <a:t>Availability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4D6E9E-11FA-4293-848C-E8E08CFD30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3: Compute Design Ratings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4: Compute the Scores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8EB43B-845C-4D91-9EB7-AF92E81A3427}" type="slidenum">
              <a:rPr lang="en-US" smtClean="0"/>
              <a:pPr/>
              <a:t>23</a:t>
            </a:fld>
            <a:endParaRPr lang="en-US" smtClean="0"/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idx="1"/>
          </p:nvPr>
        </p:nvGraphicFramePr>
        <p:xfrm>
          <a:off x="381000" y="1295400"/>
          <a:ext cx="8305799" cy="4648200"/>
        </p:xfrm>
        <a:graphic>
          <a:graphicData uri="http://schemas.openxmlformats.org/drawingml/2006/table">
            <a:tbl>
              <a:tblPr/>
              <a:tblGrid>
                <a:gridCol w="2056674"/>
                <a:gridCol w="870131"/>
                <a:gridCol w="2056674"/>
                <a:gridCol w="1740263"/>
                <a:gridCol w="1582057"/>
              </a:tblGrid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Single BJT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Op Amp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Current Mirror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Accuracy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0.42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Size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Availability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0.34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Select the comparison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Determine weights for the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Determine the concepts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Select baseline concept, initially believed best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Compare other concepts to baseline: </a:t>
            </a:r>
          </a:p>
          <a:p>
            <a:pPr marL="85725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+1 better than, 0 equal to, -1 worse than.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Compute weighted score for concepts, not including the baseline.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Examine concepts: retain, update, or drop. Synthesize best elements of others where possible.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Update table &amp; iterate until best concept emerges.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244E0D-9AC7-4BF2-B6DF-99E84565928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Pugh Concept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696199" cy="4495800"/>
        </p:xfrm>
        <a:graphic>
          <a:graphicData uri="http://schemas.openxmlformats.org/drawingml/2006/table">
            <a:tbl>
              <a:tblPr/>
              <a:tblGrid>
                <a:gridCol w="1254814"/>
                <a:gridCol w="888827"/>
                <a:gridCol w="1453493"/>
                <a:gridCol w="1422125"/>
                <a:gridCol w="1338470"/>
                <a:gridCol w="1338470"/>
              </a:tblGrid>
              <a:tr h="134290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Option 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(Reference)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Continue?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Yes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No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DCD14B-3F68-496A-9A05-41021E88003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Pugh Concept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different design alternatives (see also Chapters 5 and 6).</a:t>
            </a:r>
          </a:p>
          <a:p>
            <a:pPr lvl="1" eaLnBrk="1" hangingPunct="1"/>
            <a:r>
              <a:rPr lang="en-US" smtClean="0"/>
              <a:t>Search externally</a:t>
            </a:r>
          </a:p>
          <a:p>
            <a:pPr lvl="1" eaLnBrk="1" hangingPunct="1"/>
            <a:r>
              <a:rPr lang="en-US" smtClean="0"/>
              <a:t>Brainstorming sessions.</a:t>
            </a:r>
          </a:p>
          <a:p>
            <a:pPr lvl="1" eaLnBrk="1" hangingPunct="1"/>
            <a:r>
              <a:rPr lang="en-US" smtClean="0"/>
              <a:t>Nominal Group Technique</a:t>
            </a:r>
          </a:p>
          <a:p>
            <a:pPr lvl="1" eaLnBrk="1" hangingPunct="1"/>
            <a:r>
              <a:rPr lang="en-US" smtClean="0"/>
              <a:t>Morphology (Concept Tables and Fans)</a:t>
            </a:r>
          </a:p>
          <a:p>
            <a:pPr lvl="1" eaLnBrk="1" hangingPunct="1"/>
            <a:r>
              <a:rPr lang="en-US" smtClean="0"/>
              <a:t>SCAMPER</a:t>
            </a:r>
          </a:p>
          <a:p>
            <a:pPr eaLnBrk="1" hangingPunct="1"/>
            <a:r>
              <a:rPr lang="en-US" smtClean="0"/>
              <a:t>Identify leading concept and justify</a:t>
            </a:r>
          </a:p>
          <a:p>
            <a:pPr lvl="1" eaLnBrk="1" hangingPunct="1"/>
            <a:r>
              <a:rPr lang="en-US" smtClean="0"/>
              <a:t>Strength &amp; Weaknesses Analysis</a:t>
            </a:r>
          </a:p>
          <a:p>
            <a:pPr lvl="1" eaLnBrk="1" hangingPunct="1"/>
            <a:r>
              <a:rPr lang="en-US" smtClean="0"/>
              <a:t>Decision Matrices</a:t>
            </a:r>
          </a:p>
          <a:p>
            <a:pPr lvl="1" eaLnBrk="1" hangingPunct="1"/>
            <a:r>
              <a:rPr lang="en-US" smtClean="0"/>
              <a:t>Pugh Concept Selection</a:t>
            </a:r>
          </a:p>
          <a:p>
            <a:pPr lvl="1" eaLnBrk="1" hangingPunct="1"/>
            <a:endParaRPr lang="en-US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E42127-ACCB-4D48-A5E5-5EA32CBC6EE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4.4 Project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Open your mind to creativity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Innovation is important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There are strategies to apply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Apply Methods of Concept Generation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Search externally: Patents, research, experts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Search internally: SCAMPER, Morph Charts, Concept Fans, Brainstorming, Nominal Group Technique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Evaluate Concepts Critically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Strengths/Weaknesses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Decision Matrices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 smtClean="0"/>
              <a:t>Pugh Concept Selection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6EF0E4-6655-4F3C-B68E-78D633F898C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4.5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Get into teams</a:t>
            </a:r>
          </a:p>
          <a:p>
            <a:r>
              <a:rPr lang="en-US" sz="2600" dirty="0" smtClean="0"/>
              <a:t>Use </a:t>
            </a:r>
            <a:r>
              <a:rPr lang="en-US" sz="2600" b="1" i="1" dirty="0" smtClean="0"/>
              <a:t>brain writing 6-3-5 </a:t>
            </a:r>
            <a:r>
              <a:rPr lang="en-US" sz="2600" dirty="0" smtClean="0"/>
              <a:t>to develop as many solutions as possible to the following problem.</a:t>
            </a:r>
          </a:p>
          <a:p>
            <a:r>
              <a:rPr lang="en-US" sz="2600" dirty="0" smtClean="0"/>
              <a:t>Each team needs to have 5-10 ideas to present to the class. Ideas need to be written down.</a:t>
            </a:r>
          </a:p>
          <a:p>
            <a:r>
              <a:rPr lang="en-US" sz="2600" dirty="0" smtClean="0"/>
              <a:t>“Legislation was passed to allow handguns in the cockpits of passenger airliners to prevent hijacking. Develop concepts that prevent anyone other than the pilot from using the handgun.</a:t>
            </a:r>
          </a:p>
          <a:p>
            <a:r>
              <a:rPr lang="en-US" sz="2600" b="1" dirty="0" smtClean="0"/>
              <a:t>15 minutes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- Step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4-6 criteria against which your solutions should be judged.</a:t>
            </a:r>
          </a:p>
          <a:p>
            <a:r>
              <a:rPr lang="en-US" dirty="0" smtClean="0"/>
              <a:t>Write down the final criteria.</a:t>
            </a:r>
          </a:p>
          <a:p>
            <a:r>
              <a:rPr lang="en-US" b="1" dirty="0" smtClean="0"/>
              <a:t>5 minutes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for Electrical and Computer Engineers , published by McGraw Hill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2007 </a:t>
            </a:r>
          </a:p>
          <a:p>
            <a:pPr>
              <a:defRPr/>
            </a:pPr>
            <a:r>
              <a:rPr lang="en-US" smtClean="0"/>
              <a:t>Ralph M. Ford and Chris Coulston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By the end of this chapter, you should: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Understand the importance of creativity, innovation, concept generation, and critical evaluation in engineering design.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Be familiar with barriers that hinder creativity.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Be able to apply strategies and formal methods to generate concepts.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Be able to apply techniques for the evaluation of design concepts.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656CD4-1F3F-4ACF-9061-273EC65384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team, apply Pugh concept selection to select an idea relative to the criteria you have selected.</a:t>
            </a:r>
          </a:p>
          <a:p>
            <a:r>
              <a:rPr lang="en-US" dirty="0" smtClean="0"/>
              <a:t>Turn in copies of the progressive selection matrices.</a:t>
            </a:r>
          </a:p>
          <a:p>
            <a:r>
              <a:rPr lang="en-US" b="1" dirty="0" smtClean="0"/>
              <a:t>20 minutes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Step 3- Pugh Concept Selection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for Electrical and Computer Engineers , published by McGraw Hill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2007 </a:t>
            </a:r>
          </a:p>
          <a:p>
            <a:pPr>
              <a:defRPr/>
            </a:pPr>
            <a:r>
              <a:rPr lang="en-US" smtClean="0"/>
              <a:t>Ralph M. Ford and Chris Coulston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514725" y="1295400"/>
            <a:ext cx="50165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Think of this as a shovel with a coin on the shovel.  The problem is to move two of the “toothpicks” so that the coin is no longer in the shovel, but you still have a shovel.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C2DA1B5-E79D-4547-BCD2-450904762F4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4.1 Creativity (Brainteaser)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 flipV="1">
            <a:off x="1417638" y="2193925"/>
            <a:ext cx="1508125" cy="3155950"/>
            <a:chOff x="1786" y="1411"/>
            <a:chExt cx="950" cy="1988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786" y="1411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275" y="2477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2707" y="1411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rot="-5400000">
              <a:off x="2275" y="1929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2102" y="1728"/>
              <a:ext cx="346" cy="37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3200" smtClean="0"/>
              <a:t>Perceptual</a:t>
            </a:r>
          </a:p>
          <a:p>
            <a:pPr marL="609600" indent="-609600" eaLnBrk="1" hangingPunct="1"/>
            <a:r>
              <a:rPr lang="en-US" sz="3200" smtClean="0"/>
              <a:t>Emotional</a:t>
            </a:r>
          </a:p>
          <a:p>
            <a:pPr marL="609600" indent="-609600" eaLnBrk="1" hangingPunct="1"/>
            <a:r>
              <a:rPr lang="en-US" sz="3200" smtClean="0"/>
              <a:t>Cultural and Environmental</a:t>
            </a:r>
          </a:p>
          <a:p>
            <a:pPr marL="609600" indent="-609600" eaLnBrk="1" hangingPunct="1"/>
            <a:r>
              <a:rPr lang="en-US" sz="3200" smtClean="0"/>
              <a:t>Intellectual and Expressive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F363E7-AA1C-4DCA-B136-357FFE51651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Barriers to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D78685D-ABEF-4785-9181-69C3CF22339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Perceptual Blocks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-274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2756" name="Picture 4" descr="old-young-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34956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346575" y="2087563"/>
            <a:ext cx="4508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327525" y="4648200"/>
            <a:ext cx="4889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202759" name="Picture 7" descr="musician_gir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371600"/>
            <a:ext cx="3821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smtClean="0"/>
              <a:t>“A body is discovered in a park in Chicago in the middle of summer. It has a fractured skull and many other broken bones, but the cause of death was hypothermia.”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Think of the TV show </a:t>
            </a:r>
            <a:r>
              <a:rPr lang="en-US" b="1" i="1" smtClean="0"/>
              <a:t>CSI – Crime Scene Investigation</a:t>
            </a:r>
            <a:r>
              <a:rPr lang="en-US" smtClean="0"/>
              <a:t>.  Generate as many solutions as possible to the following scenarios. The idea is to see the problem from a variety of different viewpoints and generate plausible scenarios.  You have insufficient information and should examine your assumptions.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i="1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8AA716-58C0-496D-B9EA-0B589078970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Vertical and Lateral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Vertical thinking is?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Lateral thinking is?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FE6302-E916-4573-AF40-B12D652921E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Vertical and Lateral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Have a questioning attitude</a:t>
            </a:r>
          </a:p>
          <a:p>
            <a:pPr eaLnBrk="1" hangingPunct="1"/>
            <a:r>
              <a:rPr lang="en-US" sz="3200" smtClean="0"/>
              <a:t>Practice being creative</a:t>
            </a:r>
          </a:p>
          <a:p>
            <a:pPr eaLnBrk="1" hangingPunct="1"/>
            <a:r>
              <a:rPr lang="en-US" sz="3200" smtClean="0"/>
              <a:t>Suspend judgment</a:t>
            </a:r>
          </a:p>
          <a:p>
            <a:pPr eaLnBrk="1" hangingPunct="1"/>
            <a:r>
              <a:rPr lang="en-US" sz="3200" smtClean="0"/>
              <a:t>All incubation time</a:t>
            </a:r>
          </a:p>
          <a:p>
            <a:pPr eaLnBrk="1" hangingPunct="1"/>
            <a:r>
              <a:rPr lang="en-US" sz="3200" smtClean="0"/>
              <a:t>Think like a beginner</a:t>
            </a:r>
          </a:p>
          <a:p>
            <a:pPr eaLnBrk="1" hangingPunct="1"/>
            <a:endParaRPr lang="en-US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715D00-E826-42EE-B225-4AA41C83A7E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Strategies for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1022</TotalTime>
  <Words>1245</Words>
  <Application>Microsoft PowerPoint</Application>
  <PresentationFormat>On-screen Show (4:3)</PresentationFormat>
  <Paragraphs>309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Lucida Sans Unicode</vt:lpstr>
      <vt:lpstr>Wingdings 3</vt:lpstr>
      <vt:lpstr>Verdana</vt:lpstr>
      <vt:lpstr>Wingdings 2</vt:lpstr>
      <vt:lpstr>Times New Roman</vt:lpstr>
      <vt:lpstr>Tahoma</vt:lpstr>
      <vt:lpstr>Symbol</vt:lpstr>
      <vt:lpstr>Wingdings</vt:lpstr>
      <vt:lpstr>Palatino Linotype</vt:lpstr>
      <vt:lpstr>Concourse</vt:lpstr>
      <vt:lpstr>Microsoft Equation 3.0</vt:lpstr>
      <vt:lpstr>Chapter 4 – Concept Generation &amp; Evaluation</vt:lpstr>
      <vt:lpstr>Motivation</vt:lpstr>
      <vt:lpstr>Learning Objectives</vt:lpstr>
      <vt:lpstr>4.1 Creativity (Brainteaser)</vt:lpstr>
      <vt:lpstr>Barriers to Creativity</vt:lpstr>
      <vt:lpstr>Perceptual Blocks</vt:lpstr>
      <vt:lpstr>Vertical and Lateral Thinking</vt:lpstr>
      <vt:lpstr>Vertical and Lateral Thinking</vt:lpstr>
      <vt:lpstr>Strategies for Creativity</vt:lpstr>
      <vt:lpstr>SCAMPER</vt:lpstr>
      <vt:lpstr>4.2 Concept Generation</vt:lpstr>
      <vt:lpstr>Brainstorming</vt:lpstr>
      <vt:lpstr>Morphology: Personal Computing</vt:lpstr>
      <vt:lpstr>Concept Fan</vt:lpstr>
      <vt:lpstr>4.3 Concept Evaluation</vt:lpstr>
      <vt:lpstr>Strength &amp; Weakness Analysis</vt:lpstr>
      <vt:lpstr>AHP (Decision Matrix)</vt:lpstr>
      <vt:lpstr>Decision Matrix: Steps</vt:lpstr>
      <vt:lpstr>Example: Quantitative Decision </vt:lpstr>
      <vt:lpstr>Step 1: Select the Criteria</vt:lpstr>
      <vt:lpstr>Step 2: Select the Weighting Factors</vt:lpstr>
      <vt:lpstr>Step 3: Compute Design Ratings</vt:lpstr>
      <vt:lpstr>Step 4: Compute the Scores</vt:lpstr>
      <vt:lpstr>Pugh Concept Selection</vt:lpstr>
      <vt:lpstr>Pugh Concept Table</vt:lpstr>
      <vt:lpstr>4.4 Project Application</vt:lpstr>
      <vt:lpstr>4.5 Summary</vt:lpstr>
      <vt:lpstr>In-class Exercise - Step 1</vt:lpstr>
      <vt:lpstr>Step #2</vt:lpstr>
      <vt:lpstr>Step 3- Pugh Concept Selection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Ralph M. Ford</cp:lastModifiedBy>
  <cp:revision>54</cp:revision>
  <dcterms:created xsi:type="dcterms:W3CDTF">2002-09-10T02:06:34Z</dcterms:created>
  <dcterms:modified xsi:type="dcterms:W3CDTF">2007-10-04T13:20:50Z</dcterms:modified>
</cp:coreProperties>
</file>