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2"/>
  </p:notesMasterIdLst>
  <p:sldIdLst>
    <p:sldId id="387" r:id="rId2"/>
    <p:sldId id="389" r:id="rId3"/>
    <p:sldId id="305" r:id="rId4"/>
    <p:sldId id="269" r:id="rId5"/>
    <p:sldId id="392" r:id="rId6"/>
    <p:sldId id="357" r:id="rId7"/>
    <p:sldId id="270" r:id="rId8"/>
    <p:sldId id="393" r:id="rId9"/>
    <p:sldId id="359" r:id="rId10"/>
    <p:sldId id="390" r:id="rId11"/>
    <p:sldId id="391" r:id="rId12"/>
    <p:sldId id="360" r:id="rId13"/>
    <p:sldId id="361" r:id="rId14"/>
    <p:sldId id="363" r:id="rId15"/>
    <p:sldId id="388" r:id="rId16"/>
    <p:sldId id="365" r:id="rId17"/>
    <p:sldId id="366" r:id="rId18"/>
    <p:sldId id="367" r:id="rId19"/>
    <p:sldId id="384" r:id="rId20"/>
    <p:sldId id="385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71" r:id="rId30"/>
    <p:sldId id="386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C4C6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634" autoAdjust="0"/>
    <p:restoredTop sz="94692" autoAdjust="0"/>
  </p:normalViewPr>
  <p:slideViewPr>
    <p:cSldViewPr>
      <p:cViewPr>
        <p:scale>
          <a:sx n="66" d="100"/>
          <a:sy n="66" d="100"/>
        </p:scale>
        <p:origin x="-57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6289281-C26D-49C2-86F4-EF64F9A4D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CBF7D0-78AA-4DD6-BFFD-D9F71E028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81386-23CD-459F-8CE1-F007991C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8E83-09C9-4EC5-82D6-DAB1AB011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DE491-442E-4C2D-92CB-E9F8A0CB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B1B5-030B-4D14-9CF1-97C98333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8DD4E3-DF28-4B64-B0F9-556FE6B54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A2A39A-2468-464C-A311-BE1DD30FD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0E2EBB-7366-4486-A35C-487080FEC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F5EDBA-5A5F-4EAE-8301-E235A9903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B7B96-9D38-473F-843B-34BFCD040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9D3234-4477-4690-88D5-D23CC8778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9B3AB9A-CB29-4844-9C93-45F6D37C2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48200" y="6324600"/>
            <a:ext cx="404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2C89783D-C5EF-49EB-BB55-1626390CA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6" name="Picture 15" descr="cover.gif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7875" y="0"/>
            <a:ext cx="7461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Functional Decomposition</a:t>
            </a:r>
            <a:endParaRPr lang="en-US" dirty="0"/>
          </a:p>
        </p:txBody>
      </p:sp>
      <p:pic>
        <p:nvPicPr>
          <p:cNvPr id="14339" name="Picture 4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2974975" cy="3657600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9173215-0CE0-4D27-8B4B-1801975342B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Functional Decomposition</a:t>
            </a: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838200" y="1219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800">
                <a:solidFill>
                  <a:srgbClr val="000000"/>
                </a:solidFill>
              </a:rPr>
              <a:t>Recursively divide and conquer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400">
                <a:solidFill>
                  <a:srgbClr val="000000"/>
                </a:solidFill>
              </a:rPr>
              <a:t>Split a module into several submodules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400">
                <a:solidFill>
                  <a:srgbClr val="000000"/>
                </a:solidFill>
              </a:rPr>
              <a:t>Define the input, output, and behavior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en-US" sz="2400">
                <a:solidFill>
                  <a:srgbClr val="000000"/>
                </a:solidFill>
              </a:rPr>
              <a:t>Stop when you reach realizable components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9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75" y="3200400"/>
            <a:ext cx="86074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Design for Electrical and Computer Engineers (Published by McGraw Hill)</a:t>
            </a:r>
          </a:p>
          <a:p>
            <a:r>
              <a:rPr lang="en-US"/>
              <a:t>Not to be transmitted or reproduced without written consent of authors</a:t>
            </a: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2005 </a:t>
            </a:r>
          </a:p>
          <a:p>
            <a:r>
              <a:rPr lang="en-US"/>
              <a:t>Ralph M. Ford and Chris Coulston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D077-B8D0-4896-A0AB-07AB33FCEFED}" type="slidenum">
              <a:rPr lang="en-US"/>
              <a:pPr/>
              <a:t>11</a:t>
            </a:fld>
            <a:endParaRPr lang="en-US"/>
          </a:p>
        </p:txBody>
      </p:sp>
      <p:sp>
        <p:nvSpPr>
          <p:cNvPr id="181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Program menu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52578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design process is iterative</a:t>
            </a:r>
          </a:p>
          <a:p>
            <a:pPr eaLnBrk="1" hangingPunct="1"/>
            <a:r>
              <a:rPr lang="en-US" sz="2800" smtClean="0"/>
              <a:t>Upfront time saves redesign time later</a:t>
            </a:r>
          </a:p>
          <a:p>
            <a:pPr eaLnBrk="1" hangingPunct="1"/>
            <a:r>
              <a:rPr lang="en-US" sz="2800" smtClean="0"/>
              <a:t>Submodules should have similar complexity</a:t>
            </a:r>
          </a:p>
          <a:p>
            <a:pPr eaLnBrk="1" hangingPunct="1"/>
            <a:r>
              <a:rPr lang="en-US" sz="2800" smtClean="0"/>
              <a:t>Precise input, output, and behavior specifications</a:t>
            </a:r>
          </a:p>
          <a:p>
            <a:pPr eaLnBrk="1" hangingPunct="1"/>
            <a:r>
              <a:rPr lang="en-US" sz="2800" smtClean="0"/>
              <a:t>Look for innovation</a:t>
            </a:r>
          </a:p>
          <a:p>
            <a:pPr eaLnBrk="1" hangingPunct="1"/>
            <a:r>
              <a:rPr lang="en-US" sz="2800" smtClean="0"/>
              <a:t>Don’t decompose </a:t>
            </a:r>
            <a:r>
              <a:rPr lang="en-US" sz="2800" i="1" smtClean="0"/>
              <a:t>ad infinitium</a:t>
            </a:r>
          </a:p>
          <a:p>
            <a:pPr eaLnBrk="1" hangingPunct="1"/>
            <a:r>
              <a:rPr lang="en-US" sz="2800" smtClean="0"/>
              <a:t>Use suitable abstraction to describe submodules</a:t>
            </a:r>
          </a:p>
          <a:p>
            <a:pPr eaLnBrk="1" hangingPunct="1"/>
            <a:endParaRPr lang="en-US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7B14C0-87EF-43E1-B273-CB28A0F5BB08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5.3 Guidance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Look at how it has been done before</a:t>
            </a:r>
          </a:p>
          <a:p>
            <a:pPr eaLnBrk="1" hangingPunct="1"/>
            <a:r>
              <a:rPr lang="en-US" sz="2800" smtClean="0"/>
              <a:t>Use existing technology</a:t>
            </a:r>
          </a:p>
          <a:p>
            <a:pPr eaLnBrk="1" hangingPunct="1"/>
            <a:r>
              <a:rPr lang="en-US" sz="2800" smtClean="0"/>
              <a:t>Keep it simple</a:t>
            </a:r>
          </a:p>
          <a:p>
            <a:pPr eaLnBrk="1" hangingPunct="1"/>
            <a:r>
              <a:rPr lang="en-US" sz="2800" smtClean="0"/>
              <a:t>Communicate results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060FBE0-BFDD-42BC-9F1E-E2513D4EF56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Guidance, 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The system must</a:t>
            </a:r>
          </a:p>
          <a:p>
            <a:pPr eaLnBrk="1" hangingPunct="1"/>
            <a:r>
              <a:rPr lang="en-US" sz="2800" smtClean="0"/>
              <a:t>Accept an audio input signal source with a maximum input voltage of 0.5V peak.</a:t>
            </a:r>
          </a:p>
          <a:p>
            <a:pPr eaLnBrk="1" hangingPunct="1"/>
            <a:r>
              <a:rPr lang="en-US" sz="2800" smtClean="0"/>
              <a:t>Have adjustable volume control between zero volume and the maximum volume level.</a:t>
            </a:r>
          </a:p>
          <a:p>
            <a:pPr eaLnBrk="1" hangingPunct="1"/>
            <a:r>
              <a:rPr lang="en-US" sz="2800" smtClean="0"/>
              <a:t>Deliver a maximum of 50W to an 8</a:t>
            </a:r>
            <a:r>
              <a:rPr lang="en-US" sz="2800" smtClean="0">
                <a:sym typeface="Symbol" pitchFamily="18" charset="2"/>
              </a:rPr>
              <a:t></a:t>
            </a:r>
            <a:r>
              <a:rPr lang="en-US" sz="2800" smtClean="0"/>
              <a:t> speaker.</a:t>
            </a:r>
          </a:p>
          <a:p>
            <a:pPr eaLnBrk="1" hangingPunct="1"/>
            <a:r>
              <a:rPr lang="en-US" sz="2800" smtClean="0"/>
              <a:t>Be powered by a standard 120V 60Hz AC outlet.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A8656D1-173B-48D8-99FA-20E75D4EFF73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5.4 Application: Audio Power Amplifier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10EC58-C4B0-4998-875D-185688330D4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graphicFrame>
        <p:nvGraphicFramePr>
          <p:cNvPr id="7" name="Group 104"/>
          <p:cNvGraphicFramePr>
            <a:graphicFrameLocks/>
          </p:cNvGraphicFramePr>
          <p:nvPr/>
        </p:nvGraphicFramePr>
        <p:xfrm>
          <a:off x="457200" y="1295400"/>
          <a:ext cx="8229601" cy="2965986"/>
        </p:xfrm>
        <a:graphic>
          <a:graphicData uri="http://schemas.openxmlformats.org/drawingml/2006/table">
            <a:tbl>
              <a:tblPr/>
              <a:tblGrid>
                <a:gridCol w="1885951"/>
                <a:gridCol w="6343650"/>
              </a:tblGrid>
              <a:tr h="413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Power Amplifier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86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Inputs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input signal: 0.5V peak.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Power: 120 volts AC rms, 60Hz.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User volume control: variable control.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3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output signal: 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 peak value.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833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Amplify the input signal to produce a 50W maximum output signal. The amplification should have variable user control. The output volume should be variable between no volume and a maximum volume level.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73" name="Picture 4" descr="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4343400"/>
            <a:ext cx="7239000" cy="1443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524000"/>
            <a:ext cx="8878888" cy="3890963"/>
          </a:xfrm>
          <a:noFill/>
        </p:spPr>
      </p:pic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60D1C4-E659-4249-8985-A71735280AD7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1 – Buffer amp</a:t>
            </a:r>
          </a:p>
        </p:txBody>
      </p:sp>
      <p:graphicFrame>
        <p:nvGraphicFramePr>
          <p:cNvPr id="140347" name="Group 59"/>
          <p:cNvGraphicFramePr>
            <a:graphicFrameLocks noGrp="1"/>
          </p:cNvGraphicFramePr>
          <p:nvPr>
            <p:ph type="tbl" idx="1"/>
          </p:nvPr>
        </p:nvGraphicFramePr>
        <p:xfrm>
          <a:off x="990600" y="2286000"/>
          <a:ext cx="6781800" cy="2286000"/>
        </p:xfrm>
        <a:graphic>
          <a:graphicData uri="http://schemas.openxmlformats.org/drawingml/2006/table">
            <a:tbl>
              <a:tblPr/>
              <a:tblGrid>
                <a:gridCol w="1600200"/>
                <a:gridCol w="5181600"/>
              </a:tblGrid>
              <a:tr h="3175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Buffer Amplifier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Inputs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input signal: 0.5V peak.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Power: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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25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V DC.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signal: 0.5V peak.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Buffer the input signal and provide unity voltage gain. It should have an input resistance &gt;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and an output resistance &lt;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FB2537-0538-45CA-9FA9-C1A6AF12C31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1 – High gain amp</a:t>
            </a:r>
          </a:p>
        </p:txBody>
      </p:sp>
      <p:graphicFrame>
        <p:nvGraphicFramePr>
          <p:cNvPr id="145465" name="Group 57"/>
          <p:cNvGraphicFramePr>
            <a:graphicFrameLocks noGrp="1"/>
          </p:cNvGraphicFramePr>
          <p:nvPr>
            <p:ph type="tbl" idx="1"/>
          </p:nvPr>
        </p:nvGraphicFramePr>
        <p:xfrm>
          <a:off x="381000" y="1828800"/>
          <a:ext cx="8150225" cy="3030538"/>
        </p:xfrm>
        <a:graphic>
          <a:graphicData uri="http://schemas.openxmlformats.org/drawingml/2006/table">
            <a:tbl>
              <a:tblPr/>
              <a:tblGrid>
                <a:gridCol w="1776029"/>
                <a:gridCol w="6374196"/>
              </a:tblGrid>
              <a:tr h="43934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Module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 Gain Amplifier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86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Inputs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input signal: 0.5V peak.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User volume control: variable control.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Power: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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25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V 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47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Outputs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160338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Audio signal: 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 peak.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86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Provide an adjustable voltage gain, between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and 40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It should have an input resistance &gt;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and an output resistance &lt;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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6F8970-92F2-4C17-8E1C-66E336946B97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Electronics Design</a:t>
            </a:r>
          </a:p>
          <a:p>
            <a:pPr eaLnBrk="1" hangingPunct="1"/>
            <a:r>
              <a:rPr lang="en-US" smtClean="0"/>
              <a:t>Digital Design</a:t>
            </a:r>
          </a:p>
          <a:p>
            <a:pPr eaLnBrk="1" hangingPunct="1"/>
            <a:r>
              <a:rPr lang="en-US" smtClean="0"/>
              <a:t>Software Design</a:t>
            </a:r>
          </a:p>
          <a:p>
            <a:pPr eaLnBrk="1" hangingPunct="1"/>
            <a:r>
              <a:rPr lang="en-US" smtClean="0"/>
              <a:t>See the book for more in-depth examples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F17577-081E-43F4-A198-8D328A7BEA1C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Application Domains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6023-D8C6-461F-B713-0CF83F969676}" type="slidenum">
              <a:rPr lang="en-US"/>
              <a:pPr/>
              <a:t>2</a:t>
            </a:fld>
            <a:endParaRPr lang="en-US"/>
          </a:p>
        </p:txBody>
      </p:sp>
      <p:sp>
        <p:nvSpPr>
          <p:cNvPr id="182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for DESIGN!</a:t>
            </a:r>
          </a:p>
        </p:txBody>
      </p:sp>
      <p:pic>
        <p:nvPicPr>
          <p:cNvPr id="182276" name="Picture 4" descr="dilbert%208-18-2004%20product%20desig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209800"/>
            <a:ext cx="8661400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2400" smtClean="0"/>
              <a:t>The system must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smtClean="0"/>
              <a:t>Measure temperature between 0 and 200</a:t>
            </a:r>
            <a:r>
              <a:rPr lang="en-US" sz="2400" smtClean="0">
                <a:sym typeface="Symbol" pitchFamily="18" charset="2"/>
              </a:rPr>
              <a:t></a:t>
            </a:r>
            <a:r>
              <a:rPr lang="en-US" sz="2400" smtClean="0"/>
              <a:t>C.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smtClean="0"/>
              <a:t>Have an accuracy of 0.4% of full scale.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smtClean="0"/>
              <a:t>Display the temperature digitally, including one digit beyond the decimal point.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smtClean="0"/>
              <a:t>Be powered by a standard 120V 60Hz AC outlet.</a:t>
            </a:r>
          </a:p>
          <a:p>
            <a:pPr eaLnBrk="1" hangingPunct="1">
              <a:spcAft>
                <a:spcPts val="600"/>
              </a:spcAft>
            </a:pPr>
            <a:r>
              <a:rPr lang="en-US" sz="2400" smtClean="0"/>
              <a:t>Use an RTD (thermal resistive device) that has an accuracy of 0.55</a:t>
            </a:r>
            <a:r>
              <a:rPr lang="en-US" sz="2400" smtClean="0">
                <a:sym typeface="Symbol" pitchFamily="18" charset="2"/>
              </a:rPr>
              <a:t></a:t>
            </a:r>
            <a:r>
              <a:rPr lang="en-US" sz="2400" smtClean="0"/>
              <a:t>C over the range. The resistance of the RTD varies linearly with temperature from 100Ω at 0</a:t>
            </a:r>
            <a:r>
              <a:rPr lang="en-US" sz="2400" smtClean="0">
                <a:sym typeface="Symbol" pitchFamily="18" charset="2"/>
              </a:rPr>
              <a:t></a:t>
            </a:r>
            <a:r>
              <a:rPr lang="en-US" sz="2400" smtClean="0"/>
              <a:t>C to 178Ω at 200</a:t>
            </a:r>
            <a:r>
              <a:rPr lang="en-US" sz="2400" smtClean="0">
                <a:sym typeface="Symbol" pitchFamily="18" charset="2"/>
              </a:rPr>
              <a:t></a:t>
            </a:r>
            <a:r>
              <a:rPr lang="en-US" sz="2400" smtClean="0"/>
              <a:t>C. 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F34407-612E-45D1-80BD-C314EA1EF8A0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5.7 Example: Thermometer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AF7D58-959C-44EB-A84C-75A0697385CE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0</a:t>
            </a:r>
          </a:p>
        </p:txBody>
      </p:sp>
      <p:pic>
        <p:nvPicPr>
          <p:cNvPr id="29701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19400"/>
            <a:ext cx="69342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AutoShap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0</a:t>
            </a:r>
          </a:p>
        </p:txBody>
      </p:sp>
      <p:graphicFrame>
        <p:nvGraphicFramePr>
          <p:cNvPr id="159798" name="Group 54"/>
          <p:cNvGraphicFramePr>
            <a:graphicFrameLocks noGrp="1"/>
          </p:cNvGraphicFramePr>
          <p:nvPr>
            <p:ph type="tbl" idx="1"/>
          </p:nvPr>
        </p:nvGraphicFramePr>
        <p:xfrm>
          <a:off x="685800" y="1447800"/>
          <a:ext cx="7924800" cy="4191000"/>
        </p:xfrm>
        <a:graphic>
          <a:graphicData uri="http://schemas.openxmlformats.org/drawingml/2006/table">
            <a:tbl>
              <a:tblPr/>
              <a:tblGrid>
                <a:gridCol w="1609163"/>
                <a:gridCol w="6315637"/>
              </a:tblGrid>
              <a:tr h="72596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Digital Thermometer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844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Inputs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Ambient temperature: 0-200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Power: 120V AC power.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329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Outputs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Digital temperature display: A four digit display, including one digit beyond the decimal point.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329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Displays temperature on digital readout with an accuracy of 0.4% of full scale.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D2003F-589D-4C0B-AF78-2391CB530CC2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7B8490-9446-446F-9C1D-B3B625077D9E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1</a:t>
            </a:r>
          </a:p>
        </p:txBody>
      </p:sp>
      <p:pic>
        <p:nvPicPr>
          <p:cNvPr id="31748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81200"/>
            <a:ext cx="875665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1</a:t>
            </a:r>
          </a:p>
        </p:txBody>
      </p:sp>
      <p:graphicFrame>
        <p:nvGraphicFramePr>
          <p:cNvPr id="162870" name="Group 54"/>
          <p:cNvGraphicFramePr>
            <a:graphicFrameLocks noGrp="1"/>
          </p:cNvGraphicFramePr>
          <p:nvPr>
            <p:ph type="tbl" idx="1"/>
          </p:nvPr>
        </p:nvGraphicFramePr>
        <p:xfrm>
          <a:off x="609600" y="1295400"/>
          <a:ext cx="8150225" cy="4191000"/>
        </p:xfrm>
        <a:graphic>
          <a:graphicData uri="http://schemas.openxmlformats.org/drawingml/2006/table">
            <a:tbl>
              <a:tblPr/>
              <a:tblGrid>
                <a:gridCol w="1654936"/>
                <a:gridCol w="6495289"/>
              </a:tblGrid>
              <a:tr h="8080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Temperature Conversion Unit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085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Inputs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Ambient temperature: 0-200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Power: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?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  <a:sym typeface="Symbol" pitchFamily="18" charset="2"/>
                        </a:rPr>
                        <a:t>V DC (to power the electronics).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06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Outputs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: temperature proportional voltage. 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=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T, and ranges from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00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Produces an output voltage that is linearly proportional to temperature. It must achieve an accuracy of 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%.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73C8F0-407C-4237-ABCF-44EC2AE14FA6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Level 1</a:t>
            </a:r>
          </a:p>
        </p:txBody>
      </p:sp>
      <p:graphicFrame>
        <p:nvGraphicFramePr>
          <p:cNvPr id="164917" name="Group 53"/>
          <p:cNvGraphicFramePr>
            <a:graphicFrameLocks noGrp="1"/>
          </p:cNvGraphicFramePr>
          <p:nvPr>
            <p:ph type="tbl" idx="1"/>
          </p:nvPr>
        </p:nvGraphicFramePr>
        <p:xfrm>
          <a:off x="381000" y="1295400"/>
          <a:ext cx="8226425" cy="4114802"/>
        </p:xfrm>
        <a:graphic>
          <a:graphicData uri="http://schemas.openxmlformats.org/drawingml/2006/table">
            <a:tbl>
              <a:tblPr/>
              <a:tblGrid>
                <a:gridCol w="1668712"/>
                <a:gridCol w="6557713"/>
              </a:tblGrid>
              <a:tr h="158864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A/D Converter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172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Inputs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: voltage proportional to temperature that ranges from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Power: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V DC.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21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Outputs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Char char="-"/>
                        <a:tabLst>
                          <a:tab pos="88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N-1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-b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?-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bit binary representation of V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21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Functionality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Converts analog input to binary digital output.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3AC002-804E-47D7-8CD4-802A8D5FBE44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How would you determine the unknown details in the previous 2 slides?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F4FD93-69F0-4A8B-8AEB-429A50A5E6E9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Design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What is coupling?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How much coupling is there in the modules in the Level 1 of the previous amplifier example?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Phenomena of highly coupled systems</a:t>
            </a:r>
          </a:p>
          <a:p>
            <a:pPr lvl="1" eaLnBrk="1" hangingPunct="1"/>
            <a:r>
              <a:rPr lang="en-US" sz="2000" smtClean="0"/>
              <a:t>A failure in 1 module propagates</a:t>
            </a:r>
          </a:p>
          <a:p>
            <a:pPr lvl="1" eaLnBrk="1" hangingPunct="1"/>
            <a:r>
              <a:rPr lang="en-US" sz="2000" smtClean="0"/>
              <a:t>Difficult to redesign 1 module</a:t>
            </a:r>
          </a:p>
          <a:p>
            <a:pPr eaLnBrk="1" hangingPunct="1"/>
            <a:r>
              <a:rPr lang="en-US" sz="2400" smtClean="0"/>
              <a:t>Phenomena of low coupled systems</a:t>
            </a:r>
          </a:p>
          <a:p>
            <a:pPr lvl="1" eaLnBrk="1" hangingPunct="1"/>
            <a:r>
              <a:rPr lang="en-US" sz="2000" smtClean="0"/>
              <a:t>Discourages reutilization of a module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D898E4-5CBA-416C-BDEA-A0DBB958C01E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5.8 Coupling and Cohesion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cohesion?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Phenomena of highly cohesive systems</a:t>
            </a:r>
          </a:p>
          <a:p>
            <a:pPr lvl="1" eaLnBrk="1" hangingPunct="1"/>
            <a:r>
              <a:rPr lang="en-US" smtClean="0"/>
              <a:t>Easy to test modules independently</a:t>
            </a:r>
          </a:p>
          <a:p>
            <a:pPr lvl="1" eaLnBrk="1" hangingPunct="1"/>
            <a:r>
              <a:rPr lang="en-US" smtClean="0"/>
              <a:t>Simple (non-existent) control interface</a:t>
            </a:r>
          </a:p>
          <a:p>
            <a:pPr eaLnBrk="1" hangingPunct="1"/>
            <a:r>
              <a:rPr lang="en-US" smtClean="0"/>
              <a:t>Phenomena of low cohesive systems</a:t>
            </a:r>
          </a:p>
          <a:p>
            <a:pPr lvl="1" eaLnBrk="1" hangingPunct="1"/>
            <a:r>
              <a:rPr lang="en-US" smtClean="0"/>
              <a:t>Less reuse of modules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11B187D-635C-43A4-BF4E-15AE8477CA34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256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Cohesion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 smtClean="0"/>
              <a:t>Design Level 0</a:t>
            </a:r>
            <a:endParaRPr lang="en-US" sz="2000" dirty="0" smtClean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Present a single module block diagram with inputs and outputs identified.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Present the functional requirements: inputs, outputs, and functionality.</a:t>
            </a:r>
            <a:endParaRPr lang="en-US" sz="1800" b="1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 smtClean="0"/>
              <a:t>Design Level 1</a:t>
            </a:r>
            <a:endParaRPr lang="en-US" sz="2000" dirty="0" smtClean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Present the Level 1 diagram (system architecture) with all modules and interconnections shown. 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Describe the theory of operation. This should explain how the modules work together to achieve the functional objectives.</a:t>
            </a:r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Present the functional requirements for each module at this level.</a:t>
            </a:r>
            <a:endParaRPr lang="en-US" sz="1800" b="1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 smtClean="0"/>
              <a:t>Design Level N (for N&gt;1)</a:t>
            </a:r>
            <a:endParaRPr lang="en-US" sz="2000" dirty="0" smtClean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Repeat the process from design Level 1 as necessary.</a:t>
            </a:r>
            <a:endParaRPr lang="en-US" sz="1800" b="1" dirty="0" smtClean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b="1" dirty="0" smtClean="0"/>
              <a:t>Design Alternatives</a:t>
            </a:r>
            <a:endParaRPr lang="en-US" sz="2000" dirty="0" smtClean="0"/>
          </a:p>
          <a:p>
            <a:pPr marL="621792" lvl="1" eaLnBrk="1" fontAlgn="auto" hangingPunct="1">
              <a:lnSpc>
                <a:spcPct val="80000"/>
              </a:lnSpc>
              <a:spcBef>
                <a:spcPts val="324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1800" dirty="0" smtClean="0"/>
              <a:t>Describe the different alternatives that were considered, the tradeoffs, and the rationale for the choices made. This should be based upon concept evaluation methods in Chapter 4. 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3BB273-6846-49CC-8E7B-0E097976C46E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5.9 Project Application: The Functional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Team of engineers who build a system need: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abstraction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unambiguous communication medium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way to describe the subsystems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Behavior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Functional Decomposition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 – transformation from inputs to 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Decomposition – reduce to constituent parts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3F5BE6-6E6C-4798-B397-1A366A0199A7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Motivation – System Design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Design approach: top-down and bottom-up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Functional Decomposition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Iterative decomposition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Input, output, and function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Applicable to many problem domains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Coupling – interconnectedness of modules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smtClean="0"/>
              <a:t>Cohesion – focus of modules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348D62-8AFA-44A0-B646-7908C8271F45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5.10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By the end of this chapter, you should:</a:t>
            </a:r>
          </a:p>
          <a:p>
            <a:pPr eaLnBrk="1" hangingPunct="1"/>
            <a:r>
              <a:rPr lang="en-US" smtClean="0"/>
              <a:t>Understand the differences between bottom-up and top-down design.</a:t>
            </a:r>
          </a:p>
          <a:p>
            <a:pPr eaLnBrk="1" hangingPunct="1"/>
            <a:r>
              <a:rPr lang="en-US" smtClean="0"/>
              <a:t>Know what functional decomposition is and how to apply it.</a:t>
            </a:r>
          </a:p>
          <a:p>
            <a:pPr eaLnBrk="1" hangingPunct="1"/>
            <a:r>
              <a:rPr lang="en-US" smtClean="0"/>
              <a:t>Be able to apply functional decomposition to different problem domains.</a:t>
            </a:r>
          </a:p>
          <a:p>
            <a:pPr eaLnBrk="1" hangingPunct="1"/>
            <a:r>
              <a:rPr lang="en-US" smtClean="0"/>
              <a:t>Understand the concept of coupling and cohesion, and how they impact design.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E46016-7379-456D-BC20-F3F7FAAD2D8F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differences between them?</a:t>
            </a:r>
          </a:p>
          <a:p>
            <a:r>
              <a:rPr lang="en-US" dirty="0" smtClean="0"/>
              <a:t>What are advantages of each?</a:t>
            </a:r>
          </a:p>
          <a:p>
            <a:r>
              <a:rPr lang="en-US" dirty="0" smtClean="0"/>
              <a:t>What are some examples?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Vs. Bottom 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0B1B5-030B-4D14-9CF1-97C98333E4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constituent parts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 a working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Build modules to accomplish specific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Integrate modules together into working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Given a supply AND, OR and NOT gates.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Build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Leads to efficient subsystem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Complexity is difficult to manage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Little thought to designing reusable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Redesign cycles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4E18E5-F470-4E33-918B-6C95CFFA876E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5.1 Bottom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the specification of a system</a:t>
            </a:r>
          </a:p>
          <a:p>
            <a:pPr eaLnBrk="1" hangingPunct="1"/>
            <a:r>
              <a:rPr lang="en-US" smtClean="0"/>
              <a:t>Develop a working system</a:t>
            </a:r>
          </a:p>
          <a:p>
            <a:pPr lvl="1" eaLnBrk="1" hangingPunct="1"/>
            <a:r>
              <a:rPr lang="en-US" smtClean="0"/>
              <a:t>Divide the problem into abstract modules</a:t>
            </a:r>
          </a:p>
          <a:p>
            <a:pPr lvl="1" eaLnBrk="1" hangingPunct="1"/>
            <a:r>
              <a:rPr lang="en-US" smtClean="0"/>
              <a:t>Reiterate until constituent parts are reached</a:t>
            </a:r>
          </a:p>
          <a:p>
            <a:pPr eaLnBrk="1" hangingPunct="1"/>
            <a:r>
              <a:rPr lang="en-US" smtClean="0"/>
              <a:t>Pros</a:t>
            </a:r>
          </a:p>
          <a:p>
            <a:pPr lvl="1" eaLnBrk="1" hangingPunct="1"/>
            <a:r>
              <a:rPr lang="en-US" smtClean="0"/>
              <a:t>Highly predictable design cycle</a:t>
            </a:r>
          </a:p>
          <a:p>
            <a:pPr lvl="1" eaLnBrk="1" hangingPunct="1"/>
            <a:r>
              <a:rPr lang="en-US" smtClean="0"/>
              <a:t>Efficient division of labor</a:t>
            </a:r>
          </a:p>
          <a:p>
            <a:pPr eaLnBrk="1" hangingPunct="1"/>
            <a:r>
              <a:rPr lang="en-US" smtClean="0"/>
              <a:t>Cons</a:t>
            </a:r>
          </a:p>
          <a:p>
            <a:pPr lvl="1" eaLnBrk="1" hangingPunct="1"/>
            <a:r>
              <a:rPr lang="en-US" smtClean="0"/>
              <a:t>More time spent in planning</a:t>
            </a:r>
          </a:p>
          <a:p>
            <a:pPr eaLnBrk="1" hangingPunct="1"/>
            <a:endParaRPr lang="en-US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DE6F9C-9EDA-4CC2-BED4-A0EAC532053E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Top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are given a problem, how do you go about solving it?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0B1B5-030B-4D14-9CF1-97C98333E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9173215-0CE0-4D27-8B4B-1801975342B2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5.2 Functional Decomposition</a:t>
            </a: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838200" y="1219200"/>
            <a:ext cx="777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800" dirty="0" smtClean="0">
                <a:solidFill>
                  <a:srgbClr val="000000"/>
                </a:solidFill>
              </a:rPr>
              <a:t>A mathematical analogy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889</TotalTime>
  <Words>1196</Words>
  <Application>Microsoft PowerPoint</Application>
  <PresentationFormat>On-screen Show (4:3)</PresentationFormat>
  <Paragraphs>230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Chapter 5 – Functional Decomposition</vt:lpstr>
      <vt:lpstr>Time for DESIGN!</vt:lpstr>
      <vt:lpstr>Motivation – System Design </vt:lpstr>
      <vt:lpstr>Learning Objectives</vt:lpstr>
      <vt:lpstr>Top Down Vs. Bottom Up</vt:lpstr>
      <vt:lpstr>5.1 Bottom Up</vt:lpstr>
      <vt:lpstr>Top Down</vt:lpstr>
      <vt:lpstr>Slide 8</vt:lpstr>
      <vt:lpstr>5.2 Functional Decomposition</vt:lpstr>
      <vt:lpstr>Functional Decomposition</vt:lpstr>
      <vt:lpstr>Example: Program menu</vt:lpstr>
      <vt:lpstr>5.3 Guidance</vt:lpstr>
      <vt:lpstr>Guidance, continued</vt:lpstr>
      <vt:lpstr>5.4 Application: Audio Power Amplifier</vt:lpstr>
      <vt:lpstr>Level 0</vt:lpstr>
      <vt:lpstr>Level 1</vt:lpstr>
      <vt:lpstr>Level 1 – Buffer amp</vt:lpstr>
      <vt:lpstr>Level 1 – High gain amp</vt:lpstr>
      <vt:lpstr>Application Domains</vt:lpstr>
      <vt:lpstr>5.7 Example: Thermometer Design</vt:lpstr>
      <vt:lpstr>Level 0</vt:lpstr>
      <vt:lpstr>Level 0</vt:lpstr>
      <vt:lpstr>Level 1</vt:lpstr>
      <vt:lpstr>Level 1</vt:lpstr>
      <vt:lpstr>Level 1</vt:lpstr>
      <vt:lpstr>Design Details</vt:lpstr>
      <vt:lpstr>5.8 Coupling and Cohesion</vt:lpstr>
      <vt:lpstr>Cohesion</vt:lpstr>
      <vt:lpstr>5.9 Project Application: The Functional Design</vt:lpstr>
      <vt:lpstr>5.10 Summary</vt:lpstr>
    </vt:vector>
  </TitlesOfParts>
  <Company>Penn State Erie, The Behrend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Ralph M. Ford</cp:lastModifiedBy>
  <cp:revision>51</cp:revision>
  <dcterms:created xsi:type="dcterms:W3CDTF">2003-09-10T19:09:27Z</dcterms:created>
  <dcterms:modified xsi:type="dcterms:W3CDTF">2007-10-11T18:24:04Z</dcterms:modified>
</cp:coreProperties>
</file>