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42"/>
  </p:notesMasterIdLst>
  <p:handoutMasterIdLst>
    <p:handoutMasterId r:id="rId43"/>
  </p:handoutMasterIdLst>
  <p:sldIdLst>
    <p:sldId id="410" r:id="rId2"/>
    <p:sldId id="414" r:id="rId3"/>
    <p:sldId id="415" r:id="rId4"/>
    <p:sldId id="416" r:id="rId5"/>
    <p:sldId id="417" r:id="rId6"/>
    <p:sldId id="305" r:id="rId7"/>
    <p:sldId id="269" r:id="rId8"/>
    <p:sldId id="374" r:id="rId9"/>
    <p:sldId id="375" r:id="rId10"/>
    <p:sldId id="377" r:id="rId11"/>
    <p:sldId id="378" r:id="rId12"/>
    <p:sldId id="411" r:id="rId13"/>
    <p:sldId id="379" r:id="rId14"/>
    <p:sldId id="412" r:id="rId15"/>
    <p:sldId id="381" r:id="rId16"/>
    <p:sldId id="382" r:id="rId17"/>
    <p:sldId id="383" r:id="rId18"/>
    <p:sldId id="385" r:id="rId19"/>
    <p:sldId id="386" r:id="rId20"/>
    <p:sldId id="413" r:id="rId21"/>
    <p:sldId id="419" r:id="rId22"/>
    <p:sldId id="420" r:id="rId23"/>
    <p:sldId id="387" r:id="rId24"/>
    <p:sldId id="388" r:id="rId25"/>
    <p:sldId id="391" r:id="rId26"/>
    <p:sldId id="393" r:id="rId27"/>
    <p:sldId id="395" r:id="rId28"/>
    <p:sldId id="409"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3300"/>
    <a:srgbClr val="C4C6D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33" autoAdjust="0"/>
    <p:restoredTop sz="90056" autoAdjust="0"/>
  </p:normalViewPr>
  <p:slideViewPr>
    <p:cSldViewPr>
      <p:cViewPr>
        <p:scale>
          <a:sx n="66" d="100"/>
          <a:sy n="66" d="100"/>
        </p:scale>
        <p:origin x="-6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27" tIns="45714" rIns="91427" bIns="45714" rtlCol="0"/>
          <a:lstStyle>
            <a:lvl1pPr algn="r">
              <a:defRPr sz="1200"/>
            </a:lvl1pPr>
          </a:lstStyle>
          <a:p>
            <a:fld id="{F2ABC5A9-8632-4C27-91B9-29EEE2ACA9E1}" type="datetimeFigureOut">
              <a:rPr lang="en-US" smtClean="0"/>
              <a:pPr/>
              <a:t>10/22/2007</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27" tIns="45714" rIns="91427" bIns="45714" rtlCol="0" anchor="b"/>
          <a:lstStyle>
            <a:lvl1pPr algn="r">
              <a:defRPr sz="1200"/>
            </a:lvl1pPr>
          </a:lstStyle>
          <a:p>
            <a:fld id="{BCE1D99F-48B8-483D-9609-0644BADF2BC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1" y="1"/>
            <a:ext cx="3170238" cy="481013"/>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lvl1pPr defTabSz="947599" eaLnBrk="1" hangingPunct="1">
              <a:defRPr sz="1200"/>
            </a:lvl1pPr>
          </a:lstStyle>
          <a:p>
            <a:pPr>
              <a:defRPr/>
            </a:pPr>
            <a:endParaRPr lang="en-US"/>
          </a:p>
        </p:txBody>
      </p:sp>
      <p:sp>
        <p:nvSpPr>
          <p:cNvPr id="196611" name="Rectangle 3"/>
          <p:cNvSpPr>
            <a:spLocks noGrp="1" noChangeArrowheads="1"/>
          </p:cNvSpPr>
          <p:nvPr>
            <p:ph type="dt" idx="1"/>
          </p:nvPr>
        </p:nvSpPr>
        <p:spPr bwMode="auto">
          <a:xfrm>
            <a:off x="4143375" y="1"/>
            <a:ext cx="3170238" cy="481013"/>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lvl1pPr algn="r" defTabSz="947599" eaLnBrk="1" hangingPunct="1">
              <a:defRPr sz="1200"/>
            </a:lvl1pPr>
          </a:lstStyle>
          <a:p>
            <a:pPr>
              <a:defRPr/>
            </a:pPr>
            <a:endParaRPr lang="en-US"/>
          </a:p>
        </p:txBody>
      </p:sp>
      <p:sp>
        <p:nvSpPr>
          <p:cNvPr id="4608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731839" y="4560889"/>
            <a:ext cx="5851525" cy="4321175"/>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6614" name="Rectangle 6"/>
          <p:cNvSpPr>
            <a:spLocks noGrp="1" noChangeArrowheads="1"/>
          </p:cNvSpPr>
          <p:nvPr>
            <p:ph type="ftr" sz="quarter" idx="4"/>
          </p:nvPr>
        </p:nvSpPr>
        <p:spPr bwMode="auto">
          <a:xfrm>
            <a:off x="1" y="9118601"/>
            <a:ext cx="3170238" cy="481013"/>
          </a:xfrm>
          <a:prstGeom prst="rect">
            <a:avLst/>
          </a:prstGeom>
          <a:noFill/>
          <a:ln w="9525">
            <a:noFill/>
            <a:miter lim="800000"/>
            <a:headEnd/>
            <a:tailEnd/>
          </a:ln>
          <a:effectLst/>
        </p:spPr>
        <p:txBody>
          <a:bodyPr vert="horz" wrap="square" lIns="94837" tIns="47418" rIns="94837" bIns="47418" numCol="1" anchor="b" anchorCtr="0" compatLnSpc="1">
            <a:prstTxWarp prst="textNoShape">
              <a:avLst/>
            </a:prstTxWarp>
          </a:bodyPr>
          <a:lstStyle>
            <a:lvl1pPr defTabSz="947599" eaLnBrk="1" hangingPunct="1">
              <a:defRPr sz="1200"/>
            </a:lvl1pPr>
          </a:lstStyle>
          <a:p>
            <a:pPr>
              <a:defRPr/>
            </a:pPr>
            <a:endParaRPr lang="en-US"/>
          </a:p>
        </p:txBody>
      </p:sp>
      <p:sp>
        <p:nvSpPr>
          <p:cNvPr id="196615" name="Rectangle 7"/>
          <p:cNvSpPr>
            <a:spLocks noGrp="1" noChangeArrowheads="1"/>
          </p:cNvSpPr>
          <p:nvPr>
            <p:ph type="sldNum" sz="quarter" idx="5"/>
          </p:nvPr>
        </p:nvSpPr>
        <p:spPr bwMode="auto">
          <a:xfrm>
            <a:off x="4143375" y="9118601"/>
            <a:ext cx="3170238" cy="481013"/>
          </a:xfrm>
          <a:prstGeom prst="rect">
            <a:avLst/>
          </a:prstGeom>
          <a:noFill/>
          <a:ln w="9525">
            <a:noFill/>
            <a:miter lim="800000"/>
            <a:headEnd/>
            <a:tailEnd/>
          </a:ln>
          <a:effectLst/>
        </p:spPr>
        <p:txBody>
          <a:bodyPr vert="horz" wrap="square" lIns="94837" tIns="47418" rIns="94837" bIns="47418" numCol="1" anchor="b" anchorCtr="0" compatLnSpc="1">
            <a:prstTxWarp prst="textNoShape">
              <a:avLst/>
            </a:prstTxWarp>
          </a:bodyPr>
          <a:lstStyle>
            <a:lvl1pPr algn="r" defTabSz="947599" eaLnBrk="1" hangingPunct="1">
              <a:defRPr sz="1200"/>
            </a:lvl1pPr>
          </a:lstStyle>
          <a:p>
            <a:pPr>
              <a:defRPr/>
            </a:pPr>
            <a:fld id="{E25CC038-C0FB-4DCA-AAE3-40804CF87A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A6452-AF20-4578-92A9-07B3E74C57EF}" type="slidenum">
              <a:rPr lang="en-US"/>
              <a:pPr/>
              <a:t>14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F7171-8B18-4944-9E64-F23C246285B6}" type="slidenum">
              <a:rPr lang="en-US"/>
              <a:pPr/>
              <a:t>20</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F7171-8B18-4944-9E64-F23C246285B6}" type="slidenum">
              <a:rPr lang="en-US"/>
              <a:pPr/>
              <a:t>21</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23979C96-6B2B-44CC-85CA-10C235A187C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076AF416-5067-4BC0-B09F-F53FC8C5134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90995A10-2035-464F-980F-DB7A53454B5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295400"/>
            <a:ext cx="7693025" cy="4791075"/>
          </a:xfrm>
        </p:spPr>
        <p:txBody>
          <a:bodyPr>
            <a:normAutofit/>
          </a:bodyPr>
          <a:lstStyle/>
          <a:p>
            <a:pPr lvl="0"/>
            <a:endParaRPr lang="en-US" noProof="0" smtClean="0"/>
          </a:p>
        </p:txBody>
      </p:sp>
      <p:sp>
        <p:nvSpPr>
          <p:cNvPr id="4"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6" name="Rectangle 13"/>
          <p:cNvSpPr>
            <a:spLocks noGrp="1" noChangeArrowheads="1"/>
          </p:cNvSpPr>
          <p:nvPr>
            <p:ph type="sldNum" sz="quarter" idx="12"/>
          </p:nvPr>
        </p:nvSpPr>
        <p:spPr/>
        <p:txBody>
          <a:bodyPr/>
          <a:lstStyle>
            <a:lvl1pPr>
              <a:defRPr/>
            </a:lvl1pPr>
          </a:lstStyle>
          <a:p>
            <a:pPr>
              <a:defRPr/>
            </a:pPr>
            <a:fld id="{83EE04B7-8EDF-4A40-8013-6A3E860C148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4768DD33-97E3-4A18-B51B-A502C306D3D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BE962BDB-E664-4F06-9AC4-9D4441E2DDB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0A103578-8C8E-4C20-A4BD-D1EA1FE5D0A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A4B8B29D-C800-4E7A-A2EE-6792DC46223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A784BD86-A8FF-4C4C-AB27-E98F46D41B4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4" name="Slide Number Placeholder 3"/>
          <p:cNvSpPr>
            <a:spLocks noGrp="1"/>
          </p:cNvSpPr>
          <p:nvPr>
            <p:ph type="sldNum" sz="quarter" idx="12"/>
          </p:nvPr>
        </p:nvSpPr>
        <p:spPr/>
        <p:txBody>
          <a:bodyPr/>
          <a:lstStyle>
            <a:lvl1pPr>
              <a:defRPr/>
            </a:lvl1pPr>
            <a:extLst/>
          </a:lstStyle>
          <a:p>
            <a:pPr>
              <a:defRPr/>
            </a:pPr>
            <a:fld id="{E276D0B5-851B-4E80-AE11-94405B32D69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0AC7D8D2-62C2-49A9-AA04-40C158CF679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smtClean="0">
                <a:solidFill>
                  <a:schemeClr val="tx1"/>
                </a:solidFill>
              </a:defRPr>
            </a:lvl1pPr>
            <a:extLst/>
          </a:lstStyle>
          <a:p>
            <a:pPr>
              <a:defRPr/>
            </a:pPr>
            <a:r>
              <a:rPr lang="en-US"/>
              <a:t>Copyright 2005 </a:t>
            </a:r>
          </a:p>
          <a:p>
            <a:pPr>
              <a:defRPr/>
            </a:pPr>
            <a:r>
              <a:rPr lang="en-US"/>
              <a:t>Ralph M. Ford and Chris Coulston</a:t>
            </a: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822510CD-2043-495A-93BC-2723510ED0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5" descr="copyright.gif"/>
          <p:cNvPicPr>
            <a:picLocks noChangeAspect="1"/>
          </p:cNvPicPr>
          <p:nvPr userDrawn="1"/>
        </p:nvPicPr>
        <p:blipFill>
          <a:blip r:embed="rId14"/>
          <a:srcRect/>
          <a:stretch>
            <a:fillRect/>
          </a:stretch>
        </p:blipFill>
        <p:spPr bwMode="auto">
          <a:xfrm>
            <a:off x="4638675" y="6334125"/>
            <a:ext cx="4048125" cy="523875"/>
          </a:xfrm>
          <a:prstGeom prst="rect">
            <a:avLst/>
          </a:prstGeom>
          <a:noFill/>
          <a:ln w="9525">
            <a:noFill/>
            <a:miter lim="800000"/>
            <a:headEnd/>
            <a:tailEnd/>
          </a:ln>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4"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008EF058-1533-4AA9-A76B-58A5A7619615}" type="slidenum">
              <a:rPr lang="en-US"/>
              <a:pPr>
                <a:defRPr/>
              </a:pPr>
              <a:t>‹#›</a:t>
            </a:fld>
            <a:endParaRPr lang="en-US"/>
          </a:p>
        </p:txBody>
      </p:sp>
      <p:pic>
        <p:nvPicPr>
          <p:cNvPr id="1036" name="Picture 16" descr="cover.gif"/>
          <p:cNvPicPr>
            <a:picLocks noChangeAspect="1"/>
          </p:cNvPicPr>
          <p:nvPr userDrawn="1"/>
        </p:nvPicPr>
        <p:blipFill>
          <a:blip r:embed="rId16"/>
          <a:srcRect/>
          <a:stretch>
            <a:fillRect/>
          </a:stretch>
        </p:blipFill>
        <p:spPr bwMode="auto">
          <a:xfrm>
            <a:off x="8397875" y="0"/>
            <a:ext cx="746125" cy="917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jpeg"/><Relationship Id="rId4" Type="http://schemas.openxmlformats.org/officeDocument/2006/relationships/image" Target="../media/image9.wmf"/><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ctrTitle"/>
          </p:nvPr>
        </p:nvSpPr>
        <p:spPr>
          <a:xfrm>
            <a:off x="609600" y="533400"/>
            <a:ext cx="8077200" cy="1829761"/>
          </a:xfrm>
        </p:spPr>
        <p:txBody>
          <a:bodyPr>
            <a:normAutofit fontScale="90000"/>
          </a:bodyPr>
          <a:lstStyle/>
          <a:p>
            <a:pPr algn="l" fontAlgn="auto">
              <a:spcAft>
                <a:spcPts val="0"/>
              </a:spcAft>
              <a:defRPr/>
            </a:pPr>
            <a:r>
              <a:rPr lang="en-US" dirty="0"/>
              <a:t>Chapter </a:t>
            </a:r>
            <a:r>
              <a:rPr lang="en-US" dirty="0" smtClean="0"/>
              <a:t>6 </a:t>
            </a:r>
            <a:r>
              <a:rPr lang="en-US" dirty="0"/>
              <a:t>– </a:t>
            </a:r>
            <a:r>
              <a:rPr lang="en-US" dirty="0" smtClean="0"/>
              <a:t>System Design II: Behavioral Models</a:t>
            </a:r>
            <a:endParaRPr lang="en-US" dirty="0"/>
          </a:p>
        </p:txBody>
      </p:sp>
      <p:pic>
        <p:nvPicPr>
          <p:cNvPr id="14339" name="Picture 4" descr="cover"/>
          <p:cNvPicPr>
            <a:picLocks noChangeAspect="1" noChangeArrowheads="1"/>
          </p:cNvPicPr>
          <p:nvPr/>
        </p:nvPicPr>
        <p:blipFill>
          <a:blip r:embed="rId2"/>
          <a:srcRect/>
          <a:stretch>
            <a:fillRect/>
          </a:stretch>
        </p:blipFill>
        <p:spPr bwMode="auto">
          <a:xfrm>
            <a:off x="990600" y="2743200"/>
            <a:ext cx="2974975" cy="3657600"/>
          </a:xfrm>
          <a:prstGeom prst="rect">
            <a:avLst/>
          </a:prstGeom>
          <a:noFill/>
          <a:ln w="76200">
            <a:solidFill>
              <a:srgbClr val="000000"/>
            </a:solid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a:spcAft>
                <a:spcPts val="600"/>
              </a:spcAft>
              <a:buFont typeface="Wingdings" pitchFamily="2" charset="2"/>
              <a:buNone/>
            </a:pPr>
            <a:r>
              <a:rPr lang="en-US" smtClean="0"/>
              <a:t>Model</a:t>
            </a:r>
          </a:p>
          <a:p>
            <a:pPr>
              <a:spcAft>
                <a:spcPts val="600"/>
              </a:spcAft>
            </a:pPr>
            <a:endParaRPr lang="en-US" smtClean="0"/>
          </a:p>
          <a:p>
            <a:pPr>
              <a:spcAft>
                <a:spcPts val="600"/>
              </a:spcAft>
              <a:buFont typeface="Wingdings" pitchFamily="2" charset="2"/>
              <a:buNone/>
            </a:pPr>
            <a:r>
              <a:rPr lang="en-US" smtClean="0"/>
              <a:t>Modeling Language</a:t>
            </a:r>
          </a:p>
          <a:p>
            <a:pPr>
              <a:spcAft>
                <a:spcPts val="600"/>
              </a:spcAft>
            </a:pPr>
            <a:endParaRPr lang="en-US" smtClean="0"/>
          </a:p>
          <a:p>
            <a:pPr>
              <a:spcAft>
                <a:spcPts val="600"/>
              </a:spcAft>
              <a:buFont typeface="Wingdings" pitchFamily="2" charset="2"/>
              <a:buNone/>
            </a:pPr>
            <a:r>
              <a:rPr lang="en-US" smtClean="0"/>
              <a:t>Object Type</a:t>
            </a:r>
          </a:p>
          <a:p>
            <a:pPr>
              <a:spcAft>
                <a:spcPts val="600"/>
              </a:spcAft>
            </a:pPr>
            <a:endParaRPr lang="en-US" smtClean="0"/>
          </a:p>
          <a:p>
            <a:pPr>
              <a:spcAft>
                <a:spcPts val="600"/>
              </a:spcAft>
              <a:buFont typeface="Wingdings" pitchFamily="2" charset="2"/>
              <a:buNone/>
            </a:pPr>
            <a:r>
              <a:rPr lang="en-US" smtClean="0"/>
              <a:t>Intention</a:t>
            </a:r>
          </a:p>
        </p:txBody>
      </p:sp>
      <p:sp>
        <p:nvSpPr>
          <p:cNvPr id="1945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9AB0969-47EA-4530-B3DF-6687FF0E86F7}" type="slidenum">
              <a:rPr lang="en-US"/>
              <a:pPr/>
              <a:t>10</a:t>
            </a:fld>
            <a:endParaRPr lang="en-US"/>
          </a:p>
        </p:txBody>
      </p:sp>
      <p:sp>
        <p:nvSpPr>
          <p:cNvPr id="8197" name="AutoShape 2"/>
          <p:cNvSpPr>
            <a:spLocks noGrp="1" noChangeArrowheads="1"/>
          </p:cNvSpPr>
          <p:nvPr>
            <p:ph type="title"/>
          </p:nvPr>
        </p:nvSpPr>
        <p:spPr/>
        <p:txBody>
          <a:bodyPr/>
          <a:lstStyle/>
          <a:p>
            <a:pPr fontAlgn="auto">
              <a:spcAft>
                <a:spcPts val="0"/>
              </a:spcAft>
              <a:defRPr/>
            </a:pPr>
            <a:r>
              <a:rPr lang="en-US" smtClean="0"/>
              <a:t>Definitions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a:buFont typeface="Wingdings" pitchFamily="2" charset="2"/>
              <a:buNone/>
            </a:pPr>
            <a:r>
              <a:rPr lang="en-US" smtClean="0"/>
              <a:t>Intention is ?</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r>
              <a:rPr lang="en-US" smtClean="0"/>
              <a:t>How do you know if you should use one?</a:t>
            </a:r>
          </a:p>
        </p:txBody>
      </p:sp>
      <p:sp>
        <p:nvSpPr>
          <p:cNvPr id="2048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3076638-B24D-493E-A0A8-77A50F2818D6}" type="slidenum">
              <a:rPr lang="en-US"/>
              <a:pPr/>
              <a:t>11</a:t>
            </a:fld>
            <a:endParaRPr lang="en-US"/>
          </a:p>
        </p:txBody>
      </p:sp>
      <p:sp>
        <p:nvSpPr>
          <p:cNvPr id="9221" name="AutoShape 2"/>
          <p:cNvSpPr>
            <a:spLocks noGrp="1" noChangeArrowheads="1"/>
          </p:cNvSpPr>
          <p:nvPr>
            <p:ph type="title"/>
          </p:nvPr>
        </p:nvSpPr>
        <p:spPr/>
        <p:txBody>
          <a:bodyPr/>
          <a:lstStyle/>
          <a:p>
            <a:pPr fontAlgn="auto">
              <a:spcAft>
                <a:spcPts val="0"/>
              </a:spcAft>
              <a:defRPr/>
            </a:pPr>
            <a:r>
              <a:rPr lang="en-US" smtClean="0"/>
              <a:t>6.2 State Diagrams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State Diagram Symbols</a:t>
            </a:r>
            <a:endParaRPr lang="en-US" dirty="0"/>
          </a:p>
        </p:txBody>
      </p:sp>
      <p:sp>
        <p:nvSpPr>
          <p:cNvPr id="4" name="Date Placeholder 3"/>
          <p:cNvSpPr>
            <a:spLocks noGrp="1"/>
          </p:cNvSpPr>
          <p:nvPr>
            <p:ph type="dt" sz="half" idx="10"/>
          </p:nvPr>
        </p:nvSpPr>
        <p:spPr/>
        <p:txBody>
          <a:bodyPr/>
          <a:lstStyle/>
          <a:p>
            <a:pPr>
              <a:defRPr/>
            </a:pPr>
            <a:endParaRPr lang="en-US" smtClean="0"/>
          </a:p>
          <a:p>
            <a:pPr>
              <a:defRPr/>
            </a:pPr>
            <a:r>
              <a:rPr lang="en-US" smtClean="0"/>
              <a:t>Design for Electrical and Computer Engineers (Published by McGraw Hill)</a:t>
            </a:r>
          </a:p>
          <a:p>
            <a:pPr>
              <a:defRPr/>
            </a:pPr>
            <a:r>
              <a:rPr lang="en-US" smtClean="0"/>
              <a:t>Not to be transmitted or reproduced without written consent of authors</a:t>
            </a:r>
          </a:p>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2005 </a:t>
            </a:r>
          </a:p>
          <a:p>
            <a:pPr>
              <a:defRPr/>
            </a:pPr>
            <a:r>
              <a:rPr lang="en-US" smtClean="0"/>
              <a:t>Ralph M. Ford and Chris Coulston</a:t>
            </a:r>
            <a:endParaRPr lang="en-US"/>
          </a:p>
        </p:txBody>
      </p:sp>
      <p:sp>
        <p:nvSpPr>
          <p:cNvPr id="6" name="Slide Number Placeholder 5"/>
          <p:cNvSpPr>
            <a:spLocks noGrp="1"/>
          </p:cNvSpPr>
          <p:nvPr>
            <p:ph type="sldNum" sz="quarter" idx="12"/>
          </p:nvPr>
        </p:nvSpPr>
        <p:spPr/>
        <p:txBody>
          <a:bodyPr/>
          <a:lstStyle/>
          <a:p>
            <a:pPr>
              <a:defRPr/>
            </a:pPr>
            <a:fld id="{4768DD33-97E3-4A18-B51B-A502C306D3DA}"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6B100CD-14E2-4B5C-B1F7-21C5C3D170EA}" type="slidenum">
              <a:rPr lang="en-US"/>
              <a:pPr/>
              <a:t>13</a:t>
            </a:fld>
            <a:endParaRPr lang="en-US"/>
          </a:p>
        </p:txBody>
      </p:sp>
      <p:sp>
        <p:nvSpPr>
          <p:cNvPr id="10245" name="AutoShape 2"/>
          <p:cNvSpPr>
            <a:spLocks noGrp="1" noChangeArrowheads="1"/>
          </p:cNvSpPr>
          <p:nvPr>
            <p:ph type="title"/>
          </p:nvPr>
        </p:nvSpPr>
        <p:spPr/>
        <p:txBody>
          <a:bodyPr/>
          <a:lstStyle/>
          <a:p>
            <a:pPr fontAlgn="auto">
              <a:spcAft>
                <a:spcPts val="0"/>
              </a:spcAft>
              <a:defRPr/>
            </a:pPr>
            <a:r>
              <a:rPr lang="en-US" smtClean="0"/>
              <a:t>Example: Vending Machine</a:t>
            </a:r>
          </a:p>
        </p:txBody>
      </p:sp>
      <p:pic>
        <p:nvPicPr>
          <p:cNvPr id="21508" name="Picture 4" descr="6"/>
          <p:cNvPicPr>
            <a:picLocks noChangeAspect="1" noChangeArrowheads="1"/>
          </p:cNvPicPr>
          <p:nvPr/>
        </p:nvPicPr>
        <p:blipFill>
          <a:blip r:embed="rId2"/>
          <a:srcRect/>
          <a:stretch>
            <a:fillRect/>
          </a:stretch>
        </p:blipFill>
        <p:spPr bwMode="auto">
          <a:xfrm>
            <a:off x="2743200" y="1143000"/>
            <a:ext cx="3505200" cy="511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a:p>
            <a:r>
              <a:rPr lang="en-US"/>
              <a:t>Design for Electrical and Computer Engineers </a:t>
            </a:r>
          </a:p>
          <a:p>
            <a:r>
              <a:rPr lang="en-US"/>
              <a:t>Not to be transmitted or reproduced without written consent of authors</a:t>
            </a:r>
          </a:p>
          <a:p>
            <a:endParaRPr lang="en-US"/>
          </a:p>
        </p:txBody>
      </p:sp>
      <p:sp>
        <p:nvSpPr>
          <p:cNvPr id="5" name="Footer Placeholder 4"/>
          <p:cNvSpPr>
            <a:spLocks noGrp="1"/>
          </p:cNvSpPr>
          <p:nvPr>
            <p:ph type="ftr" sz="quarter" idx="11"/>
          </p:nvPr>
        </p:nvSpPr>
        <p:spPr/>
        <p:txBody>
          <a:bodyPr/>
          <a:lstStyle/>
          <a:p>
            <a:r>
              <a:rPr lang="en-US"/>
              <a:t>Copyright 2005 </a:t>
            </a:r>
          </a:p>
          <a:p>
            <a:r>
              <a:rPr lang="en-US"/>
              <a:t>Ralph M. Ford and Chris Coulston</a:t>
            </a:r>
          </a:p>
        </p:txBody>
      </p:sp>
      <p:sp>
        <p:nvSpPr>
          <p:cNvPr id="163842" name="AutoShape 2"/>
          <p:cNvSpPr>
            <a:spLocks noGrp="1" noChangeArrowheads="1"/>
          </p:cNvSpPr>
          <p:nvPr>
            <p:ph type="title"/>
          </p:nvPr>
        </p:nvSpPr>
        <p:spPr/>
        <p:txBody>
          <a:bodyPr>
            <a:normAutofit fontScale="90000"/>
          </a:bodyPr>
          <a:lstStyle/>
          <a:p>
            <a:r>
              <a:rPr lang="en-US"/>
              <a:t>Example: Better Vending Machine</a:t>
            </a:r>
          </a:p>
        </p:txBody>
      </p:sp>
      <p:sp>
        <p:nvSpPr>
          <p:cNvPr id="163843" name="Rectangle 3"/>
          <p:cNvSpPr>
            <a:spLocks noGrp="1" noChangeArrowheads="1"/>
          </p:cNvSpPr>
          <p:nvPr>
            <p:ph type="body" idx="1"/>
          </p:nvPr>
        </p:nvSpPr>
        <p:spPr/>
        <p:txBody>
          <a:bodyPr/>
          <a:lstStyle/>
          <a:p>
            <a:pPr marL="533400" indent="-533400">
              <a:buFont typeface="Wingdings" pitchFamily="2" charset="2"/>
              <a:buNone/>
            </a:pPr>
            <a:r>
              <a:rPr lang="en-US"/>
              <a:t>Consider the state diagram for the vending machine shown on previous page Figure 6.2. Now assume that the system accepts nickels, dimes, and quarters. Also assume that it is capable of returning change to the user after a purchase. Create a state diagram that represents this new system. Make sure to define the output signals and their value for each state.</a:t>
            </a:r>
          </a:p>
          <a:p>
            <a:pPr marL="533400" indent="-533400">
              <a:buFont typeface="Wingdings" pitchFamily="2" charset="2"/>
              <a:buNone/>
            </a:pPr>
            <a:r>
              <a:rPr lang="en-US" b="1"/>
              <a:t>Solve this individually in class – 5 minutes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a:buFont typeface="Wingdings" pitchFamily="2" charset="2"/>
              <a:buNone/>
            </a:pPr>
            <a:r>
              <a:rPr lang="en-US" smtClean="0"/>
              <a:t>The intention of a flowchart is to model what type of behavior ???</a:t>
            </a:r>
          </a:p>
        </p:txBody>
      </p:sp>
      <p:sp>
        <p:nvSpPr>
          <p:cNvPr id="2253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F3123DF-4B25-4F36-A2DF-CB0E08C6B94B}" type="slidenum">
              <a:rPr lang="en-US"/>
              <a:pPr/>
              <a:t>15</a:t>
            </a:fld>
            <a:endParaRPr lang="en-US"/>
          </a:p>
        </p:txBody>
      </p:sp>
      <p:sp>
        <p:nvSpPr>
          <p:cNvPr id="11269" name="AutoShape 2"/>
          <p:cNvSpPr>
            <a:spLocks noGrp="1" noChangeArrowheads="1"/>
          </p:cNvSpPr>
          <p:nvPr>
            <p:ph type="title"/>
          </p:nvPr>
        </p:nvSpPr>
        <p:spPr/>
        <p:txBody>
          <a:bodyPr/>
          <a:lstStyle/>
          <a:p>
            <a:pPr fontAlgn="auto">
              <a:spcAft>
                <a:spcPts val="0"/>
              </a:spcAft>
              <a:defRPr/>
            </a:pPr>
            <a:r>
              <a:rPr lang="en-US" smtClean="0"/>
              <a:t>6.3 The “Lowly” Flowchart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A2E294A-693F-4AB5-BA5F-644243259A2E}" type="slidenum">
              <a:rPr lang="en-US"/>
              <a:pPr/>
              <a:t>16</a:t>
            </a:fld>
            <a:endParaRPr lang="en-US"/>
          </a:p>
        </p:txBody>
      </p:sp>
      <p:sp>
        <p:nvSpPr>
          <p:cNvPr id="12293" name="AutoShape 2"/>
          <p:cNvSpPr>
            <a:spLocks noGrp="1" noChangeArrowheads="1"/>
          </p:cNvSpPr>
          <p:nvPr>
            <p:ph type="title"/>
          </p:nvPr>
        </p:nvSpPr>
        <p:spPr/>
        <p:txBody>
          <a:bodyPr/>
          <a:lstStyle/>
          <a:p>
            <a:pPr fontAlgn="auto">
              <a:spcAft>
                <a:spcPts val="0"/>
              </a:spcAft>
              <a:defRPr/>
            </a:pPr>
            <a:r>
              <a:rPr lang="en-US" smtClean="0"/>
              <a:t>Flowchart Symbols</a:t>
            </a:r>
          </a:p>
        </p:txBody>
      </p:sp>
      <p:pic>
        <p:nvPicPr>
          <p:cNvPr id="23556" name="Picture 4" descr="6"/>
          <p:cNvPicPr>
            <a:picLocks noChangeAspect="1" noChangeArrowheads="1"/>
          </p:cNvPicPr>
          <p:nvPr/>
        </p:nvPicPr>
        <p:blipFill>
          <a:blip r:embed="rId2"/>
          <a:srcRect/>
          <a:stretch>
            <a:fillRect/>
          </a:stretch>
        </p:blipFill>
        <p:spPr bwMode="auto">
          <a:xfrm>
            <a:off x="225425" y="2286000"/>
            <a:ext cx="861377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idx="1"/>
          </p:nvPr>
        </p:nvSpPr>
        <p:spPr>
          <a:xfrm>
            <a:off x="762000" y="3352800"/>
            <a:ext cx="7693025" cy="2209800"/>
          </a:xfrm>
        </p:spPr>
        <p:txBody>
          <a:bodyPr/>
          <a:lstStyle/>
          <a:p>
            <a:pPr>
              <a:spcAft>
                <a:spcPts val="600"/>
              </a:spcAft>
            </a:pPr>
            <a:r>
              <a:rPr lang="en-US" smtClean="0"/>
              <a:t>Can you figure out the operation of the system by looking at this?</a:t>
            </a:r>
          </a:p>
          <a:p>
            <a:pPr>
              <a:spcAft>
                <a:spcPts val="600"/>
              </a:spcAft>
            </a:pPr>
            <a:r>
              <a:rPr lang="en-US" smtClean="0"/>
              <a:t>That is why the flowchart is </a:t>
            </a:r>
            <a:r>
              <a:rPr lang="en-US" u="sng" smtClean="0"/>
              <a:t>elegant</a:t>
            </a:r>
            <a:r>
              <a:rPr lang="en-US" smtClean="0"/>
              <a:t> and not so lowly.</a:t>
            </a:r>
          </a:p>
        </p:txBody>
      </p:sp>
      <p:sp>
        <p:nvSpPr>
          <p:cNvPr id="2457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2D87803-14F1-4DB3-8AEE-794C1E295D25}" type="slidenum">
              <a:rPr lang="en-US"/>
              <a:pPr/>
              <a:t>17</a:t>
            </a:fld>
            <a:endParaRPr lang="en-US"/>
          </a:p>
        </p:txBody>
      </p:sp>
      <p:sp>
        <p:nvSpPr>
          <p:cNvPr id="13317" name="AutoShape 2"/>
          <p:cNvSpPr>
            <a:spLocks noGrp="1" noChangeArrowheads="1"/>
          </p:cNvSpPr>
          <p:nvPr>
            <p:ph type="title"/>
          </p:nvPr>
        </p:nvSpPr>
        <p:spPr/>
        <p:txBody>
          <a:bodyPr>
            <a:normAutofit fontScale="90000"/>
          </a:bodyPr>
          <a:lstStyle/>
          <a:p>
            <a:pPr fontAlgn="auto">
              <a:spcAft>
                <a:spcPts val="0"/>
              </a:spcAft>
              <a:defRPr/>
            </a:pPr>
            <a:r>
              <a:rPr lang="en-US" smtClean="0"/>
              <a:t>Example: Light Monitoring System</a:t>
            </a:r>
          </a:p>
        </p:txBody>
      </p:sp>
      <p:pic>
        <p:nvPicPr>
          <p:cNvPr id="24581" name="Picture 4" descr="6"/>
          <p:cNvPicPr>
            <a:picLocks noChangeAspect="1" noChangeArrowheads="1"/>
          </p:cNvPicPr>
          <p:nvPr/>
        </p:nvPicPr>
        <p:blipFill>
          <a:blip r:embed="rId2"/>
          <a:srcRect/>
          <a:stretch>
            <a:fillRect/>
          </a:stretch>
        </p:blipFill>
        <p:spPr bwMode="auto">
          <a:xfrm>
            <a:off x="152400" y="1771650"/>
            <a:ext cx="8915400"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Rectangle 3"/>
          <p:cNvSpPr>
            <a:spLocks noGrp="1" noChangeArrowheads="1"/>
          </p:cNvSpPr>
          <p:nvPr>
            <p:ph idx="1"/>
          </p:nvPr>
        </p:nvSpPr>
        <p:spPr/>
        <p:txBody>
          <a:bodyPr>
            <a:normAutofit lnSpcReduction="10000"/>
          </a:bodyPr>
          <a:lstStyle/>
          <a:p>
            <a:pPr marL="365760" indent="-256032" fontAlgn="auto">
              <a:lnSpc>
                <a:spcPct val="90000"/>
              </a:lnSpc>
              <a:spcAft>
                <a:spcPts val="400"/>
              </a:spcAft>
              <a:buFont typeface="Wingdings" pitchFamily="2" charset="2"/>
              <a:buNone/>
              <a:defRPr/>
            </a:pPr>
            <a:r>
              <a:rPr lang="en-US" sz="2400" dirty="0" smtClean="0"/>
              <a:t>Requirements (loosely)</a:t>
            </a:r>
          </a:p>
          <a:p>
            <a:pPr marL="365760" indent="-256032" fontAlgn="auto">
              <a:lnSpc>
                <a:spcPct val="90000"/>
              </a:lnSpc>
              <a:spcAft>
                <a:spcPts val="400"/>
              </a:spcAft>
              <a:buFont typeface="Wingdings 3"/>
              <a:buChar char=""/>
              <a:defRPr/>
            </a:pPr>
            <a:r>
              <a:rPr lang="en-US" sz="2400" dirty="0" smtClean="0"/>
              <a:t>Must roam randomly around facility </a:t>
            </a:r>
          </a:p>
          <a:p>
            <a:pPr marL="365760" indent="-256032" fontAlgn="auto">
              <a:lnSpc>
                <a:spcPct val="90000"/>
              </a:lnSpc>
              <a:spcAft>
                <a:spcPts val="400"/>
              </a:spcAft>
              <a:buFont typeface="Wingdings 3"/>
              <a:buChar char=""/>
              <a:defRPr/>
            </a:pPr>
            <a:r>
              <a:rPr lang="en-US" sz="2400" dirty="0" smtClean="0"/>
              <a:t>Detect intruders by recognizing sound</a:t>
            </a:r>
          </a:p>
          <a:p>
            <a:pPr marL="365760" indent="-256032" fontAlgn="auto">
              <a:lnSpc>
                <a:spcPct val="90000"/>
              </a:lnSpc>
              <a:spcAft>
                <a:spcPts val="400"/>
              </a:spcAft>
              <a:buFont typeface="Wingdings 3"/>
              <a:buChar char=""/>
              <a:defRPr/>
            </a:pPr>
            <a:r>
              <a:rPr lang="en-US" sz="2400" dirty="0" smtClean="0"/>
              <a:t>Set-off an alarm if detects noise, transmit position, and wait.</a:t>
            </a:r>
          </a:p>
          <a:p>
            <a:pPr marL="365760" indent="-256032" fontAlgn="auto">
              <a:lnSpc>
                <a:spcPct val="90000"/>
              </a:lnSpc>
              <a:spcAft>
                <a:spcPts val="400"/>
              </a:spcAft>
              <a:buFont typeface="Wingdings 3"/>
              <a:buChar char=""/>
              <a:defRPr/>
            </a:pPr>
            <a:r>
              <a:rPr lang="en-US" sz="2400" dirty="0" smtClean="0"/>
              <a:t>Must regularly conduct a self-test to determine if it is working properly.</a:t>
            </a:r>
          </a:p>
          <a:p>
            <a:pPr marL="365760" indent="-256032" fontAlgn="auto">
              <a:lnSpc>
                <a:spcPct val="90000"/>
              </a:lnSpc>
              <a:spcAft>
                <a:spcPts val="400"/>
              </a:spcAft>
              <a:buFont typeface="Wingdings" pitchFamily="2" charset="2"/>
              <a:buNone/>
              <a:defRPr/>
            </a:pPr>
            <a:r>
              <a:rPr lang="en-US" sz="2400" dirty="0" smtClean="0"/>
              <a:t>Design Details</a:t>
            </a:r>
          </a:p>
          <a:p>
            <a:pPr marL="365760" indent="-256032" fontAlgn="auto">
              <a:lnSpc>
                <a:spcPct val="90000"/>
              </a:lnSpc>
              <a:spcAft>
                <a:spcPts val="400"/>
              </a:spcAft>
              <a:buFont typeface="Wingdings 3"/>
              <a:buChar char=""/>
              <a:defRPr/>
            </a:pPr>
            <a:r>
              <a:rPr lang="en-US" sz="2400" dirty="0" smtClean="0"/>
              <a:t>Has the three ultrasonic sensors and can measure distance to objects to the left, forward, and right.</a:t>
            </a:r>
          </a:p>
          <a:p>
            <a:pPr marL="365760" indent="-256032" fontAlgn="auto">
              <a:lnSpc>
                <a:spcPct val="90000"/>
              </a:lnSpc>
              <a:spcAft>
                <a:spcPts val="400"/>
              </a:spcAft>
              <a:buFont typeface="Wingdings 3"/>
              <a:buChar char=""/>
              <a:defRPr/>
            </a:pPr>
            <a:r>
              <a:rPr lang="en-US" sz="2400" dirty="0" smtClean="0"/>
              <a:t>Has a microphone that it uses to monitor sounds.</a:t>
            </a:r>
          </a:p>
          <a:p>
            <a:pPr marL="365760" indent="-256032" fontAlgn="auto">
              <a:lnSpc>
                <a:spcPct val="90000"/>
              </a:lnSpc>
              <a:spcAft>
                <a:spcPts val="400"/>
              </a:spcAft>
              <a:buFont typeface="Wingdings" pitchFamily="2" charset="2"/>
              <a:buNone/>
              <a:defRPr/>
            </a:pPr>
            <a:r>
              <a:rPr lang="en-US" sz="2400" u="sng" dirty="0" smtClean="0"/>
              <a:t>Problem</a:t>
            </a:r>
            <a:r>
              <a:rPr lang="en-US" sz="2400" dirty="0" smtClean="0"/>
              <a:t>: Develop a Flow Chart of its operation</a:t>
            </a:r>
          </a:p>
        </p:txBody>
      </p:sp>
      <p:sp>
        <p:nvSpPr>
          <p:cNvPr id="2560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119A0B5-47D1-4A44-B234-AED6E7E154C2}" type="slidenum">
              <a:rPr lang="en-US"/>
              <a:pPr/>
              <a:t>18</a:t>
            </a:fld>
            <a:endParaRPr lang="en-US"/>
          </a:p>
        </p:txBody>
      </p:sp>
      <p:sp>
        <p:nvSpPr>
          <p:cNvPr id="14341" name="AutoShape 2"/>
          <p:cNvSpPr>
            <a:spLocks noGrp="1" noChangeArrowheads="1"/>
          </p:cNvSpPr>
          <p:nvPr>
            <p:ph type="title"/>
          </p:nvPr>
        </p:nvSpPr>
        <p:spPr/>
        <p:txBody>
          <a:bodyPr/>
          <a:lstStyle/>
          <a:p>
            <a:pPr fontAlgn="auto">
              <a:spcAft>
                <a:spcPts val="0"/>
              </a:spcAft>
              <a:defRPr/>
            </a:pPr>
            <a:r>
              <a:rPr lang="en-US" smtClean="0"/>
              <a:t>Example: Security Robot</a:t>
            </a:r>
          </a:p>
        </p:txBody>
      </p:sp>
      <p:pic>
        <p:nvPicPr>
          <p:cNvPr id="5" name="Picture 5" descr="MCj02327250000[1]"/>
          <p:cNvPicPr>
            <a:picLocks noChangeAspect="1" noChangeArrowheads="1"/>
          </p:cNvPicPr>
          <p:nvPr/>
        </p:nvPicPr>
        <p:blipFill>
          <a:blip r:embed="rId2"/>
          <a:srcRect/>
          <a:stretch>
            <a:fillRect/>
          </a:stretch>
        </p:blipFill>
        <p:spPr bwMode="auto">
          <a:xfrm>
            <a:off x="7162800" y="685800"/>
            <a:ext cx="1387475" cy="18589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8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a:buFont typeface="Wingdings" pitchFamily="2" charset="2"/>
              <a:buNone/>
            </a:pPr>
            <a:r>
              <a:rPr lang="en-US" smtClean="0"/>
              <a:t>Intention is ??? </a:t>
            </a:r>
          </a:p>
          <a:p>
            <a:pPr>
              <a:buFont typeface="Wingdings" pitchFamily="2" charset="2"/>
              <a:buNone/>
            </a:pPr>
            <a:endParaRPr lang="en-US" smtClean="0"/>
          </a:p>
          <a:p>
            <a:pPr>
              <a:buFont typeface="Wingdings" pitchFamily="2" charset="2"/>
              <a:buNone/>
            </a:pPr>
            <a:endParaRPr lang="en-US" smtClean="0"/>
          </a:p>
          <a:p>
            <a:r>
              <a:rPr lang="en-US" smtClean="0"/>
              <a:t>DFDs can have levels, just like the functional</a:t>
            </a:r>
          </a:p>
          <a:p>
            <a:endParaRPr lang="en-US" smtClean="0"/>
          </a:p>
          <a:p>
            <a:endParaRPr lang="en-US" smtClean="0"/>
          </a:p>
          <a:p>
            <a:endParaRPr lang="en-US" smtClean="0"/>
          </a:p>
          <a:p>
            <a:endParaRPr lang="en-US" smtClean="0"/>
          </a:p>
        </p:txBody>
      </p:sp>
      <p:sp>
        <p:nvSpPr>
          <p:cNvPr id="2662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A906B1D-EB93-4EF8-BDFB-1CC88E0D01FC}" type="slidenum">
              <a:rPr lang="en-US"/>
              <a:pPr/>
              <a:t>19</a:t>
            </a:fld>
            <a:endParaRPr lang="en-US"/>
          </a:p>
        </p:txBody>
      </p:sp>
      <p:sp>
        <p:nvSpPr>
          <p:cNvPr id="15365" name="AutoShape 2"/>
          <p:cNvSpPr>
            <a:spLocks noGrp="1" noChangeArrowheads="1"/>
          </p:cNvSpPr>
          <p:nvPr>
            <p:ph type="title"/>
          </p:nvPr>
        </p:nvSpPr>
        <p:spPr/>
        <p:txBody>
          <a:bodyPr/>
          <a:lstStyle/>
          <a:p>
            <a:pPr fontAlgn="auto">
              <a:spcAft>
                <a:spcPts val="0"/>
              </a:spcAft>
              <a:defRPr/>
            </a:pPr>
            <a:r>
              <a:rPr lang="en-US" smtClean="0"/>
              <a:t>6.4 Data Flow Diagrams</a:t>
            </a:r>
          </a:p>
        </p:txBody>
      </p:sp>
      <p:pic>
        <p:nvPicPr>
          <p:cNvPr id="26629" name="Picture 4" descr="6"/>
          <p:cNvPicPr>
            <a:picLocks noChangeAspect="1" noChangeArrowheads="1"/>
          </p:cNvPicPr>
          <p:nvPr/>
        </p:nvPicPr>
        <p:blipFill>
          <a:blip r:embed="rId3"/>
          <a:srcRect/>
          <a:stretch>
            <a:fillRect/>
          </a:stretch>
        </p:blipFill>
        <p:spPr bwMode="auto">
          <a:xfrm>
            <a:off x="457200" y="4038600"/>
            <a:ext cx="8153400" cy="125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a:p>
            <a:r>
              <a:rPr lang="en-US"/>
              <a:t>Design for Electrical and Computer Engineers (Published by McGraw Hill)</a:t>
            </a:r>
          </a:p>
          <a:p>
            <a:r>
              <a:rPr lang="en-US"/>
              <a:t>Not to be transmitted or reproduced without written consent of authors</a:t>
            </a:r>
          </a:p>
          <a:p>
            <a:endParaRPr lang="en-US"/>
          </a:p>
        </p:txBody>
      </p:sp>
      <p:sp>
        <p:nvSpPr>
          <p:cNvPr id="5" name="Footer Placeholder 4"/>
          <p:cNvSpPr>
            <a:spLocks noGrp="1"/>
          </p:cNvSpPr>
          <p:nvPr>
            <p:ph type="ftr" sz="quarter" idx="11"/>
          </p:nvPr>
        </p:nvSpPr>
        <p:spPr/>
        <p:txBody>
          <a:bodyPr/>
          <a:lstStyle/>
          <a:p>
            <a:r>
              <a:rPr lang="en-US"/>
              <a:t>Copyright 2005 </a:t>
            </a:r>
          </a:p>
          <a:p>
            <a:r>
              <a:rPr lang="en-US"/>
              <a:t>Ralph M. Ford and Chris Coulston</a:t>
            </a:r>
          </a:p>
        </p:txBody>
      </p:sp>
      <p:sp>
        <p:nvSpPr>
          <p:cNvPr id="6" name="Slide Number Placeholder 5"/>
          <p:cNvSpPr>
            <a:spLocks noGrp="1"/>
          </p:cNvSpPr>
          <p:nvPr>
            <p:ph type="sldNum" sz="quarter" idx="12"/>
          </p:nvPr>
        </p:nvSpPr>
        <p:spPr/>
        <p:txBody>
          <a:bodyPr/>
          <a:lstStyle/>
          <a:p>
            <a:fld id="{83284FE6-BE01-464F-96C1-20D7F5857263}" type="slidenum">
              <a:rPr lang="en-US"/>
              <a:pPr/>
              <a:t>2</a:t>
            </a:fld>
            <a:endParaRPr lang="en-US"/>
          </a:p>
        </p:txBody>
      </p:sp>
      <p:sp>
        <p:nvSpPr>
          <p:cNvPr id="184322" name="AutoShape 2"/>
          <p:cNvSpPr>
            <a:spLocks noGrp="1" noChangeArrowheads="1"/>
          </p:cNvSpPr>
          <p:nvPr>
            <p:ph type="title"/>
          </p:nvPr>
        </p:nvSpPr>
        <p:spPr/>
        <p:txBody>
          <a:bodyPr/>
          <a:lstStyle/>
          <a:p>
            <a:r>
              <a:rPr lang="en-US" sz="3200"/>
              <a:t>5.5 Application: Digital Design - Stopwatch</a:t>
            </a:r>
          </a:p>
        </p:txBody>
      </p:sp>
      <p:sp>
        <p:nvSpPr>
          <p:cNvPr id="184323" name="Rectangle 3"/>
          <p:cNvSpPr>
            <a:spLocks noGrp="1" noChangeArrowheads="1"/>
          </p:cNvSpPr>
          <p:nvPr>
            <p:ph type="body" idx="1"/>
          </p:nvPr>
        </p:nvSpPr>
        <p:spPr/>
        <p:txBody>
          <a:bodyPr/>
          <a:lstStyle/>
          <a:p>
            <a:pPr>
              <a:buFont typeface="Wingdings" pitchFamily="2" charset="2"/>
              <a:buNone/>
            </a:pPr>
            <a:r>
              <a:rPr lang="en-US"/>
              <a:t>Requirements: The system must</a:t>
            </a:r>
          </a:p>
          <a:p>
            <a:r>
              <a:rPr lang="en-US"/>
              <a:t>have no more than two control buttons;</a:t>
            </a:r>
          </a:p>
          <a:p>
            <a:r>
              <a:rPr lang="en-US"/>
              <a:t>implement three functions (run, stop, and reset);</a:t>
            </a:r>
          </a:p>
          <a:p>
            <a:r>
              <a:rPr lang="en-US"/>
              <a:t>output a 16 bit binary number that represents seconds elapsed.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a:p>
            <a:r>
              <a:rPr lang="en-US"/>
              <a:t>Design for Electrical and Computer Engineers </a:t>
            </a:r>
          </a:p>
          <a:p>
            <a:r>
              <a:rPr lang="en-US"/>
              <a:t>Not to be transmitted or reproduced without written consent of authors</a:t>
            </a:r>
          </a:p>
          <a:p>
            <a:endParaRPr lang="en-US"/>
          </a:p>
        </p:txBody>
      </p:sp>
      <p:sp>
        <p:nvSpPr>
          <p:cNvPr id="5" name="Footer Placeholder 4"/>
          <p:cNvSpPr>
            <a:spLocks noGrp="1"/>
          </p:cNvSpPr>
          <p:nvPr>
            <p:ph type="ftr" sz="quarter" idx="11"/>
          </p:nvPr>
        </p:nvSpPr>
        <p:spPr/>
        <p:txBody>
          <a:bodyPr/>
          <a:lstStyle/>
          <a:p>
            <a:r>
              <a:rPr lang="en-US"/>
              <a:t>Copyright 2005 </a:t>
            </a:r>
          </a:p>
          <a:p>
            <a:r>
              <a:rPr lang="en-US"/>
              <a:t>Ralph M. Ford and Chris Coulston</a:t>
            </a:r>
          </a:p>
        </p:txBody>
      </p:sp>
      <p:sp>
        <p:nvSpPr>
          <p:cNvPr id="175106" name="AutoShape 2"/>
          <p:cNvSpPr>
            <a:spLocks noGrp="1" noChangeArrowheads="1"/>
          </p:cNvSpPr>
          <p:nvPr>
            <p:ph type="title"/>
          </p:nvPr>
        </p:nvSpPr>
        <p:spPr/>
        <p:txBody>
          <a:bodyPr>
            <a:normAutofit fontScale="90000"/>
          </a:bodyPr>
          <a:lstStyle/>
          <a:p>
            <a:r>
              <a:rPr lang="en-US"/>
              <a:t>Example: The Pie Making Process</a:t>
            </a:r>
          </a:p>
        </p:txBody>
      </p:sp>
      <p:sp>
        <p:nvSpPr>
          <p:cNvPr id="175107" name="Rectangle 3"/>
          <p:cNvSpPr>
            <a:spLocks noGrp="1" noChangeArrowheads="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a:p>
            <a:r>
              <a:rPr lang="en-US"/>
              <a:t>Design for Electrical and Computer Engineers </a:t>
            </a:r>
          </a:p>
          <a:p>
            <a:r>
              <a:rPr lang="en-US"/>
              <a:t>Not to be transmitted or reproduced without written consent of authors</a:t>
            </a:r>
          </a:p>
          <a:p>
            <a:endParaRPr lang="en-US"/>
          </a:p>
        </p:txBody>
      </p:sp>
      <p:sp>
        <p:nvSpPr>
          <p:cNvPr id="5" name="Footer Placeholder 4"/>
          <p:cNvSpPr>
            <a:spLocks noGrp="1"/>
          </p:cNvSpPr>
          <p:nvPr>
            <p:ph type="ftr" sz="quarter" idx="11"/>
          </p:nvPr>
        </p:nvSpPr>
        <p:spPr/>
        <p:txBody>
          <a:bodyPr/>
          <a:lstStyle/>
          <a:p>
            <a:r>
              <a:rPr lang="en-US"/>
              <a:t>Copyright 2005 </a:t>
            </a:r>
          </a:p>
          <a:p>
            <a:r>
              <a:rPr lang="en-US"/>
              <a:t>Ralph M. Ford and Chris Coulston</a:t>
            </a:r>
          </a:p>
        </p:txBody>
      </p:sp>
      <p:sp>
        <p:nvSpPr>
          <p:cNvPr id="175106" name="AutoShape 2"/>
          <p:cNvSpPr>
            <a:spLocks noGrp="1" noChangeArrowheads="1"/>
          </p:cNvSpPr>
          <p:nvPr>
            <p:ph type="title"/>
          </p:nvPr>
        </p:nvSpPr>
        <p:spPr/>
        <p:txBody>
          <a:bodyPr>
            <a:normAutofit fontScale="90000"/>
          </a:bodyPr>
          <a:lstStyle/>
          <a:p>
            <a:r>
              <a:rPr lang="en-US"/>
              <a:t>Example: The Pie Making Process</a:t>
            </a:r>
          </a:p>
        </p:txBody>
      </p:sp>
      <p:sp>
        <p:nvSpPr>
          <p:cNvPr id="175107" name="Rectangle 3"/>
          <p:cNvSpPr>
            <a:spLocks noGrp="1" noChangeArrowheads="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Example: Video Browsing System</a:t>
            </a:r>
            <a:endParaRPr lang="en-US" dirty="0"/>
          </a:p>
        </p:txBody>
      </p:sp>
      <p:sp>
        <p:nvSpPr>
          <p:cNvPr id="4" name="Date Placeholder 3"/>
          <p:cNvSpPr>
            <a:spLocks noGrp="1"/>
          </p:cNvSpPr>
          <p:nvPr>
            <p:ph type="dt" sz="half" idx="10"/>
          </p:nvPr>
        </p:nvSpPr>
        <p:spPr/>
        <p:txBody>
          <a:bodyPr/>
          <a:lstStyle/>
          <a:p>
            <a:pPr>
              <a:defRPr/>
            </a:pPr>
            <a:endParaRPr lang="en-US" smtClean="0"/>
          </a:p>
          <a:p>
            <a:pPr>
              <a:defRPr/>
            </a:pPr>
            <a:r>
              <a:rPr lang="en-US" smtClean="0"/>
              <a:t>Design for Electrical and Computer Engineers (Published by McGraw Hill)</a:t>
            </a:r>
          </a:p>
          <a:p>
            <a:pPr>
              <a:defRPr/>
            </a:pPr>
            <a:r>
              <a:rPr lang="en-US" smtClean="0"/>
              <a:t>Not to be transmitted or reproduced without written consent of authors</a:t>
            </a:r>
          </a:p>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2005 </a:t>
            </a:r>
          </a:p>
          <a:p>
            <a:pPr>
              <a:defRPr/>
            </a:pPr>
            <a:r>
              <a:rPr lang="en-US" smtClean="0"/>
              <a:t>Ralph M. Ford and Chris Coulston</a:t>
            </a:r>
            <a:endParaRPr lang="en-US"/>
          </a:p>
        </p:txBody>
      </p:sp>
      <p:sp>
        <p:nvSpPr>
          <p:cNvPr id="6" name="Slide Number Placeholder 5"/>
          <p:cNvSpPr>
            <a:spLocks noGrp="1"/>
          </p:cNvSpPr>
          <p:nvPr>
            <p:ph type="sldNum" sz="quarter" idx="12"/>
          </p:nvPr>
        </p:nvSpPr>
        <p:spPr/>
        <p:txBody>
          <a:bodyPr/>
          <a:lstStyle/>
          <a:p>
            <a:pPr>
              <a:defRPr/>
            </a:pPr>
            <a:fld id="{4768DD33-97E3-4A18-B51B-A502C306D3DA}"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A57B4FC-E53C-478E-A69E-C42A55EB19B8}" type="slidenum">
              <a:rPr lang="en-US"/>
              <a:pPr/>
              <a:t>23</a:t>
            </a:fld>
            <a:endParaRPr lang="en-US"/>
          </a:p>
        </p:txBody>
      </p:sp>
      <p:sp>
        <p:nvSpPr>
          <p:cNvPr id="16389" name="AutoShape 2"/>
          <p:cNvSpPr>
            <a:spLocks noGrp="1" noChangeArrowheads="1"/>
          </p:cNvSpPr>
          <p:nvPr>
            <p:ph type="title"/>
          </p:nvPr>
        </p:nvSpPr>
        <p:spPr/>
        <p:txBody>
          <a:bodyPr>
            <a:normAutofit fontScale="90000"/>
          </a:bodyPr>
          <a:lstStyle/>
          <a:p>
            <a:pPr fontAlgn="auto">
              <a:spcAft>
                <a:spcPts val="0"/>
              </a:spcAft>
              <a:defRPr/>
            </a:pPr>
            <a:r>
              <a:rPr lang="en-US" smtClean="0"/>
              <a:t>Example: Video Browsing System</a:t>
            </a:r>
          </a:p>
        </p:txBody>
      </p:sp>
      <p:pic>
        <p:nvPicPr>
          <p:cNvPr id="27652" name="Picture 4" descr="6"/>
          <p:cNvPicPr>
            <a:picLocks noChangeAspect="1" noChangeArrowheads="1"/>
          </p:cNvPicPr>
          <p:nvPr/>
        </p:nvPicPr>
        <p:blipFill>
          <a:blip r:embed="rId3"/>
          <a:srcRect/>
          <a:stretch>
            <a:fillRect/>
          </a:stretch>
        </p:blipFill>
        <p:spPr bwMode="auto">
          <a:xfrm>
            <a:off x="427038" y="1295400"/>
            <a:ext cx="8259762" cy="491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AutoShape 2"/>
          <p:cNvSpPr>
            <a:spLocks noGrp="1" noChangeArrowheads="1"/>
          </p:cNvSpPr>
          <p:nvPr>
            <p:ph type="title"/>
          </p:nvPr>
        </p:nvSpPr>
        <p:spPr/>
        <p:txBody>
          <a:bodyPr>
            <a:normAutofit fontScale="90000"/>
          </a:bodyPr>
          <a:lstStyle/>
          <a:p>
            <a:pPr fontAlgn="auto">
              <a:spcAft>
                <a:spcPts val="0"/>
              </a:spcAft>
              <a:defRPr/>
            </a:pPr>
            <a:r>
              <a:rPr lang="en-US" smtClean="0"/>
              <a:t>DFD – The Event Table</a:t>
            </a:r>
          </a:p>
        </p:txBody>
      </p:sp>
      <p:graphicFrame>
        <p:nvGraphicFramePr>
          <p:cNvPr id="172138" name="Group 106"/>
          <p:cNvGraphicFramePr>
            <a:graphicFrameLocks noGrp="1"/>
          </p:cNvGraphicFramePr>
          <p:nvPr>
            <p:ph type="tbl" idx="1"/>
          </p:nvPr>
        </p:nvGraphicFramePr>
        <p:xfrm>
          <a:off x="609600" y="1066800"/>
          <a:ext cx="7921625" cy="5019676"/>
        </p:xfrm>
        <a:graphic>
          <a:graphicData uri="http://schemas.openxmlformats.org/drawingml/2006/table">
            <a:tbl>
              <a:tblPr/>
              <a:tblGrid>
                <a:gridCol w="1899490"/>
                <a:gridCol w="2000840"/>
                <a:gridCol w="2036802"/>
                <a:gridCol w="1984493"/>
              </a:tblGrid>
              <a:tr h="8698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Palatino Linotype" pitchFamily="18" charset="0"/>
                          <a:cs typeface="Times New Roman" pitchFamily="18" charset="0"/>
                        </a:rPr>
                        <a:t>Event</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Times New Roman" pitchFamily="18" charset="0"/>
                        </a:rPr>
                        <a:t>Trigger</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Times New Roman" pitchFamily="18" charset="0"/>
                        </a:rPr>
                        <a:t>Process</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Palatino Linotype" pitchFamily="18" charset="0"/>
                          <a:cs typeface="Times New Roman" pitchFamily="18" charset="0"/>
                        </a:rPr>
                        <a:t>Source</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r>
              <a:tr h="138382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8" charset="0"/>
                        </a:rPr>
                        <a:t>Annotate Video</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8" charset="0"/>
                        </a:rPr>
                        <a:t>New Video Arrival</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8" charset="0"/>
                        </a:rPr>
                        <a:t>Shot Boundary  Detection</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8" charset="0"/>
                        </a:rPr>
                        <a:t>System</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38215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8" charset="0"/>
                        </a:rPr>
                        <a:t>View Storyboard</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Times New Roman" pitchFamily="18" charset="0"/>
                        </a:rPr>
                        <a:t>Browse Request</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Times New Roman" pitchFamily="18" charset="0"/>
                        </a:rPr>
                        <a:t>Storyboard Preview</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8" charset="0"/>
                        </a:rPr>
                        <a:t>User</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38382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Times New Roman" pitchFamily="18" charset="0"/>
                        </a:rPr>
                        <a:t>View Shot</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8" charset="0"/>
                        </a:rPr>
                        <a:t>Shot Preview     Request</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Palatino Linotype" pitchFamily="18" charset="0"/>
                          <a:cs typeface="Times New Roman" pitchFamily="18" charset="0"/>
                        </a:rPr>
                        <a:t>Shot Preview</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cs typeface="Times New Roman" pitchFamily="18" charset="0"/>
                        </a:rPr>
                        <a:t>User</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2870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903B5D7-9EA2-4C14-BED3-1FA83E47A731}"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en-US" smtClean="0"/>
              <a:t>Intention of an ERD is  </a:t>
            </a:r>
          </a:p>
          <a:p>
            <a:endParaRPr lang="en-US" smtClean="0"/>
          </a:p>
          <a:p>
            <a:endParaRPr lang="en-US" smtClean="0"/>
          </a:p>
          <a:p>
            <a:r>
              <a:rPr lang="en-US" smtClean="0"/>
              <a:t>Entities =</a:t>
            </a:r>
          </a:p>
          <a:p>
            <a:endParaRPr lang="en-US" smtClean="0"/>
          </a:p>
          <a:p>
            <a:r>
              <a:rPr lang="en-US" smtClean="0"/>
              <a:t>Relationships =</a:t>
            </a:r>
          </a:p>
          <a:p>
            <a:endParaRPr lang="en-US" smtClean="0"/>
          </a:p>
          <a:p>
            <a:r>
              <a:rPr lang="en-US" smtClean="0"/>
              <a:t>Attributes =  </a:t>
            </a:r>
          </a:p>
        </p:txBody>
      </p:sp>
      <p:sp>
        <p:nvSpPr>
          <p:cNvPr id="2969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17BD53F-2EF6-42F7-9769-97D4BC33F365}" type="slidenum">
              <a:rPr lang="en-US"/>
              <a:pPr/>
              <a:t>25</a:t>
            </a:fld>
            <a:endParaRPr lang="en-US"/>
          </a:p>
        </p:txBody>
      </p:sp>
      <p:sp>
        <p:nvSpPr>
          <p:cNvPr id="18437" name="AutoShape 2"/>
          <p:cNvSpPr>
            <a:spLocks noGrp="1" noChangeArrowheads="1"/>
          </p:cNvSpPr>
          <p:nvPr>
            <p:ph type="title"/>
          </p:nvPr>
        </p:nvSpPr>
        <p:spPr/>
        <p:txBody>
          <a:bodyPr>
            <a:normAutofit fontScale="90000"/>
          </a:bodyPr>
          <a:lstStyle/>
          <a:p>
            <a:pPr fontAlgn="auto">
              <a:spcAft>
                <a:spcPts val="0"/>
              </a:spcAft>
              <a:defRPr/>
            </a:pPr>
            <a:r>
              <a:rPr lang="en-US" smtClean="0"/>
              <a:t>6.5 Entity Relationship Diagrams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endParaRPr lang="en-US" smtClean="0"/>
          </a:p>
        </p:txBody>
      </p:sp>
      <p:sp>
        <p:nvSpPr>
          <p:cNvPr id="3072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AD60C7D-D01A-4C7F-A33D-924B3C20B420}" type="slidenum">
              <a:rPr lang="en-US"/>
              <a:pPr/>
              <a:t>26</a:t>
            </a:fld>
            <a:endParaRPr lang="en-US"/>
          </a:p>
        </p:txBody>
      </p:sp>
      <p:sp>
        <p:nvSpPr>
          <p:cNvPr id="19461" name="AutoShape 2"/>
          <p:cNvSpPr>
            <a:spLocks noGrp="1" noChangeArrowheads="1"/>
          </p:cNvSpPr>
          <p:nvPr>
            <p:ph type="title"/>
          </p:nvPr>
        </p:nvSpPr>
        <p:spPr/>
        <p:txBody>
          <a:bodyPr/>
          <a:lstStyle/>
          <a:p>
            <a:pPr fontAlgn="auto">
              <a:spcAft>
                <a:spcPts val="0"/>
              </a:spcAft>
              <a:defRPr/>
            </a:pPr>
            <a:r>
              <a:rPr lang="en-US" dirty="0" smtClean="0"/>
              <a:t>ERD Symbols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2"/>
          <p:cNvSpPr>
            <a:spLocks noGrp="1" noChangeArrowheads="1"/>
          </p:cNvSpPr>
          <p:nvPr>
            <p:ph type="title"/>
          </p:nvPr>
        </p:nvSpPr>
        <p:spPr/>
        <p:txBody>
          <a:bodyPr/>
          <a:lstStyle/>
          <a:p>
            <a:pPr fontAlgn="auto">
              <a:spcAft>
                <a:spcPts val="0"/>
              </a:spcAft>
              <a:defRPr/>
            </a:pPr>
            <a:r>
              <a:rPr lang="en-US" sz="3200" smtClean="0"/>
              <a:t>Example: College Database System</a:t>
            </a:r>
          </a:p>
        </p:txBody>
      </p:sp>
      <p:graphicFrame>
        <p:nvGraphicFramePr>
          <p:cNvPr id="180327" name="Group 103"/>
          <p:cNvGraphicFramePr>
            <a:graphicFrameLocks noGrp="1"/>
          </p:cNvGraphicFramePr>
          <p:nvPr>
            <p:ph type="tbl" idx="1"/>
          </p:nvPr>
        </p:nvGraphicFramePr>
        <p:xfrm>
          <a:off x="838200" y="1295400"/>
          <a:ext cx="7693025" cy="4791076"/>
        </p:xfrm>
        <a:graphic>
          <a:graphicData uri="http://schemas.openxmlformats.org/drawingml/2006/table">
            <a:tbl>
              <a:tblPr/>
              <a:tblGrid>
                <a:gridCol w="1766888"/>
                <a:gridCol w="1893887"/>
                <a:gridCol w="2035175"/>
                <a:gridCol w="1997075"/>
              </a:tblGrid>
              <a:tr h="1089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Student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Course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Department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r>
              <a:tr h="10906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Student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2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Course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0890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Department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177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a:p>
            <a:r>
              <a:rPr lang="en-US" smtClean="0"/>
              <a:t>Design for Electrical and Computer Engineers (Published by McGraw Hill)</a:t>
            </a:r>
          </a:p>
          <a:p>
            <a:r>
              <a:rPr lang="en-US" smtClean="0"/>
              <a:t>Not to be transmitted or reproduced without written consent of authors</a:t>
            </a:r>
          </a:p>
          <a:p>
            <a:endParaRPr lang="en-US" smtClean="0"/>
          </a:p>
        </p:txBody>
      </p:sp>
      <p:sp>
        <p:nvSpPr>
          <p:cNvPr id="31775" name="Footer Placeholder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Copyright 2005 </a:t>
            </a:r>
          </a:p>
          <a:p>
            <a:r>
              <a:rPr lang="en-US" smtClean="0"/>
              <a:t>Ralph M. Ford and Chris Coulston</a:t>
            </a:r>
          </a:p>
        </p:txBody>
      </p:sp>
      <p:sp>
        <p:nvSpPr>
          <p:cNvPr id="3177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27533E7-D4B7-4C03-B026-9926273628E1}"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fontAlgn="auto">
              <a:spcAft>
                <a:spcPts val="0"/>
              </a:spcAft>
              <a:defRPr/>
            </a:pPr>
            <a:r>
              <a:rPr lang="en-US" smtClean="0"/>
              <a:t>College Database ERD</a:t>
            </a:r>
          </a:p>
        </p:txBody>
      </p:sp>
      <p:sp>
        <p:nvSpPr>
          <p:cNvPr id="3277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5DD5E52-4327-4289-B01A-633AC63E0CB9}" type="slidenum">
              <a:rPr lang="en-US" smtClean="0"/>
              <a:pPr/>
              <a:t>28</a:t>
            </a:fld>
            <a:endParaRPr lang="en-US" smtClean="0"/>
          </a:p>
        </p:txBody>
      </p:sp>
      <p:pic>
        <p:nvPicPr>
          <p:cNvPr id="32772" name="Picture 2" descr="6"/>
          <p:cNvPicPr>
            <a:picLocks noChangeAspect="1" noChangeArrowheads="1"/>
          </p:cNvPicPr>
          <p:nvPr/>
        </p:nvPicPr>
        <p:blipFill>
          <a:blip r:embed="rId3"/>
          <a:srcRect/>
          <a:stretch>
            <a:fillRect/>
          </a:stretch>
        </p:blipFill>
        <p:spPr bwMode="auto">
          <a:xfrm>
            <a:off x="925513" y="990600"/>
            <a:ext cx="7491412"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pPr>
              <a:spcAft>
                <a:spcPts val="600"/>
              </a:spcAft>
            </a:pPr>
            <a:r>
              <a:rPr lang="en-US" sz="3200" smtClean="0"/>
              <a:t>For object-oriented software design.</a:t>
            </a:r>
          </a:p>
          <a:p>
            <a:pPr>
              <a:spcAft>
                <a:spcPts val="600"/>
              </a:spcAft>
            </a:pPr>
            <a:r>
              <a:rPr lang="en-US" sz="3200" smtClean="0"/>
              <a:t>Value in applying it to ECE Systems.</a:t>
            </a:r>
          </a:p>
          <a:p>
            <a:pPr>
              <a:spcAft>
                <a:spcPts val="600"/>
              </a:spcAft>
            </a:pPr>
            <a:r>
              <a:rPr lang="en-US" sz="3200" smtClean="0"/>
              <a:t>Has 6 different views of systems (unified!).</a:t>
            </a:r>
          </a:p>
          <a:p>
            <a:pPr>
              <a:spcAft>
                <a:spcPts val="600"/>
              </a:spcAft>
            </a:pPr>
            <a:r>
              <a:rPr lang="en-US" sz="3200" smtClean="0"/>
              <a:t>Only an overview is provided here.</a:t>
            </a:r>
          </a:p>
        </p:txBody>
      </p:sp>
      <p:sp>
        <p:nvSpPr>
          <p:cNvPr id="3379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D6944E9-E506-490A-BBAC-EF49731AF905}" type="slidenum">
              <a:rPr lang="en-US"/>
              <a:pPr/>
              <a:t>29</a:t>
            </a:fld>
            <a:endParaRPr lang="en-US"/>
          </a:p>
        </p:txBody>
      </p:sp>
      <p:sp>
        <p:nvSpPr>
          <p:cNvPr id="22533" name="AutoShape 2"/>
          <p:cNvSpPr>
            <a:spLocks noGrp="1" noChangeArrowheads="1"/>
          </p:cNvSpPr>
          <p:nvPr>
            <p:ph type="title"/>
          </p:nvPr>
        </p:nvSpPr>
        <p:spPr/>
        <p:txBody>
          <a:bodyPr/>
          <a:lstStyle/>
          <a:p>
            <a:pPr fontAlgn="auto">
              <a:spcAft>
                <a:spcPts val="0"/>
              </a:spcAft>
              <a:defRPr/>
            </a:pPr>
            <a:r>
              <a:rPr lang="en-US" smtClean="0"/>
              <a:t>6.6 Unified Modeling Language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endParaRPr lang="en-US"/>
          </a:p>
          <a:p>
            <a:r>
              <a:rPr lang="en-US"/>
              <a:t>Design for Electrical and Computer Engineers (Published by McGraw Hill)</a:t>
            </a:r>
          </a:p>
          <a:p>
            <a:r>
              <a:rPr lang="en-US"/>
              <a:t>Not to be transmitted or reproduced without written consent of authors</a:t>
            </a:r>
          </a:p>
          <a:p>
            <a:endParaRPr lang="en-US"/>
          </a:p>
        </p:txBody>
      </p:sp>
      <p:sp>
        <p:nvSpPr>
          <p:cNvPr id="22" name="Footer Placeholder 4"/>
          <p:cNvSpPr>
            <a:spLocks noGrp="1"/>
          </p:cNvSpPr>
          <p:nvPr>
            <p:ph type="ftr" sz="quarter" idx="11"/>
          </p:nvPr>
        </p:nvSpPr>
        <p:spPr/>
        <p:txBody>
          <a:bodyPr/>
          <a:lstStyle/>
          <a:p>
            <a:r>
              <a:rPr lang="en-US"/>
              <a:t>Copyright 2005 </a:t>
            </a:r>
          </a:p>
          <a:p>
            <a:r>
              <a:rPr lang="en-US"/>
              <a:t>Ralph M. Ford and Chris Coulston</a:t>
            </a:r>
          </a:p>
        </p:txBody>
      </p:sp>
      <p:sp>
        <p:nvSpPr>
          <p:cNvPr id="23" name="Slide Number Placeholder 5"/>
          <p:cNvSpPr>
            <a:spLocks noGrp="1"/>
          </p:cNvSpPr>
          <p:nvPr>
            <p:ph type="sldNum" sz="quarter" idx="12"/>
          </p:nvPr>
        </p:nvSpPr>
        <p:spPr/>
        <p:txBody>
          <a:bodyPr/>
          <a:lstStyle/>
          <a:p>
            <a:fld id="{8B5D1772-25ED-4544-9051-DFB94EFDF6D8}" type="slidenum">
              <a:rPr lang="en-US"/>
              <a:pPr/>
              <a:t>3</a:t>
            </a:fld>
            <a:endParaRPr lang="en-US"/>
          </a:p>
        </p:txBody>
      </p:sp>
      <p:sp>
        <p:nvSpPr>
          <p:cNvPr id="185346" name="AutoShape 2"/>
          <p:cNvSpPr>
            <a:spLocks noGrp="1" noChangeArrowheads="1"/>
          </p:cNvSpPr>
          <p:nvPr>
            <p:ph type="title"/>
          </p:nvPr>
        </p:nvSpPr>
        <p:spPr/>
        <p:txBody>
          <a:bodyPr>
            <a:normAutofit fontScale="90000"/>
          </a:bodyPr>
          <a:lstStyle/>
          <a:p>
            <a:r>
              <a:rPr lang="en-US"/>
              <a:t>Level 0</a:t>
            </a:r>
          </a:p>
        </p:txBody>
      </p:sp>
      <p:pic>
        <p:nvPicPr>
          <p:cNvPr id="185350" name="Picture 6"/>
          <p:cNvPicPr>
            <a:picLocks noChangeAspect="1" noChangeArrowheads="1"/>
          </p:cNvPicPr>
          <p:nvPr/>
        </p:nvPicPr>
        <p:blipFill>
          <a:blip r:embed="rId2"/>
          <a:srcRect/>
          <a:stretch>
            <a:fillRect/>
          </a:stretch>
        </p:blipFill>
        <p:spPr bwMode="auto">
          <a:xfrm>
            <a:off x="2514600" y="838200"/>
            <a:ext cx="5029200" cy="1790700"/>
          </a:xfrm>
          <a:prstGeom prst="rect">
            <a:avLst/>
          </a:prstGeom>
          <a:noFill/>
        </p:spPr>
      </p:pic>
      <p:graphicFrame>
        <p:nvGraphicFramePr>
          <p:cNvPr id="185411" name="Group 67"/>
          <p:cNvGraphicFramePr>
            <a:graphicFrameLocks noGrp="1"/>
          </p:cNvGraphicFramePr>
          <p:nvPr>
            <p:ph idx="1"/>
          </p:nvPr>
        </p:nvGraphicFramePr>
        <p:xfrm>
          <a:off x="762000" y="2667000"/>
          <a:ext cx="7693025" cy="3342958"/>
        </p:xfrm>
        <a:graphic>
          <a:graphicData uri="http://schemas.openxmlformats.org/drawingml/2006/table">
            <a:tbl>
              <a:tblPr/>
              <a:tblGrid>
                <a:gridCol w="1700213"/>
                <a:gridCol w="5992812"/>
              </a:tblGrid>
              <a:tr h="3857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Times New Roman" pitchFamily="18" charset="0"/>
                        </a:rPr>
                        <a:t>Module</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Stopwatch</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0620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Times New Roman" pitchFamily="18" charset="0"/>
                        </a:rPr>
                        <a:t>Inputs</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smtClean="0">
                          <a:ln>
                            <a:noFill/>
                          </a:ln>
                          <a:solidFill>
                            <a:schemeClr val="tx1"/>
                          </a:solidFill>
                          <a:effectLst/>
                          <a:latin typeface="Arial" charset="0"/>
                          <a:cs typeface="Times New Roman" pitchFamily="18" charset="0"/>
                        </a:rPr>
                        <a:t>A = Reset button signal.  When the button is pushed it resets the counter to zero.</a:t>
                      </a:r>
                    </a:p>
                    <a:p>
                      <a:pPr marL="342900" marR="0" lvl="0" indent="-342900" algn="just" defTabSz="914400" rtl="0" eaLnBrk="0" fontAlgn="base" latinLnBrk="0" hangingPunct="0">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smtClean="0">
                          <a:ln>
                            <a:noFill/>
                          </a:ln>
                          <a:solidFill>
                            <a:schemeClr val="tx1"/>
                          </a:solidFill>
                          <a:effectLst/>
                          <a:latin typeface="Arial" charset="0"/>
                          <a:cs typeface="Times New Roman" pitchFamily="18" charset="0"/>
                        </a:rPr>
                        <a:t>B = Run/stop toggle signal. When the button is pushed it toggles between run and stop modes.</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6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Times New Roman" pitchFamily="18" charset="0"/>
                        </a:rPr>
                        <a:t>Outputs</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smtClean="0">
                          <a:ln>
                            <a:noFill/>
                          </a:ln>
                          <a:solidFill>
                            <a:schemeClr val="tx1"/>
                          </a:solidFill>
                          <a:effectLst/>
                          <a:latin typeface="Arial" charset="0"/>
                          <a:cs typeface="Times New Roman" pitchFamily="18" charset="0"/>
                        </a:rPr>
                        <a:t>b</a:t>
                      </a:r>
                      <a:r>
                        <a:rPr kumimoji="0" lang="en-US" sz="1600" b="0" i="0" u="none" strike="noStrike" cap="none" normalizeH="0" baseline="-30000" smtClean="0">
                          <a:ln>
                            <a:noFill/>
                          </a:ln>
                          <a:solidFill>
                            <a:schemeClr val="tx1"/>
                          </a:solidFill>
                          <a:effectLst/>
                          <a:latin typeface="Arial" charset="0"/>
                          <a:cs typeface="Times New Roman" pitchFamily="18" charset="0"/>
                        </a:rPr>
                        <a:t>0</a:t>
                      </a:r>
                      <a:r>
                        <a:rPr kumimoji="0" lang="en-US" sz="1600" b="0" i="0" u="none" strike="noStrike" cap="none" normalizeH="0" baseline="0" smtClean="0">
                          <a:ln>
                            <a:noFill/>
                          </a:ln>
                          <a:solidFill>
                            <a:schemeClr val="tx1"/>
                          </a:solidFill>
                          <a:effectLst/>
                          <a:latin typeface="Arial" charset="0"/>
                          <a:cs typeface="Times New Roman" pitchFamily="18" charset="0"/>
                        </a:rPr>
                        <a:t>-b</a:t>
                      </a:r>
                      <a:r>
                        <a:rPr kumimoji="0" lang="en-US" sz="1600" b="0" i="0" u="none" strike="noStrike" cap="none" normalizeH="0" baseline="-30000" smtClean="0">
                          <a:ln>
                            <a:noFill/>
                          </a:ln>
                          <a:solidFill>
                            <a:schemeClr val="tx1"/>
                          </a:solidFill>
                          <a:effectLst/>
                          <a:latin typeface="Arial" charset="0"/>
                          <a:cs typeface="Times New Roman" pitchFamily="18" charset="0"/>
                        </a:rPr>
                        <a:t>15</a:t>
                      </a:r>
                      <a:r>
                        <a:rPr kumimoji="0" lang="en-US" sz="1600" b="0" i="0" u="none" strike="noStrike" cap="none" normalizeH="0" baseline="0" smtClean="0">
                          <a:ln>
                            <a:noFill/>
                          </a:ln>
                          <a:solidFill>
                            <a:schemeClr val="tx1"/>
                          </a:solidFill>
                          <a:effectLst/>
                          <a:latin typeface="Arial" charset="0"/>
                          <a:cs typeface="Times New Roman" pitchFamily="18" charset="0"/>
                        </a:rPr>
                        <a:t>. 16 bit binary number that represents the number of seconds elapsed.</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3112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Times New Roman" pitchFamily="18" charset="0"/>
                        </a:rPr>
                        <a:t>Functionality</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The stopwatch counts number of seconds after the run button (B) is pushed and system is either in reset or stop mode.  When in run mode and the stop button (B) is pushed, it stops the count.   A reset button (A) push will reset the output value of the counter to zero only when in stop mode.</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pPr>
              <a:spcAft>
                <a:spcPts val="600"/>
              </a:spcAft>
            </a:pPr>
            <a:r>
              <a:rPr lang="en-US" sz="2800" smtClean="0"/>
              <a:t>Pretty popular idea – web ordering of groceries followed by home delivery.</a:t>
            </a:r>
          </a:p>
          <a:p>
            <a:pPr>
              <a:spcAft>
                <a:spcPts val="600"/>
              </a:spcAft>
            </a:pPr>
            <a:r>
              <a:rPr lang="en-US" sz="2800" smtClean="0"/>
              <a:t>The “v-Grocer” system.</a:t>
            </a:r>
          </a:p>
          <a:p>
            <a:pPr>
              <a:spcAft>
                <a:spcPts val="600"/>
              </a:spcAft>
            </a:pPr>
            <a:r>
              <a:rPr lang="en-US" sz="2800" smtClean="0"/>
              <a:t>User has a barcode scanner connected to home computer.</a:t>
            </a:r>
          </a:p>
          <a:p>
            <a:pPr>
              <a:spcAft>
                <a:spcPts val="600"/>
              </a:spcAft>
            </a:pPr>
            <a:r>
              <a:rPr lang="en-US" sz="2800" smtClean="0"/>
              <a:t>They can scan a used item an automatically order it from the grocery store.</a:t>
            </a:r>
          </a:p>
          <a:p>
            <a:pPr>
              <a:spcAft>
                <a:spcPts val="600"/>
              </a:spcAft>
            </a:pPr>
            <a:r>
              <a:rPr lang="en-US" sz="2800" smtClean="0"/>
              <a:t>Place the order and groceries delivered at pre-arranged time.</a:t>
            </a:r>
          </a:p>
        </p:txBody>
      </p:sp>
      <p:sp>
        <p:nvSpPr>
          <p:cNvPr id="3481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F1ECC17-F9EC-4AA0-A35D-6810D316E175}" type="slidenum">
              <a:rPr lang="en-US"/>
              <a:pPr/>
              <a:t>30</a:t>
            </a:fld>
            <a:endParaRPr lang="en-US"/>
          </a:p>
        </p:txBody>
      </p:sp>
      <p:sp>
        <p:nvSpPr>
          <p:cNvPr id="23557" name="AutoShape 2"/>
          <p:cNvSpPr>
            <a:spLocks noGrp="1" noChangeArrowheads="1"/>
          </p:cNvSpPr>
          <p:nvPr>
            <p:ph type="title"/>
          </p:nvPr>
        </p:nvSpPr>
        <p:spPr/>
        <p:txBody>
          <a:bodyPr/>
          <a:lstStyle/>
          <a:p>
            <a:pPr fontAlgn="auto">
              <a:spcAft>
                <a:spcPts val="0"/>
              </a:spcAft>
              <a:defRPr/>
            </a:pPr>
            <a:r>
              <a:rPr lang="en-US" smtClean="0"/>
              <a:t>UML - Scenario</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pPr>
              <a:lnSpc>
                <a:spcPct val="90000"/>
              </a:lnSpc>
            </a:pPr>
            <a:r>
              <a:rPr lang="en-US" smtClean="0"/>
              <a:t>Object view of software.</a:t>
            </a:r>
          </a:p>
          <a:p>
            <a:pPr>
              <a:lnSpc>
                <a:spcPct val="90000"/>
              </a:lnSpc>
            </a:pPr>
            <a:r>
              <a:rPr lang="en-US" b="1" i="1" smtClean="0"/>
              <a:t>Classes</a:t>
            </a:r>
            <a:r>
              <a:rPr lang="en-US" smtClean="0"/>
              <a:t> represent </a:t>
            </a:r>
          </a:p>
          <a:p>
            <a:pPr lvl="1">
              <a:lnSpc>
                <a:spcPct val="90000"/>
              </a:lnSpc>
            </a:pPr>
            <a:r>
              <a:rPr lang="en-US" smtClean="0"/>
              <a:t>Data</a:t>
            </a:r>
          </a:p>
          <a:p>
            <a:pPr lvl="1">
              <a:lnSpc>
                <a:spcPct val="90000"/>
              </a:lnSpc>
            </a:pPr>
            <a:r>
              <a:rPr lang="en-US" smtClean="0"/>
              <a:t>Methods (functions) that operate on the data</a:t>
            </a:r>
          </a:p>
          <a:p>
            <a:pPr>
              <a:lnSpc>
                <a:spcPct val="90000"/>
              </a:lnSpc>
            </a:pPr>
            <a:r>
              <a:rPr lang="en-US" b="1" i="1" smtClean="0"/>
              <a:t>Objects </a:t>
            </a:r>
            <a:r>
              <a:rPr lang="en-US" smtClean="0"/>
              <a:t> are</a:t>
            </a:r>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r>
              <a:rPr lang="en-US" smtClean="0"/>
              <a:t>Can allow for different security levels.</a:t>
            </a:r>
            <a:endParaRPr lang="en-US" b="1" i="1" smtClean="0"/>
          </a:p>
        </p:txBody>
      </p:sp>
      <p:sp>
        <p:nvSpPr>
          <p:cNvPr id="3584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AB97086-A431-4926-AF7D-948A4E604FE8}" type="slidenum">
              <a:rPr lang="en-US"/>
              <a:pPr/>
              <a:t>31</a:t>
            </a:fld>
            <a:endParaRPr lang="en-US"/>
          </a:p>
        </p:txBody>
      </p:sp>
      <p:sp>
        <p:nvSpPr>
          <p:cNvPr id="24581" name="AutoShape 2"/>
          <p:cNvSpPr>
            <a:spLocks noGrp="1" noChangeArrowheads="1"/>
          </p:cNvSpPr>
          <p:nvPr>
            <p:ph type="title"/>
          </p:nvPr>
        </p:nvSpPr>
        <p:spPr/>
        <p:txBody>
          <a:bodyPr/>
          <a:lstStyle/>
          <a:p>
            <a:pPr fontAlgn="auto">
              <a:spcAft>
                <a:spcPts val="0"/>
              </a:spcAft>
              <a:defRPr/>
            </a:pPr>
            <a:r>
              <a:rPr lang="en-US" dirty="0" smtClean="0"/>
              <a:t>Static View</a:t>
            </a:r>
          </a:p>
        </p:txBody>
      </p:sp>
      <p:sp>
        <p:nvSpPr>
          <p:cNvPr id="35845" name="Rectangle 5"/>
          <p:cNvSpPr>
            <a:spLocks noChangeArrowheads="1"/>
          </p:cNvSpPr>
          <p:nvPr/>
        </p:nvSpPr>
        <p:spPr bwMode="auto">
          <a:xfrm>
            <a:off x="0" y="3057525"/>
            <a:ext cx="9144000" cy="0"/>
          </a:xfrm>
          <a:prstGeom prst="rect">
            <a:avLst/>
          </a:prstGeom>
          <a:noFill/>
          <a:ln w="9525">
            <a:noFill/>
            <a:miter lim="800000"/>
            <a:headEnd/>
            <a:tailEnd/>
          </a:ln>
        </p:spPr>
        <p:txBody>
          <a:bodyPr wrap="none" anchor="ctr">
            <a:spAutoFit/>
          </a:bodyPr>
          <a:lstStyle/>
          <a:p>
            <a:endParaRPr lang="en-US"/>
          </a:p>
        </p:txBody>
      </p:sp>
      <p:sp>
        <p:nvSpPr>
          <p:cNvPr id="35846" name="AutoShape 4" descr="6"/>
          <p:cNvSpPr>
            <a:spLocks noChangeAspect="1" noChangeArrowheads="1"/>
          </p:cNvSpPr>
          <p:nvPr/>
        </p:nvSpPr>
        <p:spPr bwMode="auto">
          <a:xfrm>
            <a:off x="3733800" y="3657600"/>
            <a:ext cx="1371600" cy="930275"/>
          </a:xfrm>
          <a:prstGeom prst="rect">
            <a:avLst/>
          </a:prstGeom>
          <a:noFill/>
          <a:ln w="9525">
            <a:noFill/>
            <a:miter lim="800000"/>
            <a:headEnd/>
            <a:tailEnd/>
          </a:ln>
        </p:spPr>
        <p:txBody>
          <a:bodyPr/>
          <a:lstStyle/>
          <a:p>
            <a:endParaRPr lang="en-US"/>
          </a:p>
        </p:txBody>
      </p:sp>
      <p:pic>
        <p:nvPicPr>
          <p:cNvPr id="35847" name="Picture 6" descr="6"/>
          <p:cNvPicPr>
            <a:picLocks noChangeAspect="1" noChangeArrowheads="1"/>
          </p:cNvPicPr>
          <p:nvPr/>
        </p:nvPicPr>
        <p:blipFill>
          <a:blip r:embed="rId2"/>
          <a:srcRect/>
          <a:stretch>
            <a:fillRect/>
          </a:stretch>
        </p:blipFill>
        <p:spPr bwMode="auto">
          <a:xfrm>
            <a:off x="3200400" y="3505200"/>
            <a:ext cx="2286000" cy="1550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a:p>
            <a:r>
              <a:rPr lang="en-US" smtClean="0"/>
              <a:t>Design for Electrical and Computer Engineers (Published by McGraw Hill)</a:t>
            </a:r>
          </a:p>
          <a:p>
            <a:r>
              <a:rPr lang="en-US" smtClean="0"/>
              <a:t>Not to be transmitted or reproduced without written consent of authors</a:t>
            </a:r>
          </a:p>
          <a:p>
            <a:endParaRPr lang="en-US" smtClean="0"/>
          </a:p>
        </p:txBody>
      </p:sp>
      <p:sp>
        <p:nvSpPr>
          <p:cNvPr id="36867" name="Footer Placeholder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Copyright 2005 </a:t>
            </a:r>
          </a:p>
          <a:p>
            <a:r>
              <a:rPr lang="en-US"/>
              <a:t>Ralph M. Ford and Chris Coulston</a:t>
            </a:r>
          </a:p>
        </p:txBody>
      </p:sp>
      <p:sp>
        <p:nvSpPr>
          <p:cNvPr id="3686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15D2CB4-BE35-424A-922C-89036878F57B}" type="slidenum">
              <a:rPr lang="en-US"/>
              <a:pPr/>
              <a:t>32</a:t>
            </a:fld>
            <a:endParaRPr lang="en-US"/>
          </a:p>
        </p:txBody>
      </p:sp>
      <p:sp>
        <p:nvSpPr>
          <p:cNvPr id="25605" name="AutoShape 2"/>
          <p:cNvSpPr>
            <a:spLocks noGrp="1" noChangeArrowheads="1"/>
          </p:cNvSpPr>
          <p:nvPr>
            <p:ph type="title"/>
          </p:nvPr>
        </p:nvSpPr>
        <p:spPr/>
        <p:txBody>
          <a:bodyPr/>
          <a:lstStyle/>
          <a:p>
            <a:pPr fontAlgn="auto">
              <a:spcAft>
                <a:spcPts val="0"/>
              </a:spcAft>
              <a:defRPr/>
            </a:pPr>
            <a:r>
              <a:rPr lang="en-US" smtClean="0"/>
              <a:t>Class Diagram</a:t>
            </a:r>
          </a:p>
        </p:txBody>
      </p:sp>
      <p:sp>
        <p:nvSpPr>
          <p:cNvPr id="36870" name="Rectangle 5"/>
          <p:cNvSpPr>
            <a:spLocks noChangeArrowheads="1"/>
          </p:cNvSpPr>
          <p:nvPr/>
        </p:nvSpPr>
        <p:spPr bwMode="auto">
          <a:xfrm>
            <a:off x="0" y="2243138"/>
            <a:ext cx="9144000" cy="0"/>
          </a:xfrm>
          <a:prstGeom prst="rect">
            <a:avLst/>
          </a:prstGeom>
          <a:noFill/>
          <a:ln w="9525">
            <a:noFill/>
            <a:miter lim="800000"/>
            <a:headEnd/>
            <a:tailEnd/>
          </a:ln>
        </p:spPr>
        <p:txBody>
          <a:bodyPr wrap="none" anchor="ctr">
            <a:spAutoFit/>
          </a:bodyPr>
          <a:lstStyle/>
          <a:p>
            <a:endParaRPr lang="en-US"/>
          </a:p>
        </p:txBody>
      </p:sp>
      <p:sp>
        <p:nvSpPr>
          <p:cNvPr id="36871" name="AutoShape 4" descr="6"/>
          <p:cNvSpPr>
            <a:spLocks noChangeAspect="1" noChangeArrowheads="1"/>
          </p:cNvSpPr>
          <p:nvPr/>
        </p:nvSpPr>
        <p:spPr bwMode="auto">
          <a:xfrm>
            <a:off x="1143000" y="1219200"/>
            <a:ext cx="6477000" cy="4716463"/>
          </a:xfrm>
          <a:prstGeom prst="rect">
            <a:avLst/>
          </a:prstGeom>
          <a:noFill/>
          <a:ln w="9525">
            <a:noFill/>
            <a:miter lim="800000"/>
            <a:headEnd/>
            <a:tailEnd/>
          </a:ln>
        </p:spPr>
        <p:txBody>
          <a:bodyPr/>
          <a:lstStyle/>
          <a:p>
            <a:endParaRPr lang="en-US"/>
          </a:p>
        </p:txBody>
      </p:sp>
      <p:pic>
        <p:nvPicPr>
          <p:cNvPr id="36872" name="Picture 6" descr="6"/>
          <p:cNvPicPr>
            <a:picLocks noChangeAspect="1" noChangeArrowheads="1"/>
          </p:cNvPicPr>
          <p:nvPr/>
        </p:nvPicPr>
        <p:blipFill>
          <a:blip r:embed="rId2"/>
          <a:srcRect/>
          <a:stretch>
            <a:fillRect/>
          </a:stretch>
        </p:blipFill>
        <p:spPr bwMode="auto">
          <a:xfrm>
            <a:off x="1524000" y="1371600"/>
            <a:ext cx="609600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r>
              <a:rPr lang="en-US" smtClean="0"/>
              <a:t>Intention = </a:t>
            </a:r>
          </a:p>
          <a:p>
            <a:r>
              <a:rPr lang="en-US" smtClean="0"/>
              <a:t>Characterized by a Use-Case Diagram</a:t>
            </a:r>
          </a:p>
        </p:txBody>
      </p:sp>
      <p:sp>
        <p:nvSpPr>
          <p:cNvPr id="3789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CFFC3F4-FCE1-4761-9E98-AA4167D3DCBB}" type="slidenum">
              <a:rPr lang="en-US"/>
              <a:pPr/>
              <a:t>33</a:t>
            </a:fld>
            <a:endParaRPr lang="en-US"/>
          </a:p>
        </p:txBody>
      </p:sp>
      <p:sp>
        <p:nvSpPr>
          <p:cNvPr id="26629" name="AutoShape 2"/>
          <p:cNvSpPr>
            <a:spLocks noGrp="1" noChangeArrowheads="1"/>
          </p:cNvSpPr>
          <p:nvPr>
            <p:ph type="title"/>
          </p:nvPr>
        </p:nvSpPr>
        <p:spPr/>
        <p:txBody>
          <a:bodyPr/>
          <a:lstStyle/>
          <a:p>
            <a:pPr fontAlgn="auto">
              <a:spcAft>
                <a:spcPts val="0"/>
              </a:spcAft>
              <a:defRPr/>
            </a:pPr>
            <a:r>
              <a:rPr lang="en-US" dirty="0" smtClean="0"/>
              <a:t>Use-Case View</a:t>
            </a:r>
          </a:p>
        </p:txBody>
      </p:sp>
      <p:sp>
        <p:nvSpPr>
          <p:cNvPr id="37893" name="Rectangle 5"/>
          <p:cNvSpPr>
            <a:spLocks noChangeArrowheads="1"/>
          </p:cNvSpPr>
          <p:nvPr/>
        </p:nvSpPr>
        <p:spPr bwMode="auto">
          <a:xfrm>
            <a:off x="0" y="2195513"/>
            <a:ext cx="9144000" cy="0"/>
          </a:xfrm>
          <a:prstGeom prst="rect">
            <a:avLst/>
          </a:prstGeom>
          <a:noFill/>
          <a:ln w="9525">
            <a:noFill/>
            <a:miter lim="800000"/>
            <a:headEnd/>
            <a:tailEnd/>
          </a:ln>
        </p:spPr>
        <p:txBody>
          <a:bodyPr wrap="none" anchor="ctr">
            <a:spAutoFit/>
          </a:bodyPr>
          <a:lstStyle/>
          <a:p>
            <a:endParaRPr lang="en-US"/>
          </a:p>
        </p:txBody>
      </p:sp>
      <p:sp>
        <p:nvSpPr>
          <p:cNvPr id="37894" name="AutoShape 4" descr="6"/>
          <p:cNvSpPr>
            <a:spLocks noChangeAspect="1" noChangeArrowheads="1"/>
          </p:cNvSpPr>
          <p:nvPr/>
        </p:nvSpPr>
        <p:spPr bwMode="auto">
          <a:xfrm>
            <a:off x="1905000" y="2438400"/>
            <a:ext cx="5181600" cy="3597275"/>
          </a:xfrm>
          <a:prstGeom prst="rect">
            <a:avLst/>
          </a:prstGeom>
          <a:noFill/>
          <a:ln w="9525">
            <a:noFill/>
            <a:miter lim="800000"/>
            <a:headEnd/>
            <a:tailEnd/>
          </a:ln>
        </p:spPr>
        <p:txBody>
          <a:bodyPr/>
          <a:lstStyle/>
          <a:p>
            <a:endParaRPr lang="en-US"/>
          </a:p>
        </p:txBody>
      </p:sp>
      <p:pic>
        <p:nvPicPr>
          <p:cNvPr id="37895" name="Picture 6" descr="6"/>
          <p:cNvPicPr>
            <a:picLocks noChangeAspect="1" noChangeArrowheads="1"/>
          </p:cNvPicPr>
          <p:nvPr/>
        </p:nvPicPr>
        <p:blipFill>
          <a:blip r:embed="rId2"/>
          <a:srcRect/>
          <a:stretch>
            <a:fillRect/>
          </a:stretch>
        </p:blipFill>
        <p:spPr bwMode="auto">
          <a:xfrm>
            <a:off x="1524000" y="2514600"/>
            <a:ext cx="5638800" cy="391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2"/>
          <p:cNvSpPr>
            <a:spLocks noGrp="1" noChangeArrowheads="1"/>
          </p:cNvSpPr>
          <p:nvPr>
            <p:ph type="title"/>
          </p:nvPr>
        </p:nvSpPr>
        <p:spPr/>
        <p:txBody>
          <a:bodyPr>
            <a:normAutofit fontScale="90000"/>
          </a:bodyPr>
          <a:lstStyle/>
          <a:p>
            <a:pPr fontAlgn="auto">
              <a:spcAft>
                <a:spcPts val="0"/>
              </a:spcAft>
              <a:defRPr/>
            </a:pPr>
            <a:r>
              <a:rPr lang="en-US" smtClean="0"/>
              <a:t>Use-Case Description</a:t>
            </a:r>
          </a:p>
        </p:txBody>
      </p:sp>
      <p:graphicFrame>
        <p:nvGraphicFramePr>
          <p:cNvPr id="188480" name="Group 64"/>
          <p:cNvGraphicFramePr>
            <a:graphicFrameLocks noGrp="1"/>
          </p:cNvGraphicFramePr>
          <p:nvPr>
            <p:ph type="tbl" idx="1"/>
          </p:nvPr>
        </p:nvGraphicFramePr>
        <p:xfrm>
          <a:off x="457200" y="1295400"/>
          <a:ext cx="8074025" cy="4791075"/>
        </p:xfrm>
        <a:graphic>
          <a:graphicData uri="http://schemas.openxmlformats.org/drawingml/2006/table">
            <a:tbl>
              <a:tblPr/>
              <a:tblGrid>
                <a:gridCol w="1854394"/>
                <a:gridCol w="6219631"/>
              </a:tblGrid>
              <a:tr h="558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Times New Roman" pitchFamily="18" charset="0"/>
                        </a:rPr>
                        <a:t>Use-Case</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WebOrder</a:t>
                      </a:r>
                      <a:endParaRPr kumimoji="0" lang="en-US" sz="20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58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Actors</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Customer</a:t>
                      </a:r>
                      <a:r>
                        <a:rPr kumimoji="0" lang="en-US" sz="2000" b="0" i="0" u="none" strike="noStrike" cap="none" normalizeH="0" baseline="0" smtClean="0">
                          <a:ln>
                            <a:noFill/>
                          </a:ln>
                          <a:solidFill>
                            <a:schemeClr val="tx1"/>
                          </a:solidFill>
                          <a:effectLst/>
                          <a:latin typeface="Palatino Linotype" pitchFamily="18" charset="0"/>
                          <a:ea typeface="Times New Roman" pitchFamily="18" charset="0"/>
                          <a:cs typeface="Courier New" pitchFamily="49" charset="0"/>
                        </a:rPr>
                        <a:t>, </a:t>
                      </a:r>
                      <a:r>
                        <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Database</a:t>
                      </a:r>
                      <a:r>
                        <a:rPr kumimoji="0" lang="en-US" sz="2000" b="0" i="0" u="none" strike="noStrike" cap="none" normalizeH="0" baseline="0" smtClean="0">
                          <a:ln>
                            <a:noFill/>
                          </a:ln>
                          <a:solidFill>
                            <a:schemeClr val="tx1"/>
                          </a:solidFill>
                          <a:effectLst/>
                          <a:latin typeface="Palatino Linotype" pitchFamily="18" charset="0"/>
                          <a:ea typeface="Times New Roman" pitchFamily="18" charset="0"/>
                          <a:cs typeface="Courier New" pitchFamily="49" charset="0"/>
                        </a:rPr>
                        <a:t>, and </a:t>
                      </a:r>
                      <a:r>
                        <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WebServer</a:t>
                      </a:r>
                      <a:endParaRPr kumimoji="0" lang="en-US" sz="20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25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Description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ea typeface="Times New Roman" pitchFamily="18" charset="0"/>
                          <a:cs typeface="Courier New" pitchFamily="49" charset="0"/>
                        </a:rPr>
                        <a:t>This use-case occurs when a customer submits an order via the </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WebServer</a:t>
                      </a:r>
                      <a:r>
                        <a:rPr kumimoji="0" lang="en-US" sz="2000" b="0" i="0" u="none" strike="noStrike" cap="none" normalizeH="0" baseline="0" dirty="0" smtClean="0">
                          <a:ln>
                            <a:noFill/>
                          </a:ln>
                          <a:solidFill>
                            <a:schemeClr val="tx1"/>
                          </a:solidFill>
                          <a:effectLst/>
                          <a:latin typeface="Palatino Linotype" pitchFamily="18" charset="0"/>
                          <a:ea typeface="Times New Roman" pitchFamily="18" charset="0"/>
                          <a:cs typeface="Courier New" pitchFamily="49" charset="0"/>
                        </a:rPr>
                        <a:t>. If it is a new customer, the </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WebServer</a:t>
                      </a:r>
                      <a:r>
                        <a:rPr kumimoji="0" lang="en-US" sz="2000" b="0" i="0" u="none" strike="noStrike" cap="none" normalizeH="0" baseline="0" dirty="0" smtClean="0">
                          <a:ln>
                            <a:noFill/>
                          </a:ln>
                          <a:solidFill>
                            <a:schemeClr val="tx1"/>
                          </a:solidFill>
                          <a:effectLst/>
                          <a:latin typeface="Palatino Linotype" pitchFamily="18" charset="0"/>
                          <a:ea typeface="Times New Roman" pitchFamily="18" charset="0"/>
                          <a:cs typeface="Courier New" pitchFamily="49" charset="0"/>
                        </a:rPr>
                        <a:t> prompts them to establish an account and their customer information is stored in the </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Database</a:t>
                      </a:r>
                      <a:r>
                        <a:rPr kumimoji="0" lang="en-US" sz="2000" b="0" i="0" u="none" strike="noStrike" cap="none" normalizeH="0" baseline="0" dirty="0" smtClean="0">
                          <a:ln>
                            <a:noFill/>
                          </a:ln>
                          <a:solidFill>
                            <a:schemeClr val="tx1"/>
                          </a:solidFill>
                          <a:effectLst/>
                          <a:latin typeface="Palatino Linotype" pitchFamily="18" charset="0"/>
                          <a:ea typeface="Times New Roman" pitchFamily="18" charset="0"/>
                          <a:cs typeface="Courier New" pitchFamily="49" charset="0"/>
                        </a:rPr>
                        <a:t> as a new entry. If they are an existing customer, they have the opportunity to update their personal information. </a:t>
                      </a:r>
                      <a:endParaRPr kumimoji="0" lang="en-US" sz="2000" b="0" i="0" u="none" strike="noStrike" cap="none" normalizeH="0" baseline="0" dirty="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58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Stimulus</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ea typeface="Times New Roman" pitchFamily="18" charset="0"/>
                          <a:cs typeface="Courier New" pitchFamily="49" charset="0"/>
                        </a:rPr>
                        <a:t>Customer order via the </a:t>
                      </a:r>
                      <a:r>
                        <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GroceryCart</a:t>
                      </a:r>
                      <a:r>
                        <a:rPr kumimoji="0" lang="en-US" sz="2000" b="0" i="0" u="none" strike="noStrike" cap="none" normalizeH="0" baseline="0" smtClean="0">
                          <a:ln>
                            <a:noFill/>
                          </a:ln>
                          <a:solidFill>
                            <a:schemeClr val="tx1"/>
                          </a:solidFill>
                          <a:effectLst/>
                          <a:latin typeface="Palatino Linotype" pitchFamily="18" charset="0"/>
                          <a:ea typeface="Times New Roman" pitchFamily="18" charset="0"/>
                          <a:cs typeface="Courier New" pitchFamily="49" charset="0"/>
                        </a:rPr>
                        <a:t>.</a:t>
                      </a:r>
                      <a:endParaRPr kumimoji="0" lang="en-US" sz="20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89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Response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ea typeface="Times New Roman" pitchFamily="18" charset="0"/>
                          <a:cs typeface="Courier New" pitchFamily="49" charset="0"/>
                        </a:rPr>
                        <a:t>Verify payment, availability of order items, and if successful trigger the </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AssembleOrder</a:t>
                      </a:r>
                      <a:r>
                        <a:rPr kumimoji="0" lang="en-US" sz="2000" b="0" i="0" u="none" strike="noStrike" cap="none" normalizeH="0" baseline="0" dirty="0" smtClean="0">
                          <a:ln>
                            <a:noFill/>
                          </a:ln>
                          <a:solidFill>
                            <a:schemeClr val="tx1"/>
                          </a:solidFill>
                          <a:effectLst/>
                          <a:latin typeface="Palatino Linotype" pitchFamily="18" charset="0"/>
                          <a:ea typeface="Times New Roman" pitchFamily="18" charset="0"/>
                          <a:cs typeface="Courier New" pitchFamily="49" charset="0"/>
                        </a:rPr>
                        <a:t> use-case.</a:t>
                      </a:r>
                      <a:endParaRPr kumimoji="0" lang="en-US" sz="2000" b="0" i="0" u="none" strike="noStrike" cap="none" normalizeH="0" baseline="0" dirty="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893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09E9029-055E-4642-BF1B-08DFF2142B21}"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A0B0934-1245-4521-99C8-DF5B58E1F97F}" type="slidenum">
              <a:rPr lang="en-US"/>
              <a:pPr/>
              <a:t>35</a:t>
            </a:fld>
            <a:endParaRPr lang="en-US"/>
          </a:p>
        </p:txBody>
      </p:sp>
      <p:sp>
        <p:nvSpPr>
          <p:cNvPr id="28677" name="AutoShape 2"/>
          <p:cNvSpPr>
            <a:spLocks noGrp="1" noChangeArrowheads="1"/>
          </p:cNvSpPr>
          <p:nvPr>
            <p:ph type="title"/>
          </p:nvPr>
        </p:nvSpPr>
        <p:spPr/>
        <p:txBody>
          <a:bodyPr/>
          <a:lstStyle/>
          <a:p>
            <a:pPr fontAlgn="auto">
              <a:spcAft>
                <a:spcPts val="0"/>
              </a:spcAft>
              <a:defRPr/>
            </a:pPr>
            <a:r>
              <a:rPr lang="en-US" dirty="0" smtClean="0"/>
              <a:t>State Machine View</a:t>
            </a:r>
          </a:p>
        </p:txBody>
      </p:sp>
      <p:sp>
        <p:nvSpPr>
          <p:cNvPr id="39940" name="Rectangle 5"/>
          <p:cNvSpPr>
            <a:spLocks noChangeArrowheads="1"/>
          </p:cNvSpPr>
          <p:nvPr/>
        </p:nvSpPr>
        <p:spPr bwMode="auto">
          <a:xfrm>
            <a:off x="0" y="2490788"/>
            <a:ext cx="9144000" cy="0"/>
          </a:xfrm>
          <a:prstGeom prst="rect">
            <a:avLst/>
          </a:prstGeom>
          <a:noFill/>
          <a:ln w="9525">
            <a:noFill/>
            <a:miter lim="800000"/>
            <a:headEnd/>
            <a:tailEnd/>
          </a:ln>
        </p:spPr>
        <p:txBody>
          <a:bodyPr wrap="none" anchor="ctr">
            <a:spAutoFit/>
          </a:bodyPr>
          <a:lstStyle/>
          <a:p>
            <a:endParaRPr lang="en-US"/>
          </a:p>
        </p:txBody>
      </p:sp>
      <p:sp>
        <p:nvSpPr>
          <p:cNvPr id="39941" name="AutoShape 4" descr="6"/>
          <p:cNvSpPr>
            <a:spLocks noChangeAspect="1" noChangeArrowheads="1"/>
          </p:cNvSpPr>
          <p:nvPr/>
        </p:nvSpPr>
        <p:spPr bwMode="auto">
          <a:xfrm>
            <a:off x="2514600" y="1447800"/>
            <a:ext cx="4052888" cy="4114800"/>
          </a:xfrm>
          <a:prstGeom prst="rect">
            <a:avLst/>
          </a:prstGeom>
          <a:noFill/>
          <a:ln w="9525">
            <a:noFill/>
            <a:miter lim="800000"/>
            <a:headEnd/>
            <a:tailEnd/>
          </a:ln>
        </p:spPr>
        <p:txBody>
          <a:bodyPr/>
          <a:lstStyle/>
          <a:p>
            <a:endParaRPr lang="en-US"/>
          </a:p>
        </p:txBody>
      </p:sp>
      <p:pic>
        <p:nvPicPr>
          <p:cNvPr id="39942" name="Picture 6" descr="6"/>
          <p:cNvPicPr>
            <a:picLocks noChangeAspect="1" noChangeArrowheads="1"/>
          </p:cNvPicPr>
          <p:nvPr/>
        </p:nvPicPr>
        <p:blipFill>
          <a:blip r:embed="rId2"/>
          <a:srcRect/>
          <a:stretch>
            <a:fillRect/>
          </a:stretch>
        </p:blipFill>
        <p:spPr bwMode="auto">
          <a:xfrm>
            <a:off x="2044700" y="1371600"/>
            <a:ext cx="4584700" cy="465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838200" y="1295400"/>
            <a:ext cx="7693025" cy="1143000"/>
          </a:xfrm>
        </p:spPr>
        <p:txBody>
          <a:bodyPr/>
          <a:lstStyle/>
          <a:p>
            <a:r>
              <a:rPr lang="en-US" smtClean="0"/>
              <a:t>Intention = describe a sequence of activities needed to complete a task.</a:t>
            </a:r>
          </a:p>
          <a:p>
            <a:pPr>
              <a:buFont typeface="Wingdings" pitchFamily="2" charset="2"/>
              <a:buNone/>
            </a:pPr>
            <a:endParaRPr lang="en-US" smtClean="0"/>
          </a:p>
        </p:txBody>
      </p:sp>
      <p:sp>
        <p:nvSpPr>
          <p:cNvPr id="4096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2812DC4-B512-4844-8F32-8F8409A227F7}" type="slidenum">
              <a:rPr lang="en-US"/>
              <a:pPr/>
              <a:t>36</a:t>
            </a:fld>
            <a:endParaRPr lang="en-US"/>
          </a:p>
        </p:txBody>
      </p:sp>
      <p:sp>
        <p:nvSpPr>
          <p:cNvPr id="29701" name="AutoShape 2"/>
          <p:cNvSpPr>
            <a:spLocks noGrp="1" noChangeArrowheads="1"/>
          </p:cNvSpPr>
          <p:nvPr>
            <p:ph type="title"/>
          </p:nvPr>
        </p:nvSpPr>
        <p:spPr/>
        <p:txBody>
          <a:bodyPr/>
          <a:lstStyle/>
          <a:p>
            <a:pPr fontAlgn="auto">
              <a:spcAft>
                <a:spcPts val="0"/>
              </a:spcAft>
              <a:defRPr/>
            </a:pPr>
            <a:r>
              <a:rPr lang="en-US" dirty="0" smtClean="0"/>
              <a:t>Activity View</a:t>
            </a:r>
          </a:p>
        </p:txBody>
      </p:sp>
      <p:pic>
        <p:nvPicPr>
          <p:cNvPr id="40965" name="Picture 4" descr="6"/>
          <p:cNvPicPr>
            <a:picLocks noChangeAspect="1" noChangeArrowheads="1"/>
          </p:cNvPicPr>
          <p:nvPr/>
        </p:nvPicPr>
        <p:blipFill>
          <a:blip r:embed="rId2"/>
          <a:srcRect/>
          <a:stretch>
            <a:fillRect/>
          </a:stretch>
        </p:blipFill>
        <p:spPr bwMode="auto">
          <a:xfrm>
            <a:off x="381000" y="2895600"/>
            <a:ext cx="8610600" cy="1387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lstStyle/>
          <a:p>
            <a:r>
              <a:rPr lang="en-US" smtClean="0"/>
              <a:t>Intention = to show interaction between objects (when they must cooperate to do something useful).</a:t>
            </a:r>
          </a:p>
          <a:p>
            <a:r>
              <a:rPr lang="en-US" smtClean="0"/>
              <a:t>Use either a </a:t>
            </a:r>
            <a:r>
              <a:rPr lang="en-US" b="1" i="1" smtClean="0"/>
              <a:t>collaboration</a:t>
            </a:r>
            <a:r>
              <a:rPr lang="en-US" smtClean="0"/>
              <a:t> or</a:t>
            </a:r>
            <a:r>
              <a:rPr lang="en-US" b="1" i="1" smtClean="0"/>
              <a:t> sequence</a:t>
            </a:r>
            <a:r>
              <a:rPr lang="en-US" smtClean="0"/>
              <a:t> diagram.</a:t>
            </a:r>
          </a:p>
          <a:p>
            <a:r>
              <a:rPr lang="en-US" smtClean="0"/>
              <a:t>This example is for the </a:t>
            </a:r>
            <a:r>
              <a:rPr lang="en-US" b="1" smtClean="0"/>
              <a:t>WebOrder </a:t>
            </a:r>
            <a:r>
              <a:rPr lang="en-US" smtClean="0"/>
              <a:t>use-case.</a:t>
            </a:r>
          </a:p>
        </p:txBody>
      </p:sp>
      <p:sp>
        <p:nvSpPr>
          <p:cNvPr id="4198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E400DBE-1F4B-4E66-A8F9-6AA9A7FF8D83}" type="slidenum">
              <a:rPr lang="en-US"/>
              <a:pPr/>
              <a:t>37</a:t>
            </a:fld>
            <a:endParaRPr lang="en-US"/>
          </a:p>
        </p:txBody>
      </p:sp>
      <p:sp>
        <p:nvSpPr>
          <p:cNvPr id="30725" name="AutoShape 2"/>
          <p:cNvSpPr>
            <a:spLocks noGrp="1" noChangeArrowheads="1"/>
          </p:cNvSpPr>
          <p:nvPr>
            <p:ph type="title"/>
          </p:nvPr>
        </p:nvSpPr>
        <p:spPr/>
        <p:txBody>
          <a:bodyPr/>
          <a:lstStyle/>
          <a:p>
            <a:pPr fontAlgn="auto">
              <a:spcAft>
                <a:spcPts val="0"/>
              </a:spcAft>
              <a:defRPr/>
            </a:pPr>
            <a:r>
              <a:rPr lang="en-US" dirty="0" smtClean="0"/>
              <a:t>Interaction View</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57200" y="1447800"/>
            <a:ext cx="8229600" cy="4525963"/>
          </a:xfrm>
        </p:spPr>
        <p:txBody>
          <a:bodyPr/>
          <a:lstStyle/>
          <a:p>
            <a:pPr>
              <a:spcAft>
                <a:spcPts val="600"/>
              </a:spcAft>
            </a:pPr>
            <a:r>
              <a:rPr lang="en-US" sz="2800" smtClean="0"/>
              <a:t>Show the physical components that constitute the system.</a:t>
            </a:r>
          </a:p>
          <a:p>
            <a:pPr>
              <a:spcAft>
                <a:spcPts val="600"/>
              </a:spcAft>
            </a:pPr>
            <a:r>
              <a:rPr lang="en-US" sz="2800" smtClean="0"/>
              <a:t>Can think of this much more generally than presentation in UML.</a:t>
            </a:r>
          </a:p>
        </p:txBody>
      </p:sp>
      <p:sp>
        <p:nvSpPr>
          <p:cNvPr id="4301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29F2833-154C-4B60-956F-29FC763E65A6}" type="slidenum">
              <a:rPr lang="en-US"/>
              <a:pPr/>
              <a:t>38</a:t>
            </a:fld>
            <a:endParaRPr lang="en-US"/>
          </a:p>
        </p:txBody>
      </p:sp>
      <p:sp>
        <p:nvSpPr>
          <p:cNvPr id="31749" name="AutoShape 2"/>
          <p:cNvSpPr>
            <a:spLocks noGrp="1" noChangeArrowheads="1"/>
          </p:cNvSpPr>
          <p:nvPr>
            <p:ph type="title"/>
          </p:nvPr>
        </p:nvSpPr>
        <p:spPr/>
        <p:txBody>
          <a:bodyPr/>
          <a:lstStyle/>
          <a:p>
            <a:pPr fontAlgn="auto">
              <a:spcAft>
                <a:spcPts val="0"/>
              </a:spcAft>
              <a:defRPr/>
            </a:pPr>
            <a:r>
              <a:rPr lang="en-US" dirty="0" smtClean="0"/>
              <a:t>Physical View</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pPr>
              <a:spcAft>
                <a:spcPts val="400"/>
              </a:spcAft>
            </a:pPr>
            <a:r>
              <a:rPr lang="en-US" sz="2800" smtClean="0"/>
              <a:t>See Table 6.4 of book.</a:t>
            </a:r>
          </a:p>
          <a:p>
            <a:pPr>
              <a:spcAft>
                <a:spcPts val="400"/>
              </a:spcAft>
            </a:pPr>
            <a:r>
              <a:rPr lang="en-US" sz="2800" smtClean="0"/>
              <a:t>Gives guidance on how to select models based upon behavior to describe.</a:t>
            </a:r>
          </a:p>
          <a:p>
            <a:endParaRPr lang="en-US" smtClean="0"/>
          </a:p>
        </p:txBody>
      </p:sp>
      <p:sp>
        <p:nvSpPr>
          <p:cNvPr id="4403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57113B0-0598-4A53-968B-15C285DE2CE5}" type="slidenum">
              <a:rPr lang="en-US"/>
              <a:pPr/>
              <a:t>39</a:t>
            </a:fld>
            <a:endParaRPr lang="en-US"/>
          </a:p>
        </p:txBody>
      </p:sp>
      <p:sp>
        <p:nvSpPr>
          <p:cNvPr id="32773" name="AutoShape 2"/>
          <p:cNvSpPr>
            <a:spLocks noGrp="1" noChangeArrowheads="1"/>
          </p:cNvSpPr>
          <p:nvPr>
            <p:ph type="title"/>
          </p:nvPr>
        </p:nvSpPr>
        <p:spPr/>
        <p:txBody>
          <a:bodyPr/>
          <a:lstStyle/>
          <a:p>
            <a:pPr fontAlgn="auto">
              <a:spcAft>
                <a:spcPts val="0"/>
              </a:spcAft>
              <a:defRPr/>
            </a:pPr>
            <a:r>
              <a:rPr lang="en-US" sz="2800" smtClean="0"/>
              <a:t>6.7 Project Application: Selecting Models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a:p>
            <a:r>
              <a:rPr lang="en-US"/>
              <a:t>Design for Electrical and Computer Engineers (Published by McGraw Hill)</a:t>
            </a:r>
          </a:p>
          <a:p>
            <a:r>
              <a:rPr lang="en-US"/>
              <a:t>Not to be transmitted or reproduced without written consent of authors</a:t>
            </a:r>
          </a:p>
          <a:p>
            <a:endParaRPr lang="en-US"/>
          </a:p>
        </p:txBody>
      </p:sp>
      <p:sp>
        <p:nvSpPr>
          <p:cNvPr id="5" name="Footer Placeholder 4"/>
          <p:cNvSpPr>
            <a:spLocks noGrp="1"/>
          </p:cNvSpPr>
          <p:nvPr>
            <p:ph type="ftr" sz="quarter" idx="11"/>
          </p:nvPr>
        </p:nvSpPr>
        <p:spPr/>
        <p:txBody>
          <a:bodyPr/>
          <a:lstStyle/>
          <a:p>
            <a:r>
              <a:rPr lang="en-US"/>
              <a:t>Copyright 2005 </a:t>
            </a:r>
          </a:p>
          <a:p>
            <a:r>
              <a:rPr lang="en-US"/>
              <a:t>Ralph M. Ford and Chris Coulston</a:t>
            </a:r>
          </a:p>
        </p:txBody>
      </p:sp>
      <p:sp>
        <p:nvSpPr>
          <p:cNvPr id="6" name="Slide Number Placeholder 5"/>
          <p:cNvSpPr>
            <a:spLocks noGrp="1"/>
          </p:cNvSpPr>
          <p:nvPr>
            <p:ph type="sldNum" sz="quarter" idx="12"/>
          </p:nvPr>
        </p:nvSpPr>
        <p:spPr/>
        <p:txBody>
          <a:bodyPr/>
          <a:lstStyle/>
          <a:p>
            <a:fld id="{C1BD75B3-95D7-4F0E-A6E2-C38F1D73B02E}" type="slidenum">
              <a:rPr lang="en-US"/>
              <a:pPr/>
              <a:t>4</a:t>
            </a:fld>
            <a:endParaRPr lang="en-US"/>
          </a:p>
        </p:txBody>
      </p:sp>
      <p:sp>
        <p:nvSpPr>
          <p:cNvPr id="187394" name="AutoShape 2"/>
          <p:cNvSpPr>
            <a:spLocks noGrp="1" noChangeArrowheads="1"/>
          </p:cNvSpPr>
          <p:nvPr>
            <p:ph type="title"/>
          </p:nvPr>
        </p:nvSpPr>
        <p:spPr/>
        <p:txBody>
          <a:bodyPr/>
          <a:lstStyle/>
          <a:p>
            <a:r>
              <a:rPr lang="en-US"/>
              <a:t>Level 1</a:t>
            </a:r>
          </a:p>
        </p:txBody>
      </p:sp>
      <p:pic>
        <p:nvPicPr>
          <p:cNvPr id="187397" name="Picture 5"/>
          <p:cNvPicPr>
            <a:picLocks noChangeAspect="1" noChangeArrowheads="1"/>
          </p:cNvPicPr>
          <p:nvPr/>
        </p:nvPicPr>
        <p:blipFill>
          <a:blip r:embed="rId2"/>
          <a:srcRect/>
          <a:stretch>
            <a:fillRect/>
          </a:stretch>
        </p:blipFill>
        <p:spPr bwMode="auto">
          <a:xfrm>
            <a:off x="685800" y="1524000"/>
            <a:ext cx="8001000" cy="4259263"/>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pPr>
              <a:spcAft>
                <a:spcPts val="600"/>
              </a:spcAft>
            </a:pPr>
            <a:r>
              <a:rPr lang="en-US" sz="2800" smtClean="0"/>
              <a:t>Models are an abstraction of system.</a:t>
            </a:r>
          </a:p>
          <a:p>
            <a:pPr>
              <a:spcAft>
                <a:spcPts val="600"/>
              </a:spcAft>
            </a:pPr>
            <a:r>
              <a:rPr lang="en-US" sz="2800" smtClean="0"/>
              <a:t>Models can be thought of as a design specification.</a:t>
            </a:r>
          </a:p>
          <a:p>
            <a:pPr>
              <a:spcAft>
                <a:spcPts val="600"/>
              </a:spcAft>
            </a:pPr>
            <a:r>
              <a:rPr lang="en-US" sz="2800" smtClean="0"/>
              <a:t>Models have different intentions for describing behavior.</a:t>
            </a:r>
          </a:p>
          <a:p>
            <a:pPr>
              <a:spcAft>
                <a:spcPts val="600"/>
              </a:spcAft>
            </a:pPr>
            <a:r>
              <a:rPr lang="en-US" sz="2800" smtClean="0"/>
              <a:t>Models should encourage innovation and provide for clear documentation.</a:t>
            </a:r>
          </a:p>
        </p:txBody>
      </p:sp>
      <p:sp>
        <p:nvSpPr>
          <p:cNvPr id="4505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FF24774-0100-4D0E-BC72-9971DC5C14C1}" type="slidenum">
              <a:rPr lang="en-US"/>
              <a:pPr/>
              <a:t>40</a:t>
            </a:fld>
            <a:endParaRPr lang="en-US"/>
          </a:p>
        </p:txBody>
      </p:sp>
      <p:sp>
        <p:nvSpPr>
          <p:cNvPr id="33797" name="AutoShape 2"/>
          <p:cNvSpPr>
            <a:spLocks noGrp="1" noChangeArrowheads="1"/>
          </p:cNvSpPr>
          <p:nvPr>
            <p:ph type="title"/>
          </p:nvPr>
        </p:nvSpPr>
        <p:spPr/>
        <p:txBody>
          <a:bodyPr/>
          <a:lstStyle/>
          <a:p>
            <a:pPr fontAlgn="auto">
              <a:spcAft>
                <a:spcPts val="0"/>
              </a:spcAft>
              <a:defRPr/>
            </a:pPr>
            <a:r>
              <a:rPr lang="en-US" smtClean="0"/>
              <a:t>6.8 Summary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endParaRPr lang="en-US"/>
          </a:p>
          <a:p>
            <a:r>
              <a:rPr lang="en-US"/>
              <a:t>Design for Electrical and Computer Engineers (Published by McGraw Hill)</a:t>
            </a:r>
          </a:p>
          <a:p>
            <a:r>
              <a:rPr lang="en-US"/>
              <a:t>Not to be transmitted or reproduced without written consent of authors</a:t>
            </a:r>
          </a:p>
          <a:p>
            <a:endParaRPr lang="en-US"/>
          </a:p>
        </p:txBody>
      </p:sp>
      <p:sp>
        <p:nvSpPr>
          <p:cNvPr id="22" name="Footer Placeholder 4"/>
          <p:cNvSpPr>
            <a:spLocks noGrp="1"/>
          </p:cNvSpPr>
          <p:nvPr>
            <p:ph type="ftr" sz="quarter" idx="11"/>
          </p:nvPr>
        </p:nvSpPr>
        <p:spPr/>
        <p:txBody>
          <a:bodyPr/>
          <a:lstStyle/>
          <a:p>
            <a:r>
              <a:rPr lang="en-US"/>
              <a:t>Copyright 2005 </a:t>
            </a:r>
          </a:p>
          <a:p>
            <a:r>
              <a:rPr lang="en-US"/>
              <a:t>Ralph M. Ford and Chris Coulston</a:t>
            </a:r>
          </a:p>
        </p:txBody>
      </p:sp>
      <p:sp>
        <p:nvSpPr>
          <p:cNvPr id="23" name="Slide Number Placeholder 5"/>
          <p:cNvSpPr>
            <a:spLocks noGrp="1"/>
          </p:cNvSpPr>
          <p:nvPr>
            <p:ph type="sldNum" sz="quarter" idx="12"/>
          </p:nvPr>
        </p:nvSpPr>
        <p:spPr/>
        <p:txBody>
          <a:bodyPr/>
          <a:lstStyle/>
          <a:p>
            <a:fld id="{567068ED-F95B-4B9C-809E-86F507E39367}" type="slidenum">
              <a:rPr lang="en-US"/>
              <a:pPr/>
              <a:t>5</a:t>
            </a:fld>
            <a:endParaRPr lang="en-US"/>
          </a:p>
        </p:txBody>
      </p:sp>
      <p:sp>
        <p:nvSpPr>
          <p:cNvPr id="188573" name="Rectangle 157"/>
          <p:cNvSpPr>
            <a:spLocks noGrp="1" noChangeArrowheads="1"/>
          </p:cNvSpPr>
          <p:nvPr>
            <p:ph type="title"/>
          </p:nvPr>
        </p:nvSpPr>
        <p:spPr/>
        <p:txBody>
          <a:bodyPr>
            <a:normAutofit fontScale="90000"/>
          </a:bodyPr>
          <a:lstStyle/>
          <a:p>
            <a:endParaRPr lang="en-US"/>
          </a:p>
        </p:txBody>
      </p:sp>
      <p:graphicFrame>
        <p:nvGraphicFramePr>
          <p:cNvPr id="188581" name="Group 165"/>
          <p:cNvGraphicFramePr>
            <a:graphicFrameLocks noGrp="1"/>
          </p:cNvGraphicFramePr>
          <p:nvPr>
            <p:ph idx="1"/>
          </p:nvPr>
        </p:nvGraphicFramePr>
        <p:xfrm>
          <a:off x="838200" y="1295400"/>
          <a:ext cx="7924800" cy="5029201"/>
        </p:xfrm>
        <a:graphic>
          <a:graphicData uri="http://schemas.openxmlformats.org/drawingml/2006/table">
            <a:tbl>
              <a:tblPr/>
              <a:tblGrid>
                <a:gridCol w="1751013"/>
                <a:gridCol w="6173787"/>
              </a:tblGrid>
              <a:tr h="493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Arial" charset="0"/>
                          <a:cs typeface="Times New Roman" pitchFamily="18" charset="0"/>
                        </a:rPr>
                        <a:t>Module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Finite State Machine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2827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Arial" charset="0"/>
                          <a:cs typeface="Times New Roman" pitchFamily="18" charset="0"/>
                        </a:rPr>
                        <a:t>Inputs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smtClean="0">
                          <a:ln>
                            <a:noFill/>
                          </a:ln>
                          <a:solidFill>
                            <a:srgbClr val="000000"/>
                          </a:solidFill>
                          <a:effectLst/>
                          <a:latin typeface="Arial" charset="0"/>
                        </a:rPr>
                        <a:t>A. Signal to reset the counter signal.</a:t>
                      </a:r>
                    </a:p>
                    <a:p>
                      <a:pPr marL="0" marR="0" lvl="0" indent="0" algn="just" defTabSz="914400" rtl="0" eaLnBrk="1" fontAlgn="base" latinLnBrk="0" hangingPunct="1">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smtClean="0">
                          <a:ln>
                            <a:noFill/>
                          </a:ln>
                          <a:solidFill>
                            <a:srgbClr val="000000"/>
                          </a:solidFill>
                          <a:effectLst/>
                          <a:latin typeface="Arial" charset="0"/>
                        </a:rPr>
                        <a:t>B. Signal that provides a toggle between run and stop modes.Clock.  1Hz clock signal.</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0207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Arial" charset="0"/>
                          <a:cs typeface="Times New Roman" pitchFamily="18" charset="0"/>
                        </a:rPr>
                        <a:t>Outputs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tab pos="160338" algn="l"/>
                        </a:tabLst>
                      </a:pPr>
                      <a:r>
                        <a:rPr kumimoji="0" lang="en-US" sz="1800" b="0" i="0" u="none" strike="noStrike" cap="none" normalizeH="0" baseline="0" smtClean="0">
                          <a:ln>
                            <a:noFill/>
                          </a:ln>
                          <a:solidFill>
                            <a:srgbClr val="000000"/>
                          </a:solidFill>
                          <a:effectLst/>
                          <a:latin typeface="Arial" charset="0"/>
                        </a:rPr>
                        <a:t>Reset. Signal to reset the counter to zero. </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tab pos="160338" algn="l"/>
                        </a:tabLst>
                      </a:pPr>
                      <a:r>
                        <a:rPr kumimoji="0" lang="en-US" sz="1800" b="0" i="0" u="none" strike="noStrike" cap="none" normalizeH="0" baseline="0" smtClean="0">
                          <a:ln>
                            <a:noFill/>
                          </a:ln>
                          <a:solidFill>
                            <a:srgbClr val="000000"/>
                          </a:solidFill>
                          <a:effectLst/>
                          <a:latin typeface="Arial" charset="0"/>
                        </a:rPr>
                        <a:t>Control. This signal enables or disables the counter.</a:t>
                      </a:r>
                      <a:r>
                        <a:rPr kumimoji="0" lang="en-US" sz="2400" b="0" i="0" u="none" strike="noStrike" cap="none" normalizeH="0" baseline="0" smtClean="0">
                          <a:ln>
                            <a:noFill/>
                          </a:ln>
                          <a:solidFill>
                            <a:srgbClr val="000000"/>
                          </a:solidFill>
                          <a:effectLst/>
                          <a:latin typeface="Arial" charset="0"/>
                        </a:rPr>
                        <a:t>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320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Arial" charset="0"/>
                          <a:cs typeface="Times New Roman" pitchFamily="18" charset="0"/>
                        </a:rPr>
                        <a:t>Functionality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pic>
        <p:nvPicPr>
          <p:cNvPr id="188580" name="Picture 164" descr="5"/>
          <p:cNvPicPr>
            <a:picLocks noChangeAspect="1" noChangeArrowheads="1"/>
          </p:cNvPicPr>
          <p:nvPr/>
        </p:nvPicPr>
        <p:blipFill>
          <a:blip r:embed="rId2"/>
          <a:srcRect/>
          <a:stretch>
            <a:fillRect/>
          </a:stretch>
        </p:blipFill>
        <p:spPr bwMode="auto">
          <a:xfrm>
            <a:off x="3276600" y="3886200"/>
            <a:ext cx="2451100"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838200" y="1295400"/>
            <a:ext cx="7620000" cy="4648200"/>
          </a:xfrm>
        </p:spPr>
        <p:txBody>
          <a:bodyPr/>
          <a:lstStyle/>
          <a:p>
            <a:pPr>
              <a:lnSpc>
                <a:spcPct val="90000"/>
              </a:lnSpc>
            </a:pPr>
            <a:r>
              <a:rPr lang="en-US" smtClean="0"/>
              <a:t>Functional Design </a:t>
            </a:r>
          </a:p>
          <a:p>
            <a:pPr lvl="1">
              <a:lnSpc>
                <a:spcPct val="90000"/>
              </a:lnSpc>
            </a:pPr>
            <a:r>
              <a:rPr lang="en-US" smtClean="0"/>
              <a:t>Appropriate for function-oriented systems: inputs, outputs, and some transformation between them.</a:t>
            </a:r>
          </a:p>
          <a:p>
            <a:pPr>
              <a:lnSpc>
                <a:spcPct val="90000"/>
              </a:lnSpc>
            </a:pPr>
            <a:r>
              <a:rPr lang="en-US" smtClean="0"/>
              <a:t>There are other types of </a:t>
            </a:r>
            <a:r>
              <a:rPr lang="en-US" i="1" smtClean="0"/>
              <a:t>system behavior </a:t>
            </a:r>
            <a:r>
              <a:rPr lang="en-US" smtClean="0"/>
              <a:t>that designers need to be able to understand.</a:t>
            </a:r>
          </a:p>
          <a:p>
            <a:pPr lvl="1">
              <a:lnSpc>
                <a:spcPct val="90000"/>
              </a:lnSpc>
            </a:pPr>
            <a:r>
              <a:rPr lang="en-US" smtClean="0"/>
              <a:t>State behavior</a:t>
            </a:r>
          </a:p>
          <a:p>
            <a:pPr lvl="1">
              <a:lnSpc>
                <a:spcPct val="90000"/>
              </a:lnSpc>
            </a:pPr>
            <a:r>
              <a:rPr lang="en-US" smtClean="0"/>
              <a:t>Logic and flow</a:t>
            </a:r>
          </a:p>
          <a:p>
            <a:pPr lvl="1">
              <a:lnSpc>
                <a:spcPct val="90000"/>
              </a:lnSpc>
            </a:pPr>
            <a:r>
              <a:rPr lang="en-US" smtClean="0"/>
              <a:t>Data flow</a:t>
            </a:r>
          </a:p>
          <a:p>
            <a:pPr lvl="1">
              <a:lnSpc>
                <a:spcPct val="90000"/>
              </a:lnSpc>
            </a:pPr>
            <a:r>
              <a:rPr lang="en-US" smtClean="0"/>
              <a:t>Database relationships</a:t>
            </a:r>
          </a:p>
          <a:p>
            <a:pPr lvl="1">
              <a:lnSpc>
                <a:spcPct val="90000"/>
              </a:lnSpc>
            </a:pPr>
            <a:r>
              <a:rPr lang="en-US" smtClean="0"/>
              <a:t>…</a:t>
            </a:r>
          </a:p>
        </p:txBody>
      </p:sp>
      <p:sp>
        <p:nvSpPr>
          <p:cNvPr id="1536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0F8CE47-B646-4211-B54D-166A5313EEF4}" type="slidenum">
              <a:rPr lang="en-US"/>
              <a:pPr/>
              <a:t>6</a:t>
            </a:fld>
            <a:endParaRPr lang="en-US"/>
          </a:p>
        </p:txBody>
      </p:sp>
      <p:sp>
        <p:nvSpPr>
          <p:cNvPr id="4101" name="AutoShape 2"/>
          <p:cNvSpPr>
            <a:spLocks noGrp="1" noChangeArrowheads="1"/>
          </p:cNvSpPr>
          <p:nvPr>
            <p:ph type="title"/>
          </p:nvPr>
        </p:nvSpPr>
        <p:spPr/>
        <p:txBody>
          <a:bodyPr/>
          <a:lstStyle/>
          <a:p>
            <a:pPr fontAlgn="auto">
              <a:spcAft>
                <a:spcPts val="0"/>
              </a:spcAft>
              <a:defRPr/>
            </a:pPr>
            <a:r>
              <a:rPr lang="en-US" smtClean="0"/>
              <a:t>Motivation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fontScale="92500"/>
          </a:bodyPr>
          <a:lstStyle/>
          <a:p>
            <a:pPr marL="365760" indent="-256032" fontAlgn="auto">
              <a:lnSpc>
                <a:spcPct val="90000"/>
              </a:lnSpc>
              <a:spcAft>
                <a:spcPts val="600"/>
              </a:spcAft>
              <a:buFont typeface="Wingdings" pitchFamily="2" charset="2"/>
              <a:buNone/>
              <a:defRPr/>
            </a:pPr>
            <a:r>
              <a:rPr lang="en-US" sz="2400" dirty="0" smtClean="0"/>
              <a:t>By the end of this chapter, you should:</a:t>
            </a:r>
          </a:p>
          <a:p>
            <a:pPr marL="365760" indent="-256032" fontAlgn="auto">
              <a:lnSpc>
                <a:spcPct val="90000"/>
              </a:lnSpc>
              <a:spcAft>
                <a:spcPts val="600"/>
              </a:spcAft>
              <a:buFont typeface="Wingdings 3"/>
              <a:buChar char=""/>
              <a:defRPr/>
            </a:pPr>
            <a:r>
              <a:rPr lang="en-US" sz="2400" dirty="0" smtClean="0"/>
              <a:t>Have a familiarity with the following modeling tools for describing ECE system behavior: state diagrams, flowcharts, data flow diagrams, entity relationship diagrams, and the Unified Modeling Language.</a:t>
            </a:r>
          </a:p>
          <a:p>
            <a:pPr marL="365760" indent="-256032" fontAlgn="auto">
              <a:lnSpc>
                <a:spcPct val="90000"/>
              </a:lnSpc>
              <a:spcAft>
                <a:spcPts val="600"/>
              </a:spcAft>
              <a:buFont typeface="Wingdings 3"/>
              <a:buChar char=""/>
              <a:defRPr/>
            </a:pPr>
            <a:r>
              <a:rPr lang="en-US" sz="2400" dirty="0" smtClean="0"/>
              <a:t>Understand the intention and expressive power of the different models.</a:t>
            </a:r>
          </a:p>
          <a:p>
            <a:pPr marL="365760" indent="-256032" fontAlgn="auto">
              <a:lnSpc>
                <a:spcPct val="90000"/>
              </a:lnSpc>
              <a:spcAft>
                <a:spcPts val="600"/>
              </a:spcAft>
              <a:buFont typeface="Wingdings 3"/>
              <a:buChar char=""/>
              <a:defRPr/>
            </a:pPr>
            <a:r>
              <a:rPr lang="en-US" sz="2400" dirty="0" smtClean="0"/>
              <a:t>Understand the domains in which the models apply.</a:t>
            </a:r>
          </a:p>
          <a:p>
            <a:pPr marL="365760" indent="-256032" fontAlgn="auto">
              <a:lnSpc>
                <a:spcPct val="90000"/>
              </a:lnSpc>
              <a:spcAft>
                <a:spcPts val="600"/>
              </a:spcAft>
              <a:buFont typeface="Wingdings 3"/>
              <a:buChar char=""/>
              <a:defRPr/>
            </a:pPr>
            <a:r>
              <a:rPr lang="en-US" sz="2400" dirty="0" smtClean="0"/>
              <a:t>Be able to conduct analysis and design with the models. </a:t>
            </a:r>
          </a:p>
          <a:p>
            <a:pPr marL="365760" indent="-256032" fontAlgn="auto">
              <a:lnSpc>
                <a:spcPct val="90000"/>
              </a:lnSpc>
              <a:spcAft>
                <a:spcPts val="600"/>
              </a:spcAft>
              <a:buFont typeface="Wingdings 3"/>
              <a:buChar char=""/>
              <a:defRPr/>
            </a:pPr>
            <a:r>
              <a:rPr lang="en-US" sz="2400" dirty="0" smtClean="0"/>
              <a:t>Understand what model types to choose for a given design problem.</a:t>
            </a:r>
          </a:p>
          <a:p>
            <a:pPr marL="365760" indent="-256032" fontAlgn="auto">
              <a:lnSpc>
                <a:spcPct val="90000"/>
              </a:lnSpc>
              <a:spcAft>
                <a:spcPts val="0"/>
              </a:spcAft>
              <a:buFont typeface="Wingdings" pitchFamily="2" charset="2"/>
              <a:buNone/>
              <a:defRPr/>
            </a:pPr>
            <a:endParaRPr lang="en-US" sz="2400" dirty="0" smtClean="0"/>
          </a:p>
        </p:txBody>
      </p:sp>
      <p:sp>
        <p:nvSpPr>
          <p:cNvPr id="1638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3AA6F20-9095-40BA-93EF-75495DA93CDB}" type="slidenum">
              <a:rPr lang="en-US"/>
              <a:pPr/>
              <a:t>7</a:t>
            </a:fld>
            <a:endParaRPr lang="en-US"/>
          </a:p>
        </p:txBody>
      </p:sp>
      <p:sp>
        <p:nvSpPr>
          <p:cNvPr id="5125" name="AutoShape 2"/>
          <p:cNvSpPr>
            <a:spLocks noGrp="1" noChangeArrowheads="1"/>
          </p:cNvSpPr>
          <p:nvPr>
            <p:ph type="title"/>
          </p:nvPr>
        </p:nvSpPr>
        <p:spPr/>
        <p:txBody>
          <a:bodyPr/>
          <a:lstStyle/>
          <a:p>
            <a:pPr fontAlgn="auto">
              <a:spcAft>
                <a:spcPts val="0"/>
              </a:spcAft>
              <a:defRPr/>
            </a:pPr>
            <a:r>
              <a:rPr lang="en-US" smtClean="0"/>
              <a:t>Learning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a:buFont typeface="Wingdings" pitchFamily="2" charset="2"/>
              <a:buNone/>
            </a:pPr>
            <a:r>
              <a:rPr lang="en-US" smtClean="0"/>
              <a:t>Models - what do you think of?</a:t>
            </a:r>
          </a:p>
          <a:p>
            <a:pPr>
              <a:buFont typeface="Wingdings" pitchFamily="2" charset="2"/>
              <a:buNone/>
            </a:pPr>
            <a:endParaRPr lang="en-US" smtClean="0"/>
          </a:p>
        </p:txBody>
      </p:sp>
      <p:sp>
        <p:nvSpPr>
          <p:cNvPr id="1741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CC09590-7A3D-4B47-ACB7-E8152309C5D2}" type="slidenum">
              <a:rPr lang="en-US"/>
              <a:pPr/>
              <a:t>8</a:t>
            </a:fld>
            <a:endParaRPr lang="en-US"/>
          </a:p>
        </p:txBody>
      </p:sp>
      <p:sp>
        <p:nvSpPr>
          <p:cNvPr id="6149" name="AutoShape 2"/>
          <p:cNvSpPr>
            <a:spLocks noGrp="1" noChangeArrowheads="1"/>
          </p:cNvSpPr>
          <p:nvPr>
            <p:ph type="title"/>
          </p:nvPr>
        </p:nvSpPr>
        <p:spPr/>
        <p:txBody>
          <a:bodyPr/>
          <a:lstStyle/>
          <a:p>
            <a:pPr fontAlgn="auto">
              <a:spcAft>
                <a:spcPts val="0"/>
              </a:spcAft>
              <a:defRPr/>
            </a:pPr>
            <a:r>
              <a:rPr lang="en-US" smtClean="0"/>
              <a:t>6.1 Models</a:t>
            </a:r>
          </a:p>
        </p:txBody>
      </p:sp>
      <p:pic>
        <p:nvPicPr>
          <p:cNvPr id="157703" name="Picture 7" descr="MCPE03894_0000[1]"/>
          <p:cNvPicPr>
            <a:picLocks noChangeAspect="1" noChangeArrowheads="1"/>
          </p:cNvPicPr>
          <p:nvPr/>
        </p:nvPicPr>
        <p:blipFill>
          <a:blip r:embed="rId2"/>
          <a:srcRect/>
          <a:stretch>
            <a:fillRect/>
          </a:stretch>
        </p:blipFill>
        <p:spPr bwMode="auto">
          <a:xfrm>
            <a:off x="685800" y="1752600"/>
            <a:ext cx="1316038" cy="1854200"/>
          </a:xfrm>
          <a:prstGeom prst="rect">
            <a:avLst/>
          </a:prstGeom>
          <a:noFill/>
          <a:ln w="9525">
            <a:noFill/>
            <a:miter lim="800000"/>
            <a:headEnd/>
            <a:tailEnd/>
          </a:ln>
        </p:spPr>
      </p:pic>
      <p:pic>
        <p:nvPicPr>
          <p:cNvPr id="157704" name="Picture 8" descr="MCPE03891_0000[1]"/>
          <p:cNvPicPr>
            <a:picLocks noChangeAspect="1" noChangeArrowheads="1"/>
          </p:cNvPicPr>
          <p:nvPr/>
        </p:nvPicPr>
        <p:blipFill>
          <a:blip r:embed="rId3"/>
          <a:srcRect/>
          <a:stretch>
            <a:fillRect/>
          </a:stretch>
        </p:blipFill>
        <p:spPr bwMode="auto">
          <a:xfrm>
            <a:off x="2590800" y="1905000"/>
            <a:ext cx="1074738" cy="2057400"/>
          </a:xfrm>
          <a:prstGeom prst="rect">
            <a:avLst/>
          </a:prstGeom>
          <a:noFill/>
          <a:ln w="9525">
            <a:noFill/>
            <a:miter lim="800000"/>
            <a:headEnd/>
            <a:tailEnd/>
          </a:ln>
        </p:spPr>
      </p:pic>
      <p:pic>
        <p:nvPicPr>
          <p:cNvPr id="157706" name="Picture 10" descr="MCj03111980000[1]"/>
          <p:cNvPicPr>
            <a:picLocks noChangeAspect="1" noChangeArrowheads="1"/>
          </p:cNvPicPr>
          <p:nvPr/>
        </p:nvPicPr>
        <p:blipFill>
          <a:blip r:embed="rId4"/>
          <a:srcRect/>
          <a:stretch>
            <a:fillRect/>
          </a:stretch>
        </p:blipFill>
        <p:spPr bwMode="auto">
          <a:xfrm>
            <a:off x="4038600" y="2057400"/>
            <a:ext cx="1812925" cy="1571625"/>
          </a:xfrm>
          <a:prstGeom prst="rect">
            <a:avLst/>
          </a:prstGeom>
          <a:noFill/>
          <a:ln w="9525">
            <a:noFill/>
            <a:miter lim="800000"/>
            <a:headEnd/>
            <a:tailEnd/>
          </a:ln>
        </p:spPr>
      </p:pic>
      <p:pic>
        <p:nvPicPr>
          <p:cNvPr id="157707" name="Picture 11" descr="MPj02897200000[1]"/>
          <p:cNvPicPr>
            <a:picLocks noChangeAspect="1" noChangeArrowheads="1"/>
          </p:cNvPicPr>
          <p:nvPr/>
        </p:nvPicPr>
        <p:blipFill>
          <a:blip r:embed="rId5"/>
          <a:srcRect/>
          <a:stretch>
            <a:fillRect/>
          </a:stretch>
        </p:blipFill>
        <p:spPr bwMode="auto">
          <a:xfrm>
            <a:off x="762000" y="4267200"/>
            <a:ext cx="2133600" cy="1439863"/>
          </a:xfrm>
          <a:prstGeom prst="rect">
            <a:avLst/>
          </a:prstGeom>
          <a:noFill/>
          <a:ln w="9525">
            <a:noFill/>
            <a:miter lim="800000"/>
            <a:headEnd/>
            <a:tailEnd/>
          </a:ln>
        </p:spPr>
      </p:pic>
      <p:pic>
        <p:nvPicPr>
          <p:cNvPr id="157708" name="Picture 12" descr="MCj02219990000[1]"/>
          <p:cNvPicPr>
            <a:picLocks noChangeAspect="1" noChangeArrowheads="1"/>
          </p:cNvPicPr>
          <p:nvPr/>
        </p:nvPicPr>
        <p:blipFill>
          <a:blip r:embed="rId6"/>
          <a:srcRect/>
          <a:stretch>
            <a:fillRect/>
          </a:stretch>
        </p:blipFill>
        <p:spPr bwMode="auto">
          <a:xfrm>
            <a:off x="4876800" y="4267200"/>
            <a:ext cx="1689100" cy="1809750"/>
          </a:xfrm>
          <a:prstGeom prst="rect">
            <a:avLst/>
          </a:prstGeom>
          <a:noFill/>
          <a:ln w="9525">
            <a:noFill/>
            <a:miter lim="800000"/>
            <a:headEnd/>
            <a:tailEnd/>
          </a:ln>
        </p:spPr>
      </p:pic>
      <p:pic>
        <p:nvPicPr>
          <p:cNvPr id="157709" name="Picture 13" descr="MCj02171460000[1]"/>
          <p:cNvPicPr>
            <a:picLocks noChangeAspect="1" noChangeArrowheads="1"/>
          </p:cNvPicPr>
          <p:nvPr/>
        </p:nvPicPr>
        <p:blipFill>
          <a:blip r:embed="rId7"/>
          <a:srcRect/>
          <a:stretch>
            <a:fillRect/>
          </a:stretch>
        </p:blipFill>
        <p:spPr bwMode="auto">
          <a:xfrm>
            <a:off x="6781800" y="4343400"/>
            <a:ext cx="1814513" cy="1530350"/>
          </a:xfrm>
          <a:prstGeom prst="rect">
            <a:avLst/>
          </a:prstGeom>
          <a:noFill/>
          <a:ln w="9525">
            <a:noFill/>
            <a:miter lim="800000"/>
            <a:headEnd/>
            <a:tailEnd/>
          </a:ln>
        </p:spPr>
      </p:pic>
      <p:pic>
        <p:nvPicPr>
          <p:cNvPr id="157710" name="Picture 14" descr="MPj03875810000[1]"/>
          <p:cNvPicPr>
            <a:picLocks noChangeAspect="1" noChangeArrowheads="1"/>
          </p:cNvPicPr>
          <p:nvPr/>
        </p:nvPicPr>
        <p:blipFill>
          <a:blip r:embed="rId8"/>
          <a:srcRect/>
          <a:stretch>
            <a:fillRect/>
          </a:stretch>
        </p:blipFill>
        <p:spPr bwMode="auto">
          <a:xfrm>
            <a:off x="3200400" y="4038600"/>
            <a:ext cx="1250950" cy="1752600"/>
          </a:xfrm>
          <a:prstGeom prst="rect">
            <a:avLst/>
          </a:prstGeom>
          <a:noFill/>
          <a:ln w="9525">
            <a:noFill/>
            <a:miter lim="800000"/>
            <a:headEnd/>
            <a:tailEnd/>
          </a:ln>
        </p:spPr>
      </p:pic>
      <p:pic>
        <p:nvPicPr>
          <p:cNvPr id="157712" name="Picture 16" descr="MPj03901320000[1]"/>
          <p:cNvPicPr>
            <a:picLocks noChangeAspect="1" noChangeArrowheads="1"/>
          </p:cNvPicPr>
          <p:nvPr/>
        </p:nvPicPr>
        <p:blipFill>
          <a:blip r:embed="rId9"/>
          <a:srcRect/>
          <a:stretch>
            <a:fillRect/>
          </a:stretch>
        </p:blipFill>
        <p:spPr bwMode="auto">
          <a:xfrm>
            <a:off x="6248400" y="1752600"/>
            <a:ext cx="2514600" cy="1793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7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7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7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77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7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77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77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7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p:txBody>
          <a:bodyPr/>
          <a:lstStyle/>
          <a:p>
            <a:pPr>
              <a:lnSpc>
                <a:spcPct val="80000"/>
              </a:lnSpc>
              <a:buFont typeface="Wingdings" pitchFamily="2" charset="2"/>
              <a:buNone/>
            </a:pPr>
            <a:r>
              <a:rPr lang="en-US" sz="2400" smtClean="0"/>
              <a:t>A good model should be </a:t>
            </a:r>
          </a:p>
          <a:p>
            <a:pPr>
              <a:lnSpc>
                <a:spcPct val="80000"/>
              </a:lnSpc>
            </a:pPr>
            <a:r>
              <a:rPr lang="en-US" sz="2400" smtClean="0"/>
              <a:t>Abstract</a:t>
            </a:r>
          </a:p>
          <a:p>
            <a:pPr>
              <a:lnSpc>
                <a:spcPct val="80000"/>
              </a:lnSpc>
            </a:pPr>
            <a:r>
              <a:rPr lang="en-US" sz="2400" smtClean="0"/>
              <a:t>Unambiguous</a:t>
            </a:r>
          </a:p>
          <a:p>
            <a:pPr>
              <a:lnSpc>
                <a:spcPct val="80000"/>
              </a:lnSpc>
            </a:pPr>
            <a:r>
              <a:rPr lang="en-US" sz="2400" smtClean="0"/>
              <a:t>Allow for innovation</a:t>
            </a:r>
          </a:p>
          <a:p>
            <a:pPr>
              <a:lnSpc>
                <a:spcPct val="80000"/>
              </a:lnSpc>
            </a:pPr>
            <a:r>
              <a:rPr lang="en-US" sz="2400" smtClean="0"/>
              <a:t>Standardized</a:t>
            </a:r>
          </a:p>
          <a:p>
            <a:pPr>
              <a:lnSpc>
                <a:spcPct val="80000"/>
              </a:lnSpc>
            </a:pPr>
            <a:r>
              <a:rPr lang="en-US" sz="2400" smtClean="0"/>
              <a:t>Facilitate good communication</a:t>
            </a:r>
          </a:p>
          <a:p>
            <a:pPr>
              <a:lnSpc>
                <a:spcPct val="80000"/>
              </a:lnSpc>
            </a:pPr>
            <a:r>
              <a:rPr lang="en-US" sz="2400" smtClean="0"/>
              <a:t>Modifiable</a:t>
            </a:r>
          </a:p>
          <a:p>
            <a:pPr>
              <a:lnSpc>
                <a:spcPct val="80000"/>
              </a:lnSpc>
            </a:pPr>
            <a:r>
              <a:rPr lang="en-US" sz="2400" smtClean="0"/>
              <a:t>Remove unnecessary details &amp; show important features</a:t>
            </a:r>
          </a:p>
          <a:p>
            <a:pPr>
              <a:lnSpc>
                <a:spcPct val="80000"/>
              </a:lnSpc>
            </a:pPr>
            <a:r>
              <a:rPr lang="en-US" sz="2400" smtClean="0"/>
              <a:t>Break system into sub-problems.</a:t>
            </a:r>
          </a:p>
          <a:p>
            <a:pPr>
              <a:lnSpc>
                <a:spcPct val="80000"/>
              </a:lnSpc>
            </a:pPr>
            <a:r>
              <a:rPr lang="en-US" sz="2400" smtClean="0"/>
              <a:t>Substitute sequence of actions by a single action.</a:t>
            </a:r>
          </a:p>
          <a:p>
            <a:pPr>
              <a:lnSpc>
                <a:spcPct val="80000"/>
              </a:lnSpc>
            </a:pPr>
            <a:r>
              <a:rPr lang="en-US" sz="2400" smtClean="0"/>
              <a:t>Assist in verification</a:t>
            </a:r>
          </a:p>
          <a:p>
            <a:pPr>
              <a:lnSpc>
                <a:spcPct val="80000"/>
              </a:lnSpc>
            </a:pPr>
            <a:r>
              <a:rPr lang="en-US" sz="2400" smtClean="0"/>
              <a:t>Assist in validation</a:t>
            </a:r>
          </a:p>
          <a:p>
            <a:pPr>
              <a:lnSpc>
                <a:spcPct val="80000"/>
              </a:lnSpc>
            </a:pPr>
            <a:endParaRPr lang="en-US" sz="2400" smtClean="0"/>
          </a:p>
        </p:txBody>
      </p:sp>
      <p:sp>
        <p:nvSpPr>
          <p:cNvPr id="1843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EF48FEC-5729-496F-B0C3-CDAE9359E75F}" type="slidenum">
              <a:rPr lang="en-US"/>
              <a:pPr/>
              <a:t>9</a:t>
            </a:fld>
            <a:endParaRPr lang="en-US"/>
          </a:p>
        </p:txBody>
      </p:sp>
      <p:sp>
        <p:nvSpPr>
          <p:cNvPr id="7173" name="AutoShape 2"/>
          <p:cNvSpPr>
            <a:spLocks noGrp="1" noChangeArrowheads="1"/>
          </p:cNvSpPr>
          <p:nvPr>
            <p:ph type="title"/>
          </p:nvPr>
        </p:nvSpPr>
        <p:spPr/>
        <p:txBody>
          <a:bodyPr/>
          <a:lstStyle/>
          <a:p>
            <a:pPr fontAlgn="auto">
              <a:spcAft>
                <a:spcPts val="0"/>
              </a:spcAft>
              <a:defRPr/>
            </a:pPr>
            <a:r>
              <a:rPr lang="en-US" smtClean="0"/>
              <a:t>Properties of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87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87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87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8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1263</TotalTime>
  <Words>1512</Words>
  <Application>Microsoft PowerPoint</Application>
  <PresentationFormat>On-screen Show (4:3)</PresentationFormat>
  <Paragraphs>296</Paragraphs>
  <Slides>40</Slides>
  <Notes>12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Chapter 6 – System Design II: Behavioral Models</vt:lpstr>
      <vt:lpstr>5.5 Application: Digital Design - Stopwatch</vt:lpstr>
      <vt:lpstr>Level 0</vt:lpstr>
      <vt:lpstr>Level 1</vt:lpstr>
      <vt:lpstr>Slide 5</vt:lpstr>
      <vt:lpstr>Motivation</vt:lpstr>
      <vt:lpstr>Learning Objectives</vt:lpstr>
      <vt:lpstr>6.1 Models</vt:lpstr>
      <vt:lpstr>Properties of Models</vt:lpstr>
      <vt:lpstr>Definitions </vt:lpstr>
      <vt:lpstr>6.2 State Diagrams</vt:lpstr>
      <vt:lpstr>State Diagram Symbols</vt:lpstr>
      <vt:lpstr>Example: Vending Machine</vt:lpstr>
      <vt:lpstr>Example: Better Vending Machine</vt:lpstr>
      <vt:lpstr>6.3 The “Lowly” Flowchart</vt:lpstr>
      <vt:lpstr>Flowchart Symbols</vt:lpstr>
      <vt:lpstr>Example: Light Monitoring System</vt:lpstr>
      <vt:lpstr>Example: Security Robot</vt:lpstr>
      <vt:lpstr>6.4 Data Flow Diagrams</vt:lpstr>
      <vt:lpstr>Example: The Pie Making Process</vt:lpstr>
      <vt:lpstr>Example: The Pie Making Process</vt:lpstr>
      <vt:lpstr>Example: Video Browsing System</vt:lpstr>
      <vt:lpstr>Example: Video Browsing System</vt:lpstr>
      <vt:lpstr>DFD – The Event Table</vt:lpstr>
      <vt:lpstr>6.5 Entity Relationship Diagrams</vt:lpstr>
      <vt:lpstr>ERD Symbols</vt:lpstr>
      <vt:lpstr>Example: College Database System</vt:lpstr>
      <vt:lpstr>College Database ERD</vt:lpstr>
      <vt:lpstr>6.6 Unified Modeling Language</vt:lpstr>
      <vt:lpstr>UML - Scenario</vt:lpstr>
      <vt:lpstr>Static View</vt:lpstr>
      <vt:lpstr>Class Diagram</vt:lpstr>
      <vt:lpstr>Use-Case View</vt:lpstr>
      <vt:lpstr>Use-Case Description</vt:lpstr>
      <vt:lpstr>State Machine View</vt:lpstr>
      <vt:lpstr>Activity View</vt:lpstr>
      <vt:lpstr>Interaction View</vt:lpstr>
      <vt:lpstr>Physical View</vt:lpstr>
      <vt:lpstr>6.7 Project Application: Selecting Models</vt:lpstr>
      <vt:lpstr>6.8 Summary</vt:lpstr>
    </vt:vector>
  </TitlesOfParts>
  <Company>Penn State Erie, The Behrend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Ralph M. Ford</cp:lastModifiedBy>
  <cp:revision>53</cp:revision>
  <dcterms:created xsi:type="dcterms:W3CDTF">2003-09-10T19:09:27Z</dcterms:created>
  <dcterms:modified xsi:type="dcterms:W3CDTF">2007-10-23T02:38:19Z</dcterms:modified>
</cp:coreProperties>
</file>