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14"/>
  </p:notesMasterIdLst>
  <p:handoutMasterIdLst>
    <p:handoutMasterId r:id="rId15"/>
  </p:handoutMasterIdLst>
  <p:sldIdLst>
    <p:sldId id="310" r:id="rId2"/>
    <p:sldId id="311" r:id="rId3"/>
    <p:sldId id="312" r:id="rId4"/>
    <p:sldId id="257" r:id="rId5"/>
    <p:sldId id="259" r:id="rId6"/>
    <p:sldId id="303" r:id="rId7"/>
    <p:sldId id="304" r:id="rId8"/>
    <p:sldId id="267" r:id="rId9"/>
    <p:sldId id="291" r:id="rId10"/>
    <p:sldId id="297" r:id="rId11"/>
    <p:sldId id="288" r:id="rId12"/>
    <p:sldId id="289" r:id="rId1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6D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6323" autoAdjust="0"/>
  </p:normalViewPr>
  <p:slideViewPr>
    <p:cSldViewPr>
      <p:cViewPr varScale="1">
        <p:scale>
          <a:sx n="63" d="100"/>
          <a:sy n="63" d="100"/>
        </p:scale>
        <p:origin x="-72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876" y="229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24164DF1-8F18-4B3A-9F7D-6FAC835B60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4FAF0850-ECC8-4D9F-8370-4A7989C2C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18BB7-DA8B-4453-8605-7B2DFD7A52F0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9AD377-8A4E-471A-AF0E-0702516CB70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31429A-6973-48FA-999D-2797DE2EC49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mtClean="0"/>
              <a:t>Small group – how small is small.  Discuss the number of relationships diagram.</a:t>
            </a:r>
          </a:p>
          <a:p>
            <a:pPr eaLnBrk="1" hangingPunct="1">
              <a:buFontTx/>
              <a:buChar char="•"/>
            </a:pPr>
            <a:r>
              <a:rPr lang="en-US" smtClean="0"/>
              <a:t>Complementary skills – means that if everybody can do the same thing, almost no reason to have a team</a:t>
            </a:r>
          </a:p>
          <a:p>
            <a:pPr eaLnBrk="1" hangingPunct="1">
              <a:buFontTx/>
              <a:buChar char="•"/>
            </a:pPr>
            <a:r>
              <a:rPr lang="en-US" smtClean="0"/>
              <a:t>Common performance &amp; performance goals – they agree upfront on the goals (requirements).</a:t>
            </a:r>
          </a:p>
          <a:p>
            <a:pPr eaLnBrk="1" hangingPunct="1">
              <a:buFontTx/>
              <a:buChar char="•"/>
            </a:pPr>
            <a:r>
              <a:rPr lang="en-US" smtClean="0"/>
              <a:t>Mutually accountable – they have a way to work their problems out  - without outside intervention.</a:t>
            </a:r>
          </a:p>
          <a:p>
            <a:pPr eaLnBrk="1" hangingPunct="1">
              <a:buFontTx/>
              <a:buChar char="•"/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A4FCD3-212C-486E-ADD6-B4DF9A0A863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mtClean="0"/>
              <a:t>Forming.  </a:t>
            </a:r>
          </a:p>
          <a:p>
            <a:pPr lvl="1" eaLnBrk="1" hangingPunct="1">
              <a:buFontTx/>
              <a:buChar char="•"/>
            </a:pPr>
            <a:r>
              <a:rPr lang="en-US" smtClean="0"/>
              <a:t>Team created</a:t>
            </a:r>
          </a:p>
          <a:p>
            <a:pPr lvl="1" eaLnBrk="1" hangingPunct="1">
              <a:buFontTx/>
              <a:buChar char="•"/>
            </a:pPr>
            <a:r>
              <a:rPr lang="en-US" smtClean="0"/>
              <a:t>Uncomfortable, anxious</a:t>
            </a:r>
          </a:p>
          <a:p>
            <a:pPr lvl="1" eaLnBrk="1" hangingPunct="1">
              <a:buFontTx/>
              <a:buChar char="•"/>
            </a:pPr>
            <a:r>
              <a:rPr lang="en-US" smtClean="0"/>
              <a:t>Don’t know goals</a:t>
            </a:r>
          </a:p>
          <a:p>
            <a:pPr lvl="1" eaLnBrk="1" hangingPunct="1">
              <a:buFontTx/>
              <a:buChar char="•"/>
            </a:pPr>
            <a:r>
              <a:rPr lang="en-US" smtClean="0"/>
              <a:t>Don’t know roles</a:t>
            </a:r>
          </a:p>
          <a:p>
            <a:pPr eaLnBrk="1" hangingPunct="1">
              <a:buFontTx/>
              <a:buChar char="•"/>
            </a:pPr>
            <a:r>
              <a:rPr lang="en-US" smtClean="0"/>
              <a:t>Storming</a:t>
            </a:r>
          </a:p>
          <a:p>
            <a:pPr lvl="1" eaLnBrk="1" hangingPunct="1">
              <a:buFontTx/>
              <a:buChar char="•"/>
            </a:pPr>
            <a:r>
              <a:rPr lang="en-US" smtClean="0"/>
              <a:t>Work to develop objectives</a:t>
            </a:r>
          </a:p>
          <a:p>
            <a:pPr lvl="1" eaLnBrk="1" hangingPunct="1">
              <a:buFontTx/>
              <a:buChar char="•"/>
            </a:pPr>
            <a:r>
              <a:rPr lang="en-US" smtClean="0"/>
              <a:t>To develop roles</a:t>
            </a:r>
          </a:p>
          <a:p>
            <a:pPr lvl="1" eaLnBrk="1" hangingPunct="1">
              <a:buFontTx/>
              <a:buChar char="•"/>
            </a:pPr>
            <a:r>
              <a:rPr lang="en-US" smtClean="0"/>
              <a:t>Often conflict</a:t>
            </a:r>
          </a:p>
          <a:p>
            <a:pPr lvl="1" eaLnBrk="1" hangingPunct="1">
              <a:buFontTx/>
              <a:buChar char="•"/>
            </a:pPr>
            <a:r>
              <a:rPr lang="en-US" smtClean="0"/>
              <a:t>Need to navigate.</a:t>
            </a:r>
          </a:p>
          <a:p>
            <a:pPr eaLnBrk="1" hangingPunct="1">
              <a:buFontTx/>
              <a:buChar char="•"/>
            </a:pPr>
            <a:r>
              <a:rPr lang="en-US" smtClean="0"/>
              <a:t>Norming</a:t>
            </a:r>
          </a:p>
          <a:p>
            <a:pPr lvl="1" eaLnBrk="1" hangingPunct="1">
              <a:buFontTx/>
              <a:buChar char="•"/>
            </a:pPr>
            <a:r>
              <a:rPr lang="en-US" smtClean="0"/>
              <a:t>People accept objectives</a:t>
            </a:r>
          </a:p>
          <a:p>
            <a:pPr lvl="1" eaLnBrk="1" hangingPunct="1">
              <a:buFontTx/>
              <a:buChar char="•"/>
            </a:pPr>
            <a:r>
              <a:rPr lang="en-US" smtClean="0"/>
              <a:t>Accept roles</a:t>
            </a:r>
          </a:p>
          <a:p>
            <a:pPr lvl="1" eaLnBrk="1" hangingPunct="1">
              <a:buFontTx/>
              <a:buChar char="•"/>
            </a:pPr>
            <a:r>
              <a:rPr lang="en-US" smtClean="0"/>
              <a:t>Develop procedures for working together.</a:t>
            </a:r>
          </a:p>
          <a:p>
            <a:pPr eaLnBrk="1" hangingPunct="1">
              <a:buFontTx/>
              <a:buChar char="•"/>
            </a:pPr>
            <a:r>
              <a:rPr lang="en-US" smtClean="0"/>
              <a:t>Performing</a:t>
            </a:r>
          </a:p>
          <a:p>
            <a:pPr lvl="1" eaLnBrk="1" hangingPunct="1">
              <a:buFontTx/>
              <a:buChar char="•"/>
            </a:pPr>
            <a:r>
              <a:rPr lang="en-US" smtClean="0"/>
              <a:t>Doing it</a:t>
            </a:r>
          </a:p>
          <a:p>
            <a:pPr lvl="1" eaLnBrk="1" hangingPunct="1">
              <a:buFontTx/>
              <a:buChar char="•"/>
            </a:pPr>
            <a:r>
              <a:rPr lang="en-US" smtClean="0"/>
              <a:t>Making decisions.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1C2D33-1D82-49AD-85A0-ADB85776E05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Working Group</a:t>
            </a:r>
          </a:p>
          <a:p>
            <a:pPr eaLnBrk="1" hangingPunct="1">
              <a:buFontTx/>
              <a:buChar char="•"/>
            </a:pPr>
            <a:r>
              <a:rPr lang="en-US" smtClean="0"/>
              <a:t>Not really a team – a collection of individuals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Pseudo-Team</a:t>
            </a:r>
          </a:p>
          <a:p>
            <a:pPr eaLnBrk="1" hangingPunct="1">
              <a:buFontTx/>
              <a:buChar char="•"/>
            </a:pPr>
            <a:r>
              <a:rPr lang="en-US" smtClean="0"/>
              <a:t>We’ve had them.  Fight all the time.</a:t>
            </a:r>
          </a:p>
          <a:p>
            <a:pPr eaLnBrk="1" hangingPunct="1">
              <a:buFontTx/>
              <a:buChar char="•"/>
            </a:pPr>
            <a:endParaRPr lang="en-US" smtClean="0"/>
          </a:p>
          <a:p>
            <a:pPr eaLnBrk="1" hangingPunct="1"/>
            <a:r>
              <a:rPr lang="en-US" smtClean="0"/>
              <a:t>Potential Team</a:t>
            </a:r>
          </a:p>
          <a:p>
            <a:pPr eaLnBrk="1" hangingPunct="1">
              <a:buFontTx/>
              <a:buChar char="•"/>
            </a:pPr>
            <a:r>
              <a:rPr lang="en-US" smtClean="0"/>
              <a:t>Reasonable, but not great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Real Team</a:t>
            </a:r>
          </a:p>
          <a:p>
            <a:pPr eaLnBrk="1" hangingPunct="1">
              <a:buFontTx/>
              <a:buChar char="•"/>
            </a:pPr>
            <a:r>
              <a:rPr lang="en-US" smtClean="0"/>
              <a:t>Collective outperforms the individuals.  This is where you want to be</a:t>
            </a:r>
          </a:p>
          <a:p>
            <a:pPr eaLnBrk="1" hangingPunct="1">
              <a:buFontTx/>
              <a:buChar char="•"/>
            </a:pPr>
            <a:endParaRPr lang="en-US" smtClean="0"/>
          </a:p>
          <a:p>
            <a:pPr eaLnBrk="1" hangingPunct="1"/>
            <a:r>
              <a:rPr lang="en-US" smtClean="0"/>
              <a:t>High-Performance</a:t>
            </a:r>
          </a:p>
          <a:p>
            <a:pPr eaLnBrk="1" hangingPunct="1">
              <a:buFontTx/>
              <a:buChar char="•"/>
            </a:pPr>
            <a:r>
              <a:rPr lang="en-US" smtClean="0"/>
              <a:t>Exceptional performance – occasionally see it in Sr. Design.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6D744C-7065-4DC9-9ED5-AD6C5517EC9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Skills </a:t>
            </a:r>
          </a:p>
          <a:p>
            <a:pPr eaLnBrk="1" hangingPunct="1">
              <a:buFontTx/>
              <a:buChar char="•"/>
            </a:pPr>
            <a:r>
              <a:rPr lang="en-US" smtClean="0"/>
              <a:t>Technical &amp; functional</a:t>
            </a:r>
          </a:p>
          <a:p>
            <a:pPr eaLnBrk="1" hangingPunct="1">
              <a:buFontTx/>
              <a:buChar char="•"/>
            </a:pPr>
            <a:r>
              <a:rPr lang="en-US" smtClean="0"/>
              <a:t>Problem-solving</a:t>
            </a:r>
          </a:p>
          <a:p>
            <a:pPr eaLnBrk="1" hangingPunct="1">
              <a:buFontTx/>
              <a:buChar char="•"/>
            </a:pPr>
            <a:r>
              <a:rPr lang="en-US" smtClean="0"/>
              <a:t>Interpersonal</a:t>
            </a:r>
          </a:p>
          <a:p>
            <a:pPr eaLnBrk="1" hangingPunct="1">
              <a:buFontTx/>
              <a:buChar char="•"/>
            </a:pPr>
            <a:r>
              <a:rPr lang="en-US" smtClean="0"/>
              <a:t>Others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B3628E-28FD-4E91-81B4-5D1E481C70B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1BC7CF-C528-48D1-B433-25D9DE33D6F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64E6C47-66FC-45DB-92CA-634734CACC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ACFA1C8-80B1-464E-AAA7-427AD810A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5E73713-53B3-462E-A1E1-29FD4FA19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295400"/>
            <a:ext cx="3770313" cy="4791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295400"/>
            <a:ext cx="3770312" cy="4791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5029200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Design for Electrical and Computer Engineers </a:t>
            </a:r>
          </a:p>
          <a:p>
            <a:r>
              <a:rPr lang="en-US"/>
              <a:t>Not to be transmitted or reproduced without written consent of authors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2005 </a:t>
            </a:r>
          </a:p>
          <a:p>
            <a:r>
              <a:rPr lang="en-US"/>
              <a:t>Ralph M. Ford and Chris Coulston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22FCBE36-A1A8-4D44-8FD5-036874077C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EAE16FA-6E05-4612-8277-4F97E5BAA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F294169-59BE-40C6-9732-70D92BBF3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D566E27-1036-415D-B387-8D6AABC28E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FE1423-C33B-4D34-89D3-2DD24FAE7D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3EC42A2-20F6-43FF-9536-FD23E45BA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C856514-50B2-4B20-B70F-C6E2664210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6F76B84-A27B-4E58-A625-14FFC2736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131450C-1A69-45DE-87A9-F6F89797D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 descr="copyright.gif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4638675" y="6334125"/>
            <a:ext cx="4048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4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4FE3507-E8A7-4C13-9E9B-1A526CB1A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6" name="Picture 4" descr="cover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8397875" y="0"/>
            <a:ext cx="746125" cy="91757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09600" y="533400"/>
            <a:ext cx="8077200" cy="1829761"/>
          </a:xfrm>
        </p:spPr>
        <p:txBody>
          <a:bodyPr/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/>
              <a:t>Chapter </a:t>
            </a:r>
            <a:r>
              <a:rPr lang="en-US" dirty="0" smtClean="0"/>
              <a:t>9 </a:t>
            </a:r>
            <a:r>
              <a:rPr lang="en-US" dirty="0"/>
              <a:t>– </a:t>
            </a:r>
            <a:r>
              <a:rPr lang="en-US" dirty="0" smtClean="0"/>
              <a:t>Teams and Teamwork</a:t>
            </a:r>
            <a:endParaRPr lang="en-US" dirty="0"/>
          </a:p>
        </p:txBody>
      </p:sp>
      <p:pic>
        <p:nvPicPr>
          <p:cNvPr id="13315" name="Picture 4" descr="cov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743200"/>
            <a:ext cx="2974975" cy="3657600"/>
          </a:xfrm>
          <a:prstGeom prst="rect">
            <a:avLst/>
          </a:prstGeom>
          <a:noFill/>
          <a:ln w="7620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A set of guidelines/rules (your constitution) that governs the performance of your team behavior.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smtClean="0"/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See book for contents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endParaRPr lang="en-US" sz="2800" smtClean="0"/>
          </a:p>
          <a:p>
            <a:pPr>
              <a:lnSpc>
                <a:spcPct val="80000"/>
              </a:lnSpc>
            </a:pPr>
            <a:r>
              <a:rPr lang="en-US" sz="2800" smtClean="0"/>
              <a:t>See the Team Self-Assessment Checklist (Table 9.1) in the book.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smtClean="0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3764FB3-566C-49E5-8BE1-6F0609F29DB5}" type="slidenum">
              <a:rPr lang="en-US"/>
              <a:pPr/>
              <a:t>10</a:t>
            </a:fld>
            <a:endParaRPr lang="en-US"/>
          </a:p>
        </p:txBody>
      </p:sp>
      <p:sp>
        <p:nvSpPr>
          <p:cNvPr id="10245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924800" cy="685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smtClean="0"/>
              <a:t>9.4 Project Application: Team  Process Guidelines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Every member responsible for team’s progress and success.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Attend all meetings, be on time.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Come prepared.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Carry out assignments on schedule.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Listen to and show respect for the contributions of others; be an active listener.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Constructively criticize ideas, not persons.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Resolve conflicts constructively.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Pay attention; avoid disruptive behavior.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endParaRPr lang="en-US" dirty="0" smtClean="0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EF6EDEF-986D-47F8-8CB4-CF86C1B605F7}" type="slidenum">
              <a:rPr lang="en-US"/>
              <a:pPr/>
              <a:t>11</a:t>
            </a:fld>
            <a:endParaRPr lang="en-US"/>
          </a:p>
        </p:txBody>
      </p:sp>
      <p:sp>
        <p:nvSpPr>
          <p:cNvPr id="1126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Boeing Code of Cooperation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mtClean="0"/>
              <a:t>No disruptive side conversations.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mtClean="0"/>
              <a:t>Only one person speaks at a time.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mtClean="0"/>
              <a:t>Everyone participates; no one dominates.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mtClean="0"/>
              <a:t>Be succinct; avoid long anecdotes and examples.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mtClean="0"/>
              <a:t>No rank in the room.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mtClean="0"/>
              <a:t>Respect those not present.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mtClean="0"/>
              <a:t>Ask questions when you do not understand.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mtClean="0"/>
              <a:t>Have fun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E7D595C-0A40-4EB6-BB83-A5259D7178EE}" type="slidenum">
              <a:rPr lang="en-US"/>
              <a:pPr/>
              <a:t>12</a:t>
            </a:fld>
            <a:endParaRPr lang="en-US"/>
          </a:p>
        </p:txBody>
      </p:sp>
      <p:sp>
        <p:nvSpPr>
          <p:cNvPr id="12293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Boeing Code of Conduct, cont’d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7DBC-2739-4CBE-9BF4-0E818C51B8AD}" type="slidenum">
              <a:rPr lang="en-US"/>
              <a:pPr/>
              <a:t>2</a:t>
            </a:fld>
            <a:endParaRPr lang="en-US"/>
          </a:p>
        </p:txBody>
      </p:sp>
      <p:sp>
        <p:nvSpPr>
          <p:cNvPr id="880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Keypad Exercise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Task: Identify </a:t>
            </a:r>
            <a:r>
              <a:rPr lang="en-US" b="1"/>
              <a:t>ALL</a:t>
            </a:r>
            <a:r>
              <a:rPr lang="en-US"/>
              <a:t> symbols on the keypad of a standard pushbutton telephone.</a:t>
            </a:r>
          </a:p>
          <a:p>
            <a:pPr>
              <a:buFont typeface="Wingdings" pitchFamily="2" charset="2"/>
              <a:buNone/>
            </a:pPr>
            <a:r>
              <a:rPr lang="en-US"/>
              <a:t>Time: 3 minutes.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B3EC-E10A-46A2-807F-F2DE6FB30C2B}" type="slidenum">
              <a:rPr lang="en-US"/>
              <a:pPr/>
              <a:t>3</a:t>
            </a:fld>
            <a:endParaRPr lang="en-US"/>
          </a:p>
        </p:txBody>
      </p:sp>
      <p:sp>
        <p:nvSpPr>
          <p:cNvPr id="89090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Keypad scoring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sz="2400"/>
          </a:p>
          <a:p>
            <a:pPr>
              <a:buFont typeface="Wingdings" pitchFamily="2" charset="2"/>
              <a:buNone/>
            </a:pPr>
            <a:endParaRPr lang="en-US" sz="2400"/>
          </a:p>
          <a:p>
            <a:pPr algn="ctr">
              <a:buFont typeface="Wingdings" pitchFamily="2" charset="2"/>
              <a:buNone/>
            </a:pPr>
            <a:r>
              <a:rPr lang="en-US" sz="3200"/>
              <a:t>+1 for every </a:t>
            </a:r>
            <a:r>
              <a:rPr lang="en-US" sz="3200" b="1"/>
              <a:t>completely correct</a:t>
            </a:r>
            <a:r>
              <a:rPr lang="en-US" sz="3200"/>
              <a:t> key identified.</a:t>
            </a:r>
            <a:r>
              <a:rPr lang="en-US" sz="2400"/>
              <a:t> </a:t>
            </a:r>
          </a:p>
          <a:p>
            <a:pPr>
              <a:buFont typeface="Wingdings" pitchFamily="2" charset="2"/>
              <a:buNone/>
            </a:pPr>
            <a:endParaRPr lang="en-US" sz="2400"/>
          </a:p>
          <a:p>
            <a:endParaRPr lang="en-US" sz="2400"/>
          </a:p>
        </p:txBody>
      </p:sp>
      <p:graphicFrame>
        <p:nvGraphicFramePr>
          <p:cNvPr id="89092" name="Group 4"/>
          <p:cNvGraphicFramePr>
            <a:graphicFrameLocks noGrp="1"/>
          </p:cNvGraphicFramePr>
          <p:nvPr>
            <p:ph sz="half" idx="2"/>
          </p:nvPr>
        </p:nvGraphicFramePr>
        <p:xfrm>
          <a:off x="4760913" y="1295400"/>
          <a:ext cx="3770312" cy="4791077"/>
        </p:xfrm>
        <a:graphic>
          <a:graphicData uri="http://schemas.openxmlformats.org/drawingml/2006/table">
            <a:tbl>
              <a:tblPr/>
              <a:tblGrid>
                <a:gridCol w="1257300"/>
                <a:gridCol w="1255712"/>
                <a:gridCol w="1257300"/>
              </a:tblGrid>
              <a:tr h="1198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ABC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8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GHI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JKL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MNO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5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PQRS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TUV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WXYZ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8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Oper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smtClean="0"/>
              <a:t>Engineering projects are far too large to be carried out by a single person </a:t>
            </a:r>
            <a:r>
              <a:rPr lang="en-US" sz="2800" smtClean="0">
                <a:sym typeface="Symbol" pitchFamily="18" charset="2"/>
              </a:rPr>
              <a:t> must work on team.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smtClean="0">
                <a:sym typeface="Symbol" pitchFamily="18" charset="2"/>
              </a:rPr>
              <a:t>High-performance teams can outperform equal number of individuals working in isolation.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smtClean="0">
                <a:sym typeface="Symbol" pitchFamily="18" charset="2"/>
              </a:rPr>
              <a:t>Employers desire it – consistently listed as one of the top skills required of engineers!</a:t>
            </a:r>
            <a:endParaRPr lang="en-US" sz="2800" b="1" smtClean="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449B648-B182-4C45-A0BB-AA48566BA971}" type="slidenum">
              <a:rPr lang="en-US"/>
              <a:pPr/>
              <a:t>4</a:t>
            </a:fld>
            <a:endParaRPr lang="en-US"/>
          </a:p>
        </p:txBody>
      </p:sp>
      <p:sp>
        <p:nvSpPr>
          <p:cNvPr id="410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Motivation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800" smtClean="0"/>
              <a:t>Understand the characteristics that define a team and understand why a team is formed.</a:t>
            </a:r>
          </a:p>
          <a:p>
            <a:pPr>
              <a:spcAft>
                <a:spcPts val="600"/>
              </a:spcAft>
            </a:pPr>
            <a:r>
              <a:rPr lang="en-US" sz="2800" smtClean="0"/>
              <a:t>Understand different models for the stages of team development.</a:t>
            </a:r>
          </a:p>
          <a:p>
            <a:pPr>
              <a:spcAft>
                <a:spcPts val="600"/>
              </a:spcAft>
            </a:pPr>
            <a:r>
              <a:rPr lang="en-US" sz="2800" smtClean="0"/>
              <a:t>Understand the characteristics of effective teams.</a:t>
            </a:r>
          </a:p>
          <a:p>
            <a:pPr>
              <a:spcAft>
                <a:spcPts val="600"/>
              </a:spcAft>
            </a:pPr>
            <a:r>
              <a:rPr lang="en-US" sz="2800" smtClean="0"/>
              <a:t>Be able to develop Team Process Guidelines.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C9A69C4-4411-44F0-A318-042320939AAC}" type="slidenum">
              <a:rPr lang="en-US"/>
              <a:pPr/>
              <a:t>5</a:t>
            </a:fld>
            <a:endParaRPr lang="en-US"/>
          </a:p>
        </p:txBody>
      </p:sp>
      <p:sp>
        <p:nvSpPr>
          <p:cNvPr id="81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Learning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 C 0.007 -0.01333  0.014 -0.028  0.021 -0.04667  C 0.04 -0.1  0.045 -0.152  0.031 -0.16  C 0.017 -0.16933  -0.01 -0.132  -0.029 -0.07867  C -0.039 -0.05067  -0.045 -0.024  -0.047 -0.004  C -0.05 0.012  -0.051 0.028  -0.051 0.04667  C -0.051 0.10667  -0.038 0.156  -0.023 0.156  C -0.008 0.156  0.005 0.10667  0.005 0.04667  C 0.005 0.01867  0.002 -0.008  -0.003 -0.02667  C -0.005 -0.04267  -0.01 -0.06  -0.016 -0.07733  C -0.036 -0.132  -0.063 -0.16933  -0.077 -0.16  C -0.091 -0.15067  -0.086 -0.1  -0.066 -0.04533  C -0.058 -0.02  -0.047 0.00133  -0.036 0.016  C -0.028 0.02933  -0.019 0.04133  -0.007 0.05333  C 0.029 0.092  0.065 0.10933  0.075 0.09333  C 0.084 0.07733  0.064 0.03333  0.028 -0.004  C 0.013 -0.02  -0.003 -0.032  -0.016 -0.04  C -0.028 -0.048  -0.043 -0.05467  -0.059 -0.05867  C -0.103 -0.072  -0.141 -0.068  -0.144 -0.04667  C -0.148 -0.02667  -0.115 0.0  -0.071 0.01333  C -0.051 0.01867  -0.032 0.02133  -0.017 0.02  C -0.004 0.02  0.01 0.01733  0.025 0.01333  C 0.069 0.0  0.102 -0.028  0.098 -0.048  C 0.095 -0.068  0.057 -0.07333  0.013 -0.06  C -0.008 -0.05333  -0.027 -0.044  -0.04 -0.03333  C -0.051 -0.02533  -0.062 -0.016  -0.074 -0.004  C -0.109 0.03467  -0.13 0.07733  -0.12 0.09333  C -0.111 0.10933  -0.074 0.092  -0.039 0.05467  C -0.022 0.036  -0.008 0.01733  0.0 0.0  Z" pathEditMode="relative">
                                      <p:cBhvr>
                                        <p:cTn id="6" dur="12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98" decel="100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98" decel="100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98" decel="100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98" decel="100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2800" i="1" smtClean="0"/>
              <a:t>“A small group of people with complementary skills, who are committed to a common performance, performance goals, and approach for which they hold themselves mutually accountable.”</a:t>
            </a:r>
            <a:r>
              <a:rPr lang="en-US" sz="2800" smtClean="0"/>
              <a:t> , Katzenbach and Smith</a:t>
            </a:r>
          </a:p>
          <a:p>
            <a:pPr>
              <a:lnSpc>
                <a:spcPct val="80000"/>
              </a:lnSpc>
            </a:pPr>
            <a:endParaRPr lang="en-US" sz="280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What are the important points ?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817E1CB-0537-4851-BA56-EE990471698A}" type="slidenum">
              <a:rPr lang="en-US"/>
              <a:pPr/>
              <a:t>6</a:t>
            </a:fld>
            <a:endParaRPr lang="en-US"/>
          </a:p>
        </p:txBody>
      </p:sp>
      <p:sp>
        <p:nvSpPr>
          <p:cNvPr id="614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9.1 What is a Team?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226425" cy="479107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smtClean="0"/>
              <a:t>Forming</a:t>
            </a:r>
          </a:p>
          <a:p>
            <a:pPr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endParaRPr lang="en-US" smtClean="0"/>
          </a:p>
          <a:p>
            <a:pPr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smtClean="0"/>
              <a:t>Storming</a:t>
            </a:r>
          </a:p>
          <a:p>
            <a:pPr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endParaRPr lang="en-US" smtClean="0"/>
          </a:p>
          <a:p>
            <a:pPr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smtClean="0"/>
              <a:t>Norming</a:t>
            </a:r>
          </a:p>
          <a:p>
            <a:pPr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endParaRPr lang="en-US" smtClean="0"/>
          </a:p>
          <a:p>
            <a:pPr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smtClean="0"/>
              <a:t>Performing</a:t>
            </a:r>
          </a:p>
          <a:p>
            <a:pPr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endParaRPr lang="en-US" smtClean="0"/>
          </a:p>
          <a:p>
            <a:pPr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smtClean="0"/>
              <a:t>Adjourning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05055A5-526F-4ED2-A430-8B5828129B6D}" type="slidenum">
              <a:rPr lang="en-US"/>
              <a:pPr/>
              <a:t>7</a:t>
            </a:fld>
            <a:endParaRPr lang="en-US"/>
          </a:p>
        </p:txBody>
      </p:sp>
      <p:sp>
        <p:nvSpPr>
          <p:cNvPr id="717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smtClean="0"/>
              <a:t>9.2 Models of Team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033" descr="Team Performance Curve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85800" y="1219200"/>
            <a:ext cx="7467600" cy="4921250"/>
          </a:xfrm>
          <a:noFill/>
        </p:spPr>
      </p:pic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F4BFBFF-1F57-42D4-9FFB-0621BB43A891}" type="slidenum">
              <a:rPr lang="en-US"/>
              <a:pPr/>
              <a:t>8</a:t>
            </a:fld>
            <a:endParaRPr lang="en-US"/>
          </a:p>
        </p:txBody>
      </p:sp>
      <p:sp>
        <p:nvSpPr>
          <p:cNvPr id="8197" name="AutoShap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Team Performance Curve</a:t>
            </a:r>
          </a:p>
        </p:txBody>
      </p:sp>
      <p:sp>
        <p:nvSpPr>
          <p:cNvPr id="18437" name="Rectangle 1032"/>
          <p:cNvSpPr>
            <a:spLocks noChangeArrowheads="1"/>
          </p:cNvSpPr>
          <p:nvPr/>
        </p:nvSpPr>
        <p:spPr bwMode="auto">
          <a:xfrm>
            <a:off x="0" y="196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sz="2400" smtClean="0"/>
              <a:t>Select Team Members Based Upon Skills.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400" smtClean="0"/>
              <a:t>Identify and Agree Upon Objectives Upon Objectives.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400" smtClean="0"/>
              <a:t>Make it Clear How the Team will Make Decisions!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400" smtClean="0"/>
              <a:t>Hold effective meetings.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400" smtClean="0"/>
              <a:t>Determine team roles.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400" smtClean="0"/>
              <a:t>Assign tasks &amp; responsibilities.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400" smtClean="0"/>
              <a:t>Spend a lot of time together.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400" smtClean="0"/>
              <a:t>Respect team members.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400" smtClean="0"/>
              <a:t>Manage conflicts constructively.</a:t>
            </a:r>
          </a:p>
          <a:p>
            <a:pPr marL="609600" indent="-609600">
              <a:buFont typeface="Wingdings" pitchFamily="2" charset="2"/>
              <a:buNone/>
            </a:pPr>
            <a:endParaRPr lang="en-US" sz="2400" smtClean="0"/>
          </a:p>
          <a:p>
            <a:pPr marL="609600" indent="-609600">
              <a:buFont typeface="Wingdings" pitchFamily="2" charset="2"/>
              <a:buAutoNum type="arabicPeriod"/>
            </a:pPr>
            <a:endParaRPr lang="en-US" smtClean="0"/>
          </a:p>
          <a:p>
            <a:pPr marL="609600" indent="-609600">
              <a:buFont typeface="Wingdings" pitchFamily="2" charset="2"/>
              <a:buAutoNum type="arabicPeriod"/>
            </a:pPr>
            <a:endParaRPr lang="en-US" smtClean="0"/>
          </a:p>
          <a:p>
            <a:pPr marL="609600" indent="-609600">
              <a:buFont typeface="Wingdings" pitchFamily="2" charset="2"/>
              <a:buAutoNum type="arabicPeriod"/>
            </a:pPr>
            <a:endParaRPr lang="en-US" smtClean="0"/>
          </a:p>
          <a:p>
            <a:pPr marL="609600" indent="-609600">
              <a:buFont typeface="Wingdings" pitchFamily="2" charset="2"/>
              <a:buAutoNum type="arabicPeriod"/>
            </a:pPr>
            <a:endParaRPr lang="en-US" smtClean="0"/>
          </a:p>
          <a:p>
            <a:pPr marL="609600" indent="-609600">
              <a:buFont typeface="Wingdings" pitchFamily="2" charset="2"/>
              <a:buAutoNum type="arabicPeriod"/>
            </a:pPr>
            <a:endParaRPr lang="en-US" smtClean="0"/>
          </a:p>
          <a:p>
            <a:pPr marL="609600" indent="-609600">
              <a:buFont typeface="Wingdings" pitchFamily="2" charset="2"/>
              <a:buAutoNum type="arabicPeriod"/>
            </a:pPr>
            <a:endParaRPr lang="en-US" sz="2400" smtClean="0"/>
          </a:p>
          <a:p>
            <a:pPr marL="609600" indent="-609600">
              <a:buFont typeface="Wingdings" pitchFamily="2" charset="2"/>
              <a:buAutoNum type="arabicPeriod"/>
            </a:pPr>
            <a:endParaRPr lang="en-US" sz="2400" smtClean="0"/>
          </a:p>
          <a:p>
            <a:pPr marL="609600" indent="-609600">
              <a:buFont typeface="Wingdings" pitchFamily="2" charset="2"/>
              <a:buAutoNum type="arabicPeriod"/>
            </a:pPr>
            <a:endParaRPr lang="en-US" sz="2400" smtClean="0"/>
          </a:p>
          <a:p>
            <a:pPr marL="990600" lvl="1" indent="-533400"/>
            <a:endParaRPr lang="en-US" sz="2000" smtClean="0"/>
          </a:p>
          <a:p>
            <a:pPr marL="609600" indent="-609600">
              <a:buFont typeface="Wingdings" pitchFamily="2" charset="2"/>
              <a:buNone/>
            </a:pPr>
            <a:endParaRPr lang="en-US" sz="2400" smtClean="0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CDC4B80-89C2-4017-8089-D81185C2B499}" type="slidenum">
              <a:rPr lang="en-US"/>
              <a:pPr/>
              <a:t>9</a:t>
            </a:fld>
            <a:endParaRPr lang="en-US"/>
          </a:p>
        </p:txBody>
      </p:sp>
      <p:sp>
        <p:nvSpPr>
          <p:cNvPr id="71682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9.3 Characteristics of Effective Teams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513</TotalTime>
  <Words>621</Words>
  <Application>Microsoft PowerPoint</Application>
  <PresentationFormat>On-screen Show (4:3)</PresentationFormat>
  <Paragraphs>156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Lucida Sans Unicode</vt:lpstr>
      <vt:lpstr>Wingdings 3</vt:lpstr>
      <vt:lpstr>Verdana</vt:lpstr>
      <vt:lpstr>Wingdings 2</vt:lpstr>
      <vt:lpstr>Times New Roman</vt:lpstr>
      <vt:lpstr>Tahoma</vt:lpstr>
      <vt:lpstr>Symbol</vt:lpstr>
      <vt:lpstr>Wingdings</vt:lpstr>
      <vt:lpstr>Concourse</vt:lpstr>
      <vt:lpstr>Chapter 9 – Teams and Teamwork</vt:lpstr>
      <vt:lpstr>Keypad Exercise</vt:lpstr>
      <vt:lpstr>Keypad scoring</vt:lpstr>
      <vt:lpstr>Motivation</vt:lpstr>
      <vt:lpstr>Learning Objectives</vt:lpstr>
      <vt:lpstr>9.1 What is a Team?</vt:lpstr>
      <vt:lpstr>9.2 Models of Team Development</vt:lpstr>
      <vt:lpstr>Team Performance Curve</vt:lpstr>
      <vt:lpstr>9.3 Characteristics of Effective Teams</vt:lpstr>
      <vt:lpstr>9.4 Project Application: Team  Process Guidelines</vt:lpstr>
      <vt:lpstr>Boeing Code of Cooperation</vt:lpstr>
      <vt:lpstr>Boeing Code of Conduct, cont’d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– Team Building Principles</dc:title>
  <dc:creator>Ralph M. Ford</dc:creator>
  <cp:lastModifiedBy>Ralph M. Ford</cp:lastModifiedBy>
  <cp:revision>34</cp:revision>
  <dcterms:created xsi:type="dcterms:W3CDTF">2002-09-10T02:06:34Z</dcterms:created>
  <dcterms:modified xsi:type="dcterms:W3CDTF">2007-09-18T18:07:32Z</dcterms:modified>
</cp:coreProperties>
</file>