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2"/>
  </p:notesMasterIdLst>
  <p:handoutMasterIdLst>
    <p:handoutMasterId r:id="rId13"/>
  </p:handoutMasterIdLst>
  <p:sldIdLst>
    <p:sldId id="310" r:id="rId2"/>
    <p:sldId id="257" r:id="rId3"/>
    <p:sldId id="259" r:id="rId4"/>
    <p:sldId id="303" r:id="rId5"/>
    <p:sldId id="304" r:id="rId6"/>
    <p:sldId id="267" r:id="rId7"/>
    <p:sldId id="291" r:id="rId8"/>
    <p:sldId id="297" r:id="rId9"/>
    <p:sldId id="288" r:id="rId10"/>
    <p:sldId id="289" r:id="rId1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23" autoAdjust="0"/>
  </p:normalViewPr>
  <p:slideViewPr>
    <p:cSldViewPr>
      <p:cViewPr varScale="1">
        <p:scale>
          <a:sx n="63" d="100"/>
          <a:sy n="63" d="100"/>
        </p:scale>
        <p:origin x="-72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876" y="229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13A427E-7FB2-45DC-8EFB-7564F594F8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782B7DE-F3AB-42FA-B81D-18EBC97859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E7E9E1F1-189F-4CD2-A556-087A46D88F8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F13B9F68-7916-4F99-87F5-7537A8C571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anose="020B0604030504040204" pitchFamily="34" charset="0"/>
              </a:defRPr>
            </a:lvl1pPr>
          </a:lstStyle>
          <a:p>
            <a:fld id="{449E8D99-B74F-46D3-B984-2B74E379EA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E27297-1C3C-4D52-B335-98B4154CD0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91B5692-E0DA-4EED-873F-7B007AA17A0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4248CD1E-D4F7-4D4A-9F6F-B70B1B54505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9236A83-0463-48AC-A3AA-45FC1275D53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2A9BFD4-0850-4D18-9E9A-C12D5F4B6D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011FE89-944C-46D8-9EF8-A060BC5E0F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anose="020B0604030504040204" pitchFamily="34" charset="0"/>
              </a:defRPr>
            </a:lvl1pPr>
          </a:lstStyle>
          <a:p>
            <a:fld id="{AA247DCD-D2FC-4396-A684-86825BFF2DC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73A90F82-E3BC-4CB6-BB9C-93FCB147A4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ACC05F78-2140-4881-818C-A0C49C247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0D28BA4A-DAA8-4DDA-8D98-342CB7B9D0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F18DE0-2724-4C8F-90FE-13E698FA4E92}" type="slidenum">
              <a:rPr lang="en-US" altLang="en-US">
                <a:latin typeface="Tahoma" panose="020B0604030504040204" pitchFamily="34" charset="0"/>
              </a:rPr>
              <a:pPr/>
              <a:t>1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0A7026D-B1BF-411A-9BC1-7116CA84D4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A92A38-6D58-4EA9-A068-FBEBEAED603F}" type="slidenum">
              <a:rPr lang="en-US" altLang="en-US">
                <a:latin typeface="Tahoma" panose="020B0604030504040204" pitchFamily="34" charset="0"/>
              </a:rPr>
              <a:pPr/>
              <a:t>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D47F5AA-6337-4289-BC86-4AA864C2B1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CA240A0-5CD1-4517-9321-8DD06FDA9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86CCB432-9BA0-4819-8BDE-BB36747010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10C67B-016A-4AE2-AC44-3AF1F6FA4A1B}" type="slidenum">
              <a:rPr lang="en-US" altLang="en-US">
                <a:latin typeface="Tahoma" panose="020B0604030504040204" pitchFamily="34" charset="0"/>
              </a:rPr>
              <a:pPr/>
              <a:t>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03699E6-D940-4419-A386-35AF38E4A7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E26C5CF-CAD5-4B29-8696-226E2DA29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Small group – how small is small.  Discuss the number of relationships diagram.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Complementary skills – means that if everybody can do the same thing, almost no reason to have a team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Common performance &amp; performance goals – they agree upfront on the goals (requirements).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Mutually accountable – they have a way to work their problems out  - without outside intervention.</a:t>
            </a:r>
          </a:p>
          <a:p>
            <a:pPr eaLnBrk="1" hangingPunct="1"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881CC85-5233-4A7D-AFF7-A49B6B58AE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F2E3CD-D8A8-4CAA-8529-DFB94C8A565B}" type="slidenum">
              <a:rPr lang="en-US" altLang="en-US">
                <a:latin typeface="Tahoma" panose="020B0604030504040204" pitchFamily="34" charset="0"/>
              </a:rPr>
              <a:pPr/>
              <a:t>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169F171-BB37-40C6-82AF-019E228E53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92F90A5-E113-4DAD-8566-F899687CE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Forming.  </a:t>
            </a:r>
          </a:p>
          <a:p>
            <a:pPr lvl="1" eaLnBrk="1" hangingPunct="1">
              <a:buFontTx/>
              <a:buChar char="•"/>
            </a:pPr>
            <a:r>
              <a:rPr lang="en-US" altLang="en-US"/>
              <a:t>Team created</a:t>
            </a:r>
          </a:p>
          <a:p>
            <a:pPr lvl="1" eaLnBrk="1" hangingPunct="1">
              <a:buFontTx/>
              <a:buChar char="•"/>
            </a:pPr>
            <a:r>
              <a:rPr lang="en-US" altLang="en-US"/>
              <a:t>Uncomfortable, anxious</a:t>
            </a:r>
          </a:p>
          <a:p>
            <a:pPr lvl="1" eaLnBrk="1" hangingPunct="1">
              <a:buFontTx/>
              <a:buChar char="•"/>
            </a:pPr>
            <a:r>
              <a:rPr lang="en-US" altLang="en-US"/>
              <a:t>Don’t know goals</a:t>
            </a:r>
          </a:p>
          <a:p>
            <a:pPr lvl="1" eaLnBrk="1" hangingPunct="1">
              <a:buFontTx/>
              <a:buChar char="•"/>
            </a:pPr>
            <a:r>
              <a:rPr lang="en-US" altLang="en-US"/>
              <a:t>Don’t know roles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Storming</a:t>
            </a:r>
          </a:p>
          <a:p>
            <a:pPr lvl="1" eaLnBrk="1" hangingPunct="1">
              <a:buFontTx/>
              <a:buChar char="•"/>
            </a:pPr>
            <a:r>
              <a:rPr lang="en-US" altLang="en-US"/>
              <a:t>Work to develop objectives</a:t>
            </a:r>
          </a:p>
          <a:p>
            <a:pPr lvl="1" eaLnBrk="1" hangingPunct="1">
              <a:buFontTx/>
              <a:buChar char="•"/>
            </a:pPr>
            <a:r>
              <a:rPr lang="en-US" altLang="en-US"/>
              <a:t>To develop roles</a:t>
            </a:r>
          </a:p>
          <a:p>
            <a:pPr lvl="1" eaLnBrk="1" hangingPunct="1">
              <a:buFontTx/>
              <a:buChar char="•"/>
            </a:pPr>
            <a:r>
              <a:rPr lang="en-US" altLang="en-US"/>
              <a:t>Often conflict</a:t>
            </a:r>
          </a:p>
          <a:p>
            <a:pPr lvl="1" eaLnBrk="1" hangingPunct="1">
              <a:buFontTx/>
              <a:buChar char="•"/>
            </a:pPr>
            <a:r>
              <a:rPr lang="en-US" altLang="en-US"/>
              <a:t>Need to navigate.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Norming</a:t>
            </a:r>
          </a:p>
          <a:p>
            <a:pPr lvl="1" eaLnBrk="1" hangingPunct="1">
              <a:buFontTx/>
              <a:buChar char="•"/>
            </a:pPr>
            <a:r>
              <a:rPr lang="en-US" altLang="en-US"/>
              <a:t>People accept objectives</a:t>
            </a:r>
          </a:p>
          <a:p>
            <a:pPr lvl="1" eaLnBrk="1" hangingPunct="1">
              <a:buFontTx/>
              <a:buChar char="•"/>
            </a:pPr>
            <a:r>
              <a:rPr lang="en-US" altLang="en-US"/>
              <a:t>Accept roles</a:t>
            </a:r>
          </a:p>
          <a:p>
            <a:pPr lvl="1" eaLnBrk="1" hangingPunct="1">
              <a:buFontTx/>
              <a:buChar char="•"/>
            </a:pPr>
            <a:r>
              <a:rPr lang="en-US" altLang="en-US"/>
              <a:t>Develop procedures for working together.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Performing</a:t>
            </a:r>
          </a:p>
          <a:p>
            <a:pPr lvl="1" eaLnBrk="1" hangingPunct="1">
              <a:buFontTx/>
              <a:buChar char="•"/>
            </a:pPr>
            <a:r>
              <a:rPr lang="en-US" altLang="en-US"/>
              <a:t>Doing it</a:t>
            </a:r>
          </a:p>
          <a:p>
            <a:pPr lvl="1" eaLnBrk="1" hangingPunct="1">
              <a:buFontTx/>
              <a:buChar char="•"/>
            </a:pPr>
            <a:r>
              <a:rPr lang="en-US" altLang="en-US"/>
              <a:t>Making decisions.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F5255E55-0A77-4F3E-AB2E-7F9FF419B2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1638A8-943E-4280-AFDA-00F1EBAAC4BE}" type="slidenum">
              <a:rPr lang="en-US" altLang="en-US">
                <a:latin typeface="Tahoma" panose="020B0604030504040204" pitchFamily="34" charset="0"/>
              </a:rPr>
              <a:pPr/>
              <a:t>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59710FB-15D7-459B-8541-5981AEF402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4C268B0-928B-4102-B8E4-4CBD49772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Working Group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Not really a team – a collection of individuals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Pseudo-Team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We’ve had them.  Fight all the time.</a:t>
            </a:r>
          </a:p>
          <a:p>
            <a:pPr eaLnBrk="1" hangingPunct="1">
              <a:buFontTx/>
              <a:buChar char="•"/>
            </a:pPr>
            <a:endParaRPr lang="en-US" altLang="en-US"/>
          </a:p>
          <a:p>
            <a:pPr eaLnBrk="1" hangingPunct="1"/>
            <a:r>
              <a:rPr lang="en-US" altLang="en-US"/>
              <a:t>Potential Team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Reasonable, but not great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Real Team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Collective outperforms the individuals.  This is where you want to be</a:t>
            </a:r>
          </a:p>
          <a:p>
            <a:pPr eaLnBrk="1" hangingPunct="1">
              <a:buFontTx/>
              <a:buChar char="•"/>
            </a:pPr>
            <a:endParaRPr lang="en-US" altLang="en-US"/>
          </a:p>
          <a:p>
            <a:pPr eaLnBrk="1" hangingPunct="1"/>
            <a:r>
              <a:rPr lang="en-US" altLang="en-US"/>
              <a:t>High-Performance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Exceptional performance – occasionally see it in Sr. Design.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2E6524FB-1632-4C92-B381-12179BB38D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BD82DB-5F66-45D7-A60B-15138E6E08E5}" type="slidenum">
              <a:rPr lang="en-US" altLang="en-US">
                <a:latin typeface="Tahoma" panose="020B0604030504040204" pitchFamily="34" charset="0"/>
              </a:rPr>
              <a:pPr/>
              <a:t>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BF815CE-B8F5-4C56-B4E3-9F4EBFC23A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B8C5A70-53D0-4553-86F3-DA60175FD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Skills 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Technical &amp; functional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Problem-solving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Interpersonal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Others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D2CDB9F-DA9B-4817-BE54-2D8235BACD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744FD1-805C-4BD4-99CD-66D4A0638DF2}" type="slidenum">
              <a:rPr lang="en-US" altLang="en-US">
                <a:latin typeface="Tahoma" panose="020B0604030504040204" pitchFamily="34" charset="0"/>
              </a:rPr>
              <a:pPr/>
              <a:t>9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DBE0B7C-4716-48B3-9490-15413A030F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EC78686-D232-4B7A-9B6E-15102DC58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BB51273-2EFC-4E23-ACF1-620CD28069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ADF131-BEFC-4652-88DD-B9BE191E0342}" type="slidenum">
              <a:rPr lang="en-US" altLang="en-US">
                <a:latin typeface="Tahoma" panose="020B0604030504040204" pitchFamily="34" charset="0"/>
              </a:rPr>
              <a:pPr/>
              <a:t>10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222FC53-8AC8-4EF4-BAD6-27AD0F25E1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CB290DA-45B4-4468-A10F-AE2FF8D24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EA3BA456-16C4-45BF-9F6B-F231DB1BD332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ABFA564F-0B47-42D5-AAF0-AD51EAA08025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A3000345-CC00-47E0-8062-6F53EB0AD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C6A80429-095F-41D5-8A1D-5439C6CAF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F38CB933-D8C6-42AC-BED3-5EEB37F55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8AC931-3B8F-45CB-AB19-8B1D406B6ECE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>
            <a:extLst>
              <a:ext uri="{FF2B5EF4-FFF2-40B4-BE49-F238E27FC236}">
                <a16:creationId xmlns:a16="http://schemas.microsoft.com/office/drawing/2014/main" id="{6BD10352-20C7-43A1-B553-0FDBF40A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>
            <a:extLst>
              <a:ext uri="{FF2B5EF4-FFF2-40B4-BE49-F238E27FC236}">
                <a16:creationId xmlns:a16="http://schemas.microsoft.com/office/drawing/2014/main" id="{EC3461F9-C0F1-4FA7-A882-36456092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>
            <a:extLst>
              <a:ext uri="{FF2B5EF4-FFF2-40B4-BE49-F238E27FC236}">
                <a16:creationId xmlns:a16="http://schemas.microsoft.com/office/drawing/2014/main" id="{5B4141B0-26C0-4FA6-9405-06AEC0DD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BB711E-E3D9-47B5-A064-796063F8F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58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37EB8-97DD-4416-B761-E5CD9AAE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827C6-7D54-4C9F-BAAB-830024DF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5E732-BDAC-4065-A5C1-54A9E627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26F59-94C4-4E48-B8A0-8D36623BAE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48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9582-6F3F-409C-843C-04CA8CC9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7945F-07B2-4A71-8526-7CF915AE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E6D24-E7D6-4361-BA40-1F39B502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EA9FB-E719-40C7-B980-7A9611C803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93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2E1D2-D974-4FFA-8F03-C8080980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128B6-FA4C-485C-856D-52CB6A99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09445-ADF1-4002-AC08-568E658D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7C791-C771-47E7-AE95-72708B81DA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74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6">
            <a:extLst>
              <a:ext uri="{FF2B5EF4-FFF2-40B4-BE49-F238E27FC236}">
                <a16:creationId xmlns:a16="http://schemas.microsoft.com/office/drawing/2014/main" id="{41F20396-8C47-4701-AF11-E9F0FD4A140B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" name="Chevron 18">
            <a:extLst>
              <a:ext uri="{FF2B5EF4-FFF2-40B4-BE49-F238E27FC236}">
                <a16:creationId xmlns:a16="http://schemas.microsoft.com/office/drawing/2014/main" id="{DA1B91B6-09B1-4B48-B0E3-C25B78371CE8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09060C9-FECD-40BF-9D42-B9B49FC3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16E74D0-840E-417C-AD65-FC4B3C8A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3F89BDE-BAC7-4E1E-BA55-8DB23F4D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A99EC6-EFCB-4AE9-9921-8CAE0573D8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122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7C73C-36B1-45C2-9FEF-2B78A2B2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6ED5A-310D-4C75-A424-4521BDEA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BFBAF-16DC-497A-BB2A-828A3ACB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A7A30-592B-44EC-BF5B-90D450F94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859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D8B47-D49B-46DD-8DBE-001BCDA9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185AA-5A66-402A-AAC4-1E3A9CC4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794B3-4D1B-4174-84EC-157B1B7C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61002-216F-43B5-959B-E749263814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044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26CC2-0557-445A-B9B1-0739A88F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76088-D51C-4549-AA82-98525910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FD50E-626F-4236-BDCE-223C3A95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A5570-F8CD-420F-9895-26118DF9D8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412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810AC-5E4A-417E-AAD9-09AFDD62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7AFC4-DFF3-44EC-A25B-1748677C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33C06-5823-498E-B70F-3D256EA3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29D54-7607-4D82-9F29-D61878223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17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53D32-6F9C-43C6-AAA7-66225CC9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8CF9E-ACF6-42E2-AF50-62872AEA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BB901-3976-40BF-9584-E7CAC424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818D8-A250-4276-96B4-6D2F8B156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027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">
            <a:extLst>
              <a:ext uri="{FF2B5EF4-FFF2-40B4-BE49-F238E27FC236}">
                <a16:creationId xmlns:a16="http://schemas.microsoft.com/office/drawing/2014/main" id="{79991DBB-D686-41D9-95FF-571CE6B811E1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Freeform 18">
            <a:extLst>
              <a:ext uri="{FF2B5EF4-FFF2-40B4-BE49-F238E27FC236}">
                <a16:creationId xmlns:a16="http://schemas.microsoft.com/office/drawing/2014/main" id="{D4FA9001-D7A9-4828-A9B6-971316D359D6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BF45373-F274-4BEA-B81A-316E0B2BCAFA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3E0F9F-F515-4F39-AB84-FC44242D042B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21">
            <a:extLst>
              <a:ext uri="{FF2B5EF4-FFF2-40B4-BE49-F238E27FC236}">
                <a16:creationId xmlns:a16="http://schemas.microsoft.com/office/drawing/2014/main" id="{3F1004C6-B461-471A-8F7E-A6FD364DBC3B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Chevron 22">
            <a:extLst>
              <a:ext uri="{FF2B5EF4-FFF2-40B4-BE49-F238E27FC236}">
                <a16:creationId xmlns:a16="http://schemas.microsoft.com/office/drawing/2014/main" id="{1E699F36-EE93-4F12-86CB-8B9AA88E5845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D2F86F45-02A2-4D50-AF92-03B0263E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CB500D5-4856-4305-AF39-B2B67FF7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9502CEDD-C458-412A-B1E1-2F77C702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4259B-46C9-4741-B32E-CDDDB8C60E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47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 descr="copyright.gif">
            <a:extLst>
              <a:ext uri="{FF2B5EF4-FFF2-40B4-BE49-F238E27FC236}">
                <a16:creationId xmlns:a16="http://schemas.microsoft.com/office/drawing/2014/main" id="{331ED51E-F013-4267-8B23-031E855CF9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6334125"/>
            <a:ext cx="404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04EF80E8-1FB3-493B-AC66-3B275EDD1D52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B60D663-F2B9-4C27-B398-5F9518C6AF5D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E4D7DC15-684C-473E-A61C-9E8F721C6067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97FE3A-D880-435C-8C27-BB816B9FB311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93D9CA00-802F-434B-82C6-31D3892B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4" name="Text Placeholder 29">
            <a:extLst>
              <a:ext uri="{FF2B5EF4-FFF2-40B4-BE49-F238E27FC236}">
                <a16:creationId xmlns:a16="http://schemas.microsoft.com/office/drawing/2014/main" id="{896C60E2-1800-4FDF-9AEF-9CF2E901E9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C1413AC-B9E7-4CD7-882D-D6979A500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F799966-AA51-4C03-8038-F4338925F80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6" name="Picture 4" descr="cover">
            <a:extLst>
              <a:ext uri="{FF2B5EF4-FFF2-40B4-BE49-F238E27FC236}">
                <a16:creationId xmlns:a16="http://schemas.microsoft.com/office/drawing/2014/main" id="{671E2B70-F983-489E-B6BA-466C1F21CE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5" y="0"/>
            <a:ext cx="74612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>
            <a:extLst>
              <a:ext uri="{FF2B5EF4-FFF2-40B4-BE49-F238E27FC236}">
                <a16:creationId xmlns:a16="http://schemas.microsoft.com/office/drawing/2014/main" id="{9D73D3E4-907E-46D9-99EB-C606BB7CEE4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8077200" cy="1829761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/>
              <a:t>Chapter 9 – Teams and Teamwork</a:t>
            </a:r>
          </a:p>
        </p:txBody>
      </p:sp>
      <p:pic>
        <p:nvPicPr>
          <p:cNvPr id="13315" name="Picture 4" descr="cover">
            <a:extLst>
              <a:ext uri="{FF2B5EF4-FFF2-40B4-BE49-F238E27FC236}">
                <a16:creationId xmlns:a16="http://schemas.microsoft.com/office/drawing/2014/main" id="{FCB96C45-61D2-4428-968A-2C77B0B19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2974975" cy="3657600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6C561342-079A-414A-8AEF-9DE8769B59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/>
              <a:t>No disruptive side conversations.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/>
              <a:t>Only one person speaks at a time.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/>
              <a:t>Everyone participates; no one dominates.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/>
              <a:t>Be succinct; avoid long anecdotes and examples.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/>
              <a:t>No rank in the room.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/>
              <a:t>Respect those not present.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/>
              <a:t>Ask questions when you do not understand.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/>
              <a:t>Have fun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E7DAE352-3986-4161-A4F0-39085202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34BD79-8436-4E6F-B902-932A9E124F4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293" name="AutoShape 2">
            <a:extLst>
              <a:ext uri="{FF2B5EF4-FFF2-40B4-BE49-F238E27FC236}">
                <a16:creationId xmlns:a16="http://schemas.microsoft.com/office/drawing/2014/main" id="{12591826-C7B0-4409-BFF6-537292745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Boeing Code of Conduct, cont’d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85E580C3-61AF-4719-B376-439A1550F5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2800"/>
              <a:t>Engineering projects are far too large to be carried out by a single person </a:t>
            </a:r>
            <a:r>
              <a:rPr lang="en-US" altLang="en-US" sz="2800">
                <a:sym typeface="Symbol" panose="05050102010706020507" pitchFamily="18" charset="2"/>
              </a:rPr>
              <a:t> must work on team.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2800">
                <a:sym typeface="Symbol" panose="05050102010706020507" pitchFamily="18" charset="2"/>
              </a:rPr>
              <a:t>High-performance teams can outperform equal number of individuals working in isolation.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2800" b="1">
                <a:sym typeface="Symbol" panose="05050102010706020507" pitchFamily="18" charset="2"/>
              </a:rPr>
              <a:t>Employers desire it – consistently listed as one of the top skills required of engineers!</a:t>
            </a:r>
            <a:endParaRPr lang="en-US" altLang="en-US" sz="2800" b="1"/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A33E269F-E6A0-4CA4-BCE6-8DCDBF7C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8C40F2-18F5-48F5-9E10-2F8FF45024F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101" name="AutoShape 2">
            <a:extLst>
              <a:ext uri="{FF2B5EF4-FFF2-40B4-BE49-F238E27FC236}">
                <a16:creationId xmlns:a16="http://schemas.microsoft.com/office/drawing/2014/main" id="{DBCAD38F-76EB-41B3-B04A-AE618806D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Motivation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CFA12AE2-1B23-44FA-881A-AF669D2C53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800"/>
              <a:t>Understand the characteristics that define a team and understand why a team is formed.</a:t>
            </a:r>
          </a:p>
          <a:p>
            <a:pPr>
              <a:spcAft>
                <a:spcPts val="600"/>
              </a:spcAft>
            </a:pPr>
            <a:r>
              <a:rPr lang="en-US" altLang="en-US" sz="2800"/>
              <a:t>Understand different models for the stages of team development.</a:t>
            </a:r>
          </a:p>
          <a:p>
            <a:pPr>
              <a:spcAft>
                <a:spcPts val="600"/>
              </a:spcAft>
            </a:pPr>
            <a:r>
              <a:rPr lang="en-US" altLang="en-US" sz="2800"/>
              <a:t>Understand the characteristics of effective teams.</a:t>
            </a:r>
          </a:p>
          <a:p>
            <a:pPr>
              <a:spcAft>
                <a:spcPts val="600"/>
              </a:spcAft>
            </a:pPr>
            <a:r>
              <a:rPr lang="en-US" altLang="en-US" sz="2800"/>
              <a:t>Be able to develop Team Process Guidelines.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C914B0E3-D5E5-4A5F-A88C-F1B40D25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7C6930-B1DE-4546-AEB3-3A3185E3C8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4" name="AutoShape 2">
            <a:extLst>
              <a:ext uri="{FF2B5EF4-FFF2-40B4-BE49-F238E27FC236}">
                <a16:creationId xmlns:a16="http://schemas.microsoft.com/office/drawing/2014/main" id="{6862514E-6381-430D-8576-B80135D2E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 C 0.007 -0.01333  0.014 -0.028  0.021 -0.04667  C 0.04 -0.1  0.045 -0.152  0.031 -0.16  C 0.017 -0.16933  -0.01 -0.132  -0.029 -0.07867  C -0.039 -0.05067  -0.045 -0.024  -0.047 -0.004  C -0.05 0.012  -0.051 0.028  -0.051 0.04667  C -0.051 0.10667  -0.038 0.156  -0.023 0.156  C -0.008 0.156  0.005 0.10667  0.005 0.04667  C 0.005 0.01867  0.002 -0.008  -0.003 -0.02667  C -0.005 -0.04267  -0.01 -0.06  -0.016 -0.07733  C -0.036 -0.132  -0.063 -0.16933  -0.077 -0.16  C -0.091 -0.15067  -0.086 -0.1  -0.066 -0.04533  C -0.058 -0.02  -0.047 0.00133  -0.036 0.016  C -0.028 0.02933  -0.019 0.04133  -0.007 0.05333  C 0.029 0.092  0.065 0.10933  0.075 0.09333  C 0.084 0.07733  0.064 0.03333  0.028 -0.004  C 0.013 -0.02  -0.003 -0.032  -0.016 -0.04  C -0.028 -0.048  -0.043 -0.05467  -0.059 -0.05867  C -0.103 -0.072  -0.141 -0.068  -0.144 -0.04667  C -0.148 -0.02667  -0.115 0.0  -0.071 0.01333  C -0.051 0.01867  -0.032 0.02133  -0.017 0.02  C -0.004 0.02  0.01 0.01733  0.025 0.01333  C 0.069 0.0  0.102 -0.028  0.098 -0.048  C 0.095 -0.068  0.057 -0.07333  0.013 -0.06  C -0.008 -0.05333  -0.027 -0.044  -0.04 -0.03333  C -0.051 -0.02533  -0.062 -0.016  -0.074 -0.004  C -0.109 0.03467  -0.13 0.07733  -0.12 0.09333  C -0.111 0.10933  -0.074 0.092  -0.039 0.05467  C -0.022 0.036  -0.008 0.01733  0.0 0.0  Z" pathEditMode="relative">
                                      <p:cBhvr>
                                        <p:cTn id="6" dur="12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98" decel="100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98" decel="100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98" decel="100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F9BFD88A-F476-4C94-A3C0-50249BF57D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i="1"/>
              <a:t>“A small group of people with complementary skills, who are committed to a common performance, performance goals, and approach for which they hold themselves mutually accountable.”</a:t>
            </a:r>
            <a:r>
              <a:rPr lang="en-US" altLang="en-US" sz="2800"/>
              <a:t> , Katzenbach and Smith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What are the important points ?</a:t>
            </a: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E6B1F81A-E25C-4E14-A310-F44369EB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011EC5-CD58-4DD1-8C00-DA617642813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9" name="AutoShape 2">
            <a:extLst>
              <a:ext uri="{FF2B5EF4-FFF2-40B4-BE49-F238E27FC236}">
                <a16:creationId xmlns:a16="http://schemas.microsoft.com/office/drawing/2014/main" id="{AFC5373A-001C-4507-B8D8-F5C9546A6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9.1 What is a Team?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>
            <a:extLst>
              <a:ext uri="{FF2B5EF4-FFF2-40B4-BE49-F238E27FC236}">
                <a16:creationId xmlns:a16="http://schemas.microsoft.com/office/drawing/2014/main" id="{855DF16A-446F-406C-94AD-EBB39A745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226425" cy="479107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/>
              <a:t>Forming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/>
              <a:t>Storming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/>
              <a:t>Norming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/>
              <a:t>Performing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/>
              <a:t>Adjourning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57941C51-E536-4C59-A2D6-F345E215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552F1A-A6F6-4DD3-A397-ADE1B7B9DBE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73" name="AutoShape 2">
            <a:extLst>
              <a:ext uri="{FF2B5EF4-FFF2-40B4-BE49-F238E27FC236}">
                <a16:creationId xmlns:a16="http://schemas.microsoft.com/office/drawing/2014/main" id="{774FF977-8AA3-419C-A35B-FEB8245B4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/>
              <a:t>9.2 Models of Team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033" descr="Team Performance Curve">
            <a:extLst>
              <a:ext uri="{FF2B5EF4-FFF2-40B4-BE49-F238E27FC236}">
                <a16:creationId xmlns:a16="http://schemas.microsoft.com/office/drawing/2014/main" id="{35B1A0CE-3D09-4779-B532-F57EE740B5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19200"/>
            <a:ext cx="7467600" cy="4921250"/>
          </a:xfrm>
          <a:noFill/>
        </p:spPr>
      </p:pic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95C217DA-0F41-46D3-8475-04E6C9EA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EA64B7-CC9E-473A-9254-45B105640ED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197" name="AutoShape 1026">
            <a:extLst>
              <a:ext uri="{FF2B5EF4-FFF2-40B4-BE49-F238E27FC236}">
                <a16:creationId xmlns:a16="http://schemas.microsoft.com/office/drawing/2014/main" id="{5F4C0406-F081-4ED7-967A-80A5F102F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Team Performance Curve</a:t>
            </a:r>
          </a:p>
        </p:txBody>
      </p:sp>
      <p:sp>
        <p:nvSpPr>
          <p:cNvPr id="18437" name="Rectangle 1032">
            <a:extLst>
              <a:ext uri="{FF2B5EF4-FFF2-40B4-BE49-F238E27FC236}">
                <a16:creationId xmlns:a16="http://schemas.microsoft.com/office/drawing/2014/main" id="{C43A3CCB-EA46-445E-8D06-7EF0F8819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>
            <a:extLst>
              <a:ext uri="{FF2B5EF4-FFF2-40B4-BE49-F238E27FC236}">
                <a16:creationId xmlns:a16="http://schemas.microsoft.com/office/drawing/2014/main" id="{3375E5BE-6101-4B24-8EEB-A88817882C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/>
              <a:t>Select Team Members Based Upon Skills.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/>
              <a:t>Identify and Agree Upon Objectives Upon Objectives.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/>
              <a:t>Make it Clear How the Team will Make Decisions!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/>
              <a:t>Hold effective meetings.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/>
              <a:t>Determine team roles.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/>
              <a:t>Assign tasks &amp; responsibilities.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/>
              <a:t>Spend a lot of time together.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/>
              <a:t>Respect team members.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/>
              <a:t>Manage conflicts constructively.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 sz="2400"/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altLang="en-US"/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altLang="en-US"/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altLang="en-US"/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altLang="en-US"/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altLang="en-US"/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altLang="en-US" sz="2400"/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altLang="en-US" sz="2400"/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altLang="en-US" sz="2400"/>
          </a:p>
          <a:p>
            <a:pPr marL="990600" lvl="1" indent="-533400"/>
            <a:endParaRPr lang="en-US" altLang="en-US" sz="2000"/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C5C629E4-A015-458B-B9CC-705EBAA3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477C69-4D34-4629-9272-B54A0EF5304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1682" name="AutoShape 2">
            <a:extLst>
              <a:ext uri="{FF2B5EF4-FFF2-40B4-BE49-F238E27FC236}">
                <a16:creationId xmlns:a16="http://schemas.microsoft.com/office/drawing/2014/main" id="{53B7EFF0-52CB-4F10-BEE9-6153B2FCC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9.3 Characteristics of Effective Teams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>
            <a:extLst>
              <a:ext uri="{FF2B5EF4-FFF2-40B4-BE49-F238E27FC236}">
                <a16:creationId xmlns:a16="http://schemas.microsoft.com/office/drawing/2014/main" id="{EDA5791B-271E-4B04-AD9A-89B6C38C5C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A set of guidelines/rules (your constitution) that governs the performance of your team behavior.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/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See book for contents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See the Team Self-Assessment Checklist (Table 9.1) in the book.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CBECECDC-235B-4F21-90F6-0D66C9A1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B7E0FF-6800-4FFB-AD1F-77E0BBA76AD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245" name="AutoShape 2">
            <a:extLst>
              <a:ext uri="{FF2B5EF4-FFF2-40B4-BE49-F238E27FC236}">
                <a16:creationId xmlns:a16="http://schemas.microsoft.com/office/drawing/2014/main" id="{873E0D5E-5BBC-47EE-A0E3-4B0FF011E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924800" cy="685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/>
              <a:t>9.4 Project Application: Team  Process Guidelines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3">
            <a:extLst>
              <a:ext uri="{FF2B5EF4-FFF2-40B4-BE49-F238E27FC236}">
                <a16:creationId xmlns:a16="http://schemas.microsoft.com/office/drawing/2014/main" id="{B2E4C534-12E4-4E4C-8F22-A666914FA4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Every member responsible for team’s progress and success.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Attend all meetings, be on time.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Come prepared.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Carry out assignments on schedule.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Listen to and show respect for the contributions of others; be an active listener.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Constructively criticize ideas, not persons.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Resolve conflicts constructively.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Pay attention; avoid disruptive behavior.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0777787A-0E76-4471-A0D2-E163EEBF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4E494C-FFC2-43D1-B1F5-92B0053FC11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269" name="AutoShape 2">
            <a:extLst>
              <a:ext uri="{FF2B5EF4-FFF2-40B4-BE49-F238E27FC236}">
                <a16:creationId xmlns:a16="http://schemas.microsoft.com/office/drawing/2014/main" id="{E62C7711-FDEC-4930-83BA-7E841925A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Boeing Code of Cooperation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495</TotalTime>
  <Words>566</Words>
  <Application>Microsoft Office PowerPoint</Application>
  <PresentationFormat>On-screen Show (4:3)</PresentationFormat>
  <Paragraphs>125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Chapter 9 – Teams and Teamwork</vt:lpstr>
      <vt:lpstr>Motivation</vt:lpstr>
      <vt:lpstr>Learning Objectives</vt:lpstr>
      <vt:lpstr>9.1 What is a Team?</vt:lpstr>
      <vt:lpstr>9.2 Models of Team Development</vt:lpstr>
      <vt:lpstr>Team Performance Curve</vt:lpstr>
      <vt:lpstr>9.3 Characteristics of Effective Teams</vt:lpstr>
      <vt:lpstr>9.4 Project Application: Team  Process Guidelines</vt:lpstr>
      <vt:lpstr>Boeing Code of Cooperation</vt:lpstr>
      <vt:lpstr>Boeing Code of Conduct, cont’d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Team Building Principles</dc:title>
  <dc:creator>Ralph M. Ford</dc:creator>
  <cp:lastModifiedBy>Ralph M. Ford</cp:lastModifiedBy>
  <cp:revision>34</cp:revision>
  <dcterms:created xsi:type="dcterms:W3CDTF">2002-09-10T02:06:34Z</dcterms:created>
  <dcterms:modified xsi:type="dcterms:W3CDTF">2021-11-15T17:14:17Z</dcterms:modified>
</cp:coreProperties>
</file>