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4" r:id="rId1"/>
  </p:sldMasterIdLst>
  <p:notesMasterIdLst>
    <p:notesMasterId r:id="rId29"/>
  </p:notesMasterIdLst>
  <p:sldIdLst>
    <p:sldId id="476" r:id="rId2"/>
    <p:sldId id="416" r:id="rId3"/>
    <p:sldId id="417" r:id="rId4"/>
    <p:sldId id="418" r:id="rId5"/>
    <p:sldId id="419" r:id="rId6"/>
    <p:sldId id="420" r:id="rId7"/>
    <p:sldId id="421" r:id="rId8"/>
    <p:sldId id="470" r:id="rId9"/>
    <p:sldId id="423" r:id="rId10"/>
    <p:sldId id="424" r:id="rId11"/>
    <p:sldId id="425" r:id="rId12"/>
    <p:sldId id="431" r:id="rId13"/>
    <p:sldId id="432" r:id="rId14"/>
    <p:sldId id="433" r:id="rId15"/>
    <p:sldId id="434" r:id="rId16"/>
    <p:sldId id="435" r:id="rId17"/>
    <p:sldId id="475" r:id="rId18"/>
    <p:sldId id="440" r:id="rId19"/>
    <p:sldId id="444" r:id="rId20"/>
    <p:sldId id="445" r:id="rId21"/>
    <p:sldId id="446" r:id="rId22"/>
    <p:sldId id="472" r:id="rId23"/>
    <p:sldId id="473" r:id="rId24"/>
    <p:sldId id="456" r:id="rId25"/>
    <p:sldId id="457" r:id="rId26"/>
    <p:sldId id="474" r:id="rId27"/>
    <p:sldId id="460" r:id="rId2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C3300"/>
    <a:srgbClr val="C4C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39" autoAdjust="0"/>
    <p:restoredTop sz="82416" autoAdjust="0"/>
  </p:normalViewPr>
  <p:slideViewPr>
    <p:cSldViewPr>
      <p:cViewPr varScale="1">
        <p:scale>
          <a:sx n="93" d="100"/>
          <a:sy n="93" d="100"/>
        </p:scale>
        <p:origin x="205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>
            <a:extLst>
              <a:ext uri="{FF2B5EF4-FFF2-40B4-BE49-F238E27FC236}">
                <a16:creationId xmlns:a16="http://schemas.microsoft.com/office/drawing/2014/main" id="{915E569E-BDE2-4D2E-AECE-512BD5DF0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3" name="Rectangle 3">
            <a:extLst>
              <a:ext uri="{FF2B5EF4-FFF2-40B4-BE49-F238E27FC236}">
                <a16:creationId xmlns:a16="http://schemas.microsoft.com/office/drawing/2014/main" id="{651A5AC6-923A-44EC-9B1A-BED5B10D1F2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98CAD384-E2DE-42CC-A100-64CD79CFCD47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8965" name="Rectangle 5">
            <a:extLst>
              <a:ext uri="{FF2B5EF4-FFF2-40B4-BE49-F238E27FC236}">
                <a16:creationId xmlns:a16="http://schemas.microsoft.com/office/drawing/2014/main" id="{B4BC30A1-1E55-45FB-BE7A-94FE4A2B881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8966" name="Rectangle 6">
            <a:extLst>
              <a:ext uri="{FF2B5EF4-FFF2-40B4-BE49-F238E27FC236}">
                <a16:creationId xmlns:a16="http://schemas.microsoft.com/office/drawing/2014/main" id="{11580972-234A-48C4-B557-DC8133B6740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7" name="Rectangle 7">
            <a:extLst>
              <a:ext uri="{FF2B5EF4-FFF2-40B4-BE49-F238E27FC236}">
                <a16:creationId xmlns:a16="http://schemas.microsoft.com/office/drawing/2014/main" id="{684FF89D-91A6-4EB8-9B3F-76D9BB090D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/>
            </a:lvl1pPr>
          </a:lstStyle>
          <a:p>
            <a:fld id="{BE36CED9-24DE-4117-8377-B1723812D7B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2E688EEF-0A82-4BB5-91D1-A77E0B76FAD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E962B23E-2AEC-449F-BF60-5B6D0354A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1F72BE56-9B06-4BA7-B6B9-9CDC05880C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28A9F6C-C580-4D81-917D-EA0B3ACD6BDC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8654F678-838A-4E99-A1D2-8A5AE68124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94469D0-BF23-4BD3-ABF2-37E486560D78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1EE1286D-18B5-4F8F-BCF2-BB663EBB1B5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BEE6B28A-8AEA-43A9-A518-8FD1195A2D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6DFFAA9E-DA17-4DD0-86C2-032C145183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0606AB-4B9A-46E1-B5B2-A7B8E38688B7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D31F9F2-498C-4C08-936F-BEA7EDC0EB4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157BCDE9-5FEA-452A-A0E4-704FD61AB5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7D5FFE66-31B8-49FA-B688-5DEBC19DEF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7423132-FC45-4158-8DC2-F0DE34D37F2A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AAB3544C-51D3-462B-AE1F-7843DC206D7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B199A010-7778-408F-96A2-F7B1E2DE98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0F032C84-7C7F-430A-A859-51915D4000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2A0CB6-0105-4EAD-801D-3A6A46DFA437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F775F5D1-A70D-4D27-A6B1-E849F743BF1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49B6ED37-D611-4B5D-8DD2-5A8F2CFEF5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Patent: Other’s cannot use design/idea with out permission (compensation) of the owner.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Copyright: Protects published works: books, articles, music, software.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Trademark: Protect registered symbols/design.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9EE7883F-CFD9-4137-9F3F-6330806982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E741198-28C3-4A13-9BF0-21FFAD3EE618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3A1E689C-CB19-4507-B9BD-DD9651C665E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7F8E8CFA-B22F-460E-88FF-0DCCE2A65F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A utility patent is for anyone who discovers new and useful </a:t>
            </a:r>
            <a:r>
              <a:rPr lang="en-US" altLang="en-US" b="1">
                <a:latin typeface="Arial" panose="020B0604020202020204" pitchFamily="34" charset="0"/>
              </a:rPr>
              <a:t>process, machine, article of manufacture, composition of matter, or useful improvements thereof.</a:t>
            </a:r>
            <a:r>
              <a:rPr lang="en-US" altLang="en-US">
                <a:latin typeface="Arial" panose="020B0604020202020204" pitchFamily="34" charset="0"/>
              </a:rPr>
              <a:t>  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Design focuses aesthetics.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A00ACFA5-D947-48B8-A65D-354E4EB666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53FAB4B-EB4D-4B67-91EE-AFD551717F24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EAB68B05-9855-4C65-ACC4-C08D1100A80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A14EAAEA-5DF8-4D01-B344-5A3A5F0498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Novel = New – nothing like it exists.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Non-obvious = no expectation that another person would be able to develop it based upon current technology.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Useful = must perform something useful and be able to reduce it to practice (current case – the guy who invented e-business).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Transporter example.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76AE0C06-69B1-428C-9BA2-124D809D09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22446B9-F3E8-4165-9567-C46C0B6B0BE3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58FEA376-EA50-4179-BCA5-A156D067CE5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E9207591-31CD-40BE-90A1-0122B61081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4E32662A-878B-496C-A1DA-D4DFCA039E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8EC1DA7-4B81-446A-8D34-9DFA03AE815D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A3D51018-87D2-4718-B487-5831B1DEAD7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86CE54C3-0793-4F9F-923A-F0A1B300E5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29F8F485-1869-44B9-8E45-15C0511000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4132A19-8104-4035-90C8-7505088C5CA3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BF301254-4D57-45CF-B999-32FB7F9914D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BBA83AE1-18D2-46C0-B859-F3A17F5751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324EF12A-F7CD-40C8-88B7-E3814FC2E6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CC203CF-1425-4545-A94F-CDD1F5F9FD39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63CA201E-0486-45F3-A1E3-9E3ADD16319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E2535697-F249-4F6C-AAA9-613E4380DA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D5232E87-E4D1-44E9-9C76-55EF93B44C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2B53EEF-2D05-476F-AEE2-1171320E072E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ED6390AD-A310-4363-8D8C-7165B0796DA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2601587B-9AB7-4BAF-BAFA-FB16775D2B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>
              <a:buFontTx/>
              <a:buChar char="•"/>
            </a:pP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493F1EFC-CF2B-46CB-B19D-EDCD80A129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7BB6574-BFD1-4F44-8D34-D466C310AC9E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4F44202C-2086-410C-9A61-BCEC610C886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2FAD21B5-27BE-4D53-9B80-66BB299E63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1CAE327E-D1D9-4768-B30F-4297563A47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559E7BD-B8B9-4BAE-81A4-A7F522B8D2FE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D25CCBC7-3471-47A7-9898-4A716FB8ED5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D14AEBFA-2889-4E5A-95DE-A3D00103E6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C5BD9E10-E8A2-4FE6-B675-652F47F28E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1261CF6-1190-4AF3-8059-5B45727A12A4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530599E4-7611-4336-A83E-901C8DF0970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A32602A7-4F20-41DC-A487-5165E97CA1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1E7BCF78-CFDC-4BF4-976C-C15043FF60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89EB0DB-E8DC-4812-AEB0-8C9474659121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13009613-B848-465D-A259-A6E0BD77800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92FE926F-9B89-4EC5-8091-650EFD8656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F702C4BC-1094-46D9-A7FB-E52227FD72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E5C56E-0DF4-4E00-8E43-2C5E30A19969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B7C7B1B8-A182-423B-946D-88B2F7B7E8C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65E5F163-7A64-41F1-B5C2-BA29863F9D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DC5E709C-D425-45F6-9859-F72FFE145F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D1AE85B-9D3E-491C-A606-F7C96A0C39A4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D1B70452-4881-4E04-B87B-D68E748D6AC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8BC241D2-2FCB-46FE-826E-93E0CEA68F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Key points of the definition are: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latin typeface="Arial" panose="020B0604020202020204" pitchFamily="34" charset="0"/>
              </a:rPr>
              <a:t>Choices =&gt; implying decisions that have to be made.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latin typeface="Arial" panose="020B0604020202020204" pitchFamily="34" charset="0"/>
              </a:rPr>
              <a:t>Key is part 2 – which is rules &amp; standards of a profession.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56412732-F1BF-4B06-A108-EDFE7B015D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7A16E2E-0177-438C-8255-EEEBDD6F1DB8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A00628F7-2BAC-4B29-A2BA-7D585E92C06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05726E63-1B2B-4020-B31A-688654C77D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Ethics – STUDY or PHILOSOPHY or moral obligations.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Morals: Choices between good and bad.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Principle: Fundamental laws that govern human behavior – i.e. Golden Rule.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Value:  Something a group holds to be valuable or worthwhile.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F66F9E33-D991-4A4B-AB47-B5245259C9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25A436-9AC5-4BCA-9D87-BC12DDF69A0C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72053882-5AA2-4F13-870F-937D54107AF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FC50EB68-8DCA-41A8-9E72-AC290082D0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This is basically the Golden Rule.  It assumes that we can develop a universal set of ethical rules to govern  conduct, and that we would all accept them decision being applied to yourself as well as to others.  Examples of this are: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>
              <a:buFontTx/>
              <a:buChar char="•"/>
            </a:pPr>
            <a:r>
              <a:rPr lang="en-US" altLang="en-US">
                <a:latin typeface="Arial" panose="020B0604020202020204" pitchFamily="34" charset="0"/>
              </a:rPr>
              <a:t>Can’t kill others.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latin typeface="Arial" panose="020B0604020202020204" pitchFamily="34" charset="0"/>
              </a:rPr>
              <a:t>Can’t steal.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latin typeface="Arial" panose="020B0604020202020204" pitchFamily="34" charset="0"/>
              </a:rPr>
              <a:t>Don’t drive while intoxicated.</a:t>
            </a:r>
          </a:p>
          <a:p>
            <a:pPr eaLnBrk="1" hangingPunct="1">
              <a:buFontTx/>
              <a:buChar char="•"/>
            </a:pPr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Problems with this is the difficulty defining a universal set of rules.  We can probably agree on the biggies, but beyond that universal agreement can be difficult.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FD291445-EC6B-4DA5-9FED-B3E808464C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3B080F2-E08D-404E-8808-8F29668F10D7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B1CCA2D3-5C63-4B41-A21E-BD2CA99B102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CCAA7F82-516C-4067-B798-86749A3BFB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Examples: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latin typeface="Arial" panose="020B0604020202020204" pitchFamily="34" charset="0"/>
              </a:rPr>
              <a:t>Driving over the speed limit when transporting a seriously ill person to the hospital.</a:t>
            </a:r>
          </a:p>
          <a:p>
            <a:pPr eaLnBrk="1" hangingPunct="1">
              <a:buFontTx/>
              <a:buChar char="•"/>
            </a:pPr>
            <a:endParaRPr lang="en-US" altLang="en-US">
              <a:latin typeface="Arial" panose="020B0604020202020204" pitchFamily="34" charset="0"/>
            </a:endParaRPr>
          </a:p>
          <a:p>
            <a:pPr eaLnBrk="1" hangingPunct="1">
              <a:buFontTx/>
              <a:buChar char="•"/>
            </a:pPr>
            <a:r>
              <a:rPr lang="en-US" altLang="en-US">
                <a:latin typeface="Arial" panose="020B0604020202020204" pitchFamily="34" charset="0"/>
              </a:rPr>
              <a:t>How about cheating on exam because you helped bring a sick person to the hospital?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latin typeface="Arial" panose="020B0604020202020204" pitchFamily="34" charset="0"/>
              </a:rPr>
              <a:t>How about cheating on exam because you didn’t have time to cheat?</a:t>
            </a:r>
          </a:p>
          <a:p>
            <a:pPr eaLnBrk="1" hangingPunct="1">
              <a:buFontTx/>
              <a:buChar char="•"/>
            </a:pPr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Problem:  Need to determine under which circumstance the moral good of one exceeds the other.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DB0B6497-BA90-4143-BB9A-7838E81853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61DF06-14BC-43CF-9A0E-1661ECAF2B40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08B886E9-405F-43B9-A933-750E25642C0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85B8789F-BD83-4CFB-9C26-D2C39E7525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Problem – who decides on the highest good.  If I decide that the highest good is “whatever is good for me” then you can justify virtually anything.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ADD7F2F1-16B4-4671-99FD-7CD123F11E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47A1975-09F2-4FCD-AA5A-0D93F1F5FB31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AB1751A0-E778-4FE5-AB69-F7C9744A36D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96CEC224-D239-4C59-9233-FE2BD54B4B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>
          <a:xfrm>
            <a:off x="6248400" y="6408738"/>
            <a:ext cx="239871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810000" y="6408738"/>
            <a:ext cx="235108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7CB8C60-714E-4CCD-97D3-E3AF0698CAC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999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 rtlCol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8CD20A-7631-4A27-A9C0-C7EF039C2F0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3707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924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295400"/>
            <a:ext cx="7693025" cy="4791075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138" y="62420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206027B5-0F4A-4D89-BB8E-CA90BC8C795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3612871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924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295400"/>
            <a:ext cx="3770313" cy="47910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1295400"/>
            <a:ext cx="3770312" cy="47910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5F35FA-10A2-4A38-B874-A1CC158731D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78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6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4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06027B5-0F4A-4D89-BB8E-CA90BC8C795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232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spto.gov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AutoShape 2">
            <a:extLst>
              <a:ext uri="{FF2B5EF4-FFF2-40B4-BE49-F238E27FC236}">
                <a16:creationId xmlns:a16="http://schemas.microsoft.com/office/drawing/2014/main" id="{E5A3FAA9-15FD-4671-8B40-66334C5EDD6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533400"/>
            <a:ext cx="8077200" cy="1829761"/>
          </a:xfrm>
        </p:spPr>
        <p:txBody>
          <a:bodyPr/>
          <a:lstStyle/>
          <a:p>
            <a:pPr algn="l" fontAlgn="auto">
              <a:spcAft>
                <a:spcPts val="0"/>
              </a:spcAft>
              <a:defRPr/>
            </a:pPr>
            <a:r>
              <a:rPr lang="en-US" dirty="0"/>
              <a:t>Chapter 11 – Ethical and Legal Issues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>
            <a:extLst>
              <a:ext uri="{FF2B5EF4-FFF2-40B4-BE49-F238E27FC236}">
                <a16:creationId xmlns:a16="http://schemas.microsoft.com/office/drawing/2014/main" id="{0027D9EB-F3E8-4FBB-910A-29506AF15E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/>
              <a:t>Question: </a:t>
            </a:r>
            <a:r>
              <a:rPr lang="en-US" altLang="en-US"/>
              <a:t>Is it ethical to go on a job interview with a company that you have no intention working for?  YES or NO.</a:t>
            </a:r>
          </a:p>
        </p:txBody>
      </p:sp>
      <p:sp>
        <p:nvSpPr>
          <p:cNvPr id="12293" name="AutoShape 2">
            <a:extLst>
              <a:ext uri="{FF2B5EF4-FFF2-40B4-BE49-F238E27FC236}">
                <a16:creationId xmlns:a16="http://schemas.microsoft.com/office/drawing/2014/main" id="{172F4B01-5D32-4C56-B264-CCF1272FF2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Job Offers, cont’d.</a:t>
            </a:r>
          </a:p>
        </p:txBody>
      </p:sp>
      <p:sp>
        <p:nvSpPr>
          <p:cNvPr id="23555" name="Slide Number Placeholder 5">
            <a:extLst>
              <a:ext uri="{FF2B5EF4-FFF2-40B4-BE49-F238E27FC236}">
                <a16:creationId xmlns:a16="http://schemas.microsoft.com/office/drawing/2014/main" id="{1B4866AA-DACE-4876-AAA7-41E6E7BA8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F2AB520-5F16-415E-BA04-272C99CFA8C8}" type="slidenum">
              <a:rPr lang="en-US" altLang="en-US"/>
              <a:pPr/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>
            <a:extLst>
              <a:ext uri="{FF2B5EF4-FFF2-40B4-BE49-F238E27FC236}">
                <a16:creationId xmlns:a16="http://schemas.microsoft.com/office/drawing/2014/main" id="{FB712A99-EDA2-494B-B694-E526746842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algn="ctr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3100"/>
          </a:p>
          <a:p>
            <a:pPr marL="609600" indent="-609600" algn="ctr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3100"/>
          </a:p>
          <a:p>
            <a:pPr marL="609600" indent="-609600" algn="ctr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3100"/>
          </a:p>
          <a:p>
            <a:pPr marL="609600" indent="-609600"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3100"/>
              <a:t>Copyrighted material – see Chapter 11 in the book.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3100"/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endParaRPr lang="en-US" altLang="en-US" sz="2400"/>
          </a:p>
        </p:txBody>
      </p:sp>
      <p:sp>
        <p:nvSpPr>
          <p:cNvPr id="13317" name="AutoShape 2">
            <a:extLst>
              <a:ext uri="{FF2B5EF4-FFF2-40B4-BE49-F238E27FC236}">
                <a16:creationId xmlns:a16="http://schemas.microsoft.com/office/drawing/2014/main" id="{376C49FF-A29C-443A-BC86-68DA34F4D4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11.2 IEEE Code of Ethics</a:t>
            </a:r>
          </a:p>
        </p:txBody>
      </p:sp>
      <p:sp>
        <p:nvSpPr>
          <p:cNvPr id="24579" name="Slide Number Placeholder 5">
            <a:extLst>
              <a:ext uri="{FF2B5EF4-FFF2-40B4-BE49-F238E27FC236}">
                <a16:creationId xmlns:a16="http://schemas.microsoft.com/office/drawing/2014/main" id="{2D578FAD-68AF-43AC-8D47-01D162A76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E4149C5-5812-407E-A4F4-7B4448CFADBC}" type="slidenum">
              <a:rPr lang="en-US" altLang="en-US"/>
              <a:pPr/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1" name="Rectangle 3">
            <a:extLst>
              <a:ext uri="{FF2B5EF4-FFF2-40B4-BE49-F238E27FC236}">
                <a16:creationId xmlns:a16="http://schemas.microsoft.com/office/drawing/2014/main" id="{E9CA51CA-2512-4399-AF6B-1B083A1422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The question here is </a:t>
            </a:r>
            <a:r>
              <a:rPr lang="en-US" altLang="en-US" b="1" i="1"/>
              <a:t>"Who owns it?"</a:t>
            </a:r>
            <a:endParaRPr lang="en-US" altLang="en-US"/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When you show up for the first day of work at a new company they will likely ask you to sign a contract. 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They own all of the intellectual property that you create while on the payroll. 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You may also have to sign a no-compete clause indicating that you will not work for a direct competitor for a given period of time after leaving the company.</a:t>
            </a:r>
          </a:p>
        </p:txBody>
      </p:sp>
      <p:sp>
        <p:nvSpPr>
          <p:cNvPr id="14341" name="AutoShape 2">
            <a:extLst>
              <a:ext uri="{FF2B5EF4-FFF2-40B4-BE49-F238E27FC236}">
                <a16:creationId xmlns:a16="http://schemas.microsoft.com/office/drawing/2014/main" id="{7C054633-EDBB-4745-AB51-C4F9A0B0B9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Intellectual Property Issues</a:t>
            </a:r>
          </a:p>
        </p:txBody>
      </p:sp>
      <p:sp>
        <p:nvSpPr>
          <p:cNvPr id="25603" name="Slide Number Placeholder 5">
            <a:extLst>
              <a:ext uri="{FF2B5EF4-FFF2-40B4-BE49-F238E27FC236}">
                <a16:creationId xmlns:a16="http://schemas.microsoft.com/office/drawing/2014/main" id="{AC239975-B648-49E7-B4B9-2A88920F7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700009E-23CA-487A-B759-3C6AC44CF252}" type="slidenum">
              <a:rPr lang="en-US" altLang="en-US"/>
              <a:pPr/>
              <a:t>12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9" name="Rectangle 3">
            <a:extLst>
              <a:ext uri="{FF2B5EF4-FFF2-40B4-BE49-F238E27FC236}">
                <a16:creationId xmlns:a16="http://schemas.microsoft.com/office/drawing/2014/main" id="{4FD70BC4-984E-4391-B4C3-70405592FE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33400" indent="-533400" fontAlgn="auto">
              <a:lnSpc>
                <a:spcPct val="90000"/>
              </a:lnSpc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sz="2400" b="1" dirty="0"/>
              <a:t>Patent</a:t>
            </a:r>
            <a:r>
              <a:rPr lang="en-US" sz="2400" dirty="0"/>
              <a:t> – legal protection for a design or invention.</a:t>
            </a:r>
            <a:r>
              <a:rPr lang="en-US" sz="2000" dirty="0"/>
              <a:t> </a:t>
            </a:r>
          </a:p>
          <a:p>
            <a:pPr marL="533400" indent="-533400" fontAlgn="auto">
              <a:lnSpc>
                <a:spcPct val="90000"/>
              </a:lnSpc>
              <a:spcAft>
                <a:spcPts val="600"/>
              </a:spcAft>
              <a:buFont typeface="Wingdings" pitchFamily="2" charset="2"/>
              <a:buNone/>
              <a:defRPr/>
            </a:pPr>
            <a:endParaRPr lang="en-US" sz="2000" dirty="0"/>
          </a:p>
          <a:p>
            <a:pPr marL="533400" indent="-533400" fontAlgn="auto">
              <a:lnSpc>
                <a:spcPct val="90000"/>
              </a:lnSpc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sz="2000" b="1" u="sng" dirty="0"/>
              <a:t>The Patent Quiz (True or False)</a:t>
            </a:r>
          </a:p>
          <a:p>
            <a:pPr marL="533400" indent="-533400" fontAlgn="auto">
              <a:lnSpc>
                <a:spcPct val="90000"/>
              </a:lnSpc>
              <a:spcAft>
                <a:spcPts val="600"/>
              </a:spcAft>
              <a:buFont typeface="Wingdings" pitchFamily="2" charset="2"/>
              <a:buAutoNum type="arabicPeriod"/>
              <a:defRPr/>
            </a:pPr>
            <a:r>
              <a:rPr lang="en-US" sz="2000" dirty="0"/>
              <a:t>If you have a patent on a design and somebody else uses it, the government will find them and penalize them.</a:t>
            </a:r>
          </a:p>
          <a:p>
            <a:pPr marL="533400" indent="-533400" fontAlgn="auto">
              <a:lnSpc>
                <a:spcPct val="90000"/>
              </a:lnSpc>
              <a:spcAft>
                <a:spcPts val="600"/>
              </a:spcAft>
              <a:buFont typeface="Wingdings" pitchFamily="2" charset="2"/>
              <a:buAutoNum type="arabicPeriod"/>
              <a:defRPr/>
            </a:pPr>
            <a:r>
              <a:rPr lang="en-US" sz="2000" dirty="0"/>
              <a:t>The first person to file for a patent at the patent office receives the patent.</a:t>
            </a:r>
          </a:p>
          <a:p>
            <a:pPr marL="533400" indent="-533400" fontAlgn="auto">
              <a:lnSpc>
                <a:spcPct val="90000"/>
              </a:lnSpc>
              <a:spcAft>
                <a:spcPts val="600"/>
              </a:spcAft>
              <a:buFont typeface="Wingdings" pitchFamily="2" charset="2"/>
              <a:buAutoNum type="arabicPeriod"/>
              <a:defRPr/>
            </a:pPr>
            <a:r>
              <a:rPr lang="en-US" sz="2000" dirty="0"/>
              <a:t>If you have a patent on a technology, you have unlimited right to use it.</a:t>
            </a:r>
          </a:p>
          <a:p>
            <a:pPr marL="533400" indent="-533400" fontAlgn="auto">
              <a:lnSpc>
                <a:spcPct val="90000"/>
              </a:lnSpc>
              <a:spcAft>
                <a:spcPts val="600"/>
              </a:spcAft>
              <a:buFont typeface="Wingdings" pitchFamily="2" charset="2"/>
              <a:buAutoNum type="arabicPeriod"/>
              <a:defRPr/>
            </a:pPr>
            <a:r>
              <a:rPr lang="en-US" sz="2000" dirty="0"/>
              <a:t>Filing for a patent is free.</a:t>
            </a:r>
          </a:p>
          <a:p>
            <a:pPr marL="533400" indent="-533400" fontAlgn="auto">
              <a:lnSpc>
                <a:spcPct val="90000"/>
              </a:lnSpc>
              <a:spcAft>
                <a:spcPts val="600"/>
              </a:spcAft>
              <a:buFont typeface="Wingdings" pitchFamily="2" charset="2"/>
              <a:buAutoNum type="arabicPeriod"/>
              <a:defRPr/>
            </a:pPr>
            <a:r>
              <a:rPr lang="en-US" sz="2000" dirty="0"/>
              <a:t>You must reduce the idea to practice in order to receive a patent.</a:t>
            </a:r>
          </a:p>
          <a:p>
            <a:pPr marL="533400" indent="-533400" fontAlgn="auto">
              <a:lnSpc>
                <a:spcPct val="90000"/>
              </a:lnSpc>
              <a:spcAft>
                <a:spcPts val="600"/>
              </a:spcAft>
              <a:buFont typeface="Wingdings" pitchFamily="2" charset="2"/>
              <a:buAutoNum type="arabicPeriod"/>
              <a:defRPr/>
            </a:pPr>
            <a:r>
              <a:rPr lang="en-US" sz="2000" dirty="0"/>
              <a:t>If you unwittingly infringe upon someone else’s patent, you are not liable.</a:t>
            </a:r>
          </a:p>
        </p:txBody>
      </p:sp>
      <p:sp>
        <p:nvSpPr>
          <p:cNvPr id="15365" name="AutoShape 2">
            <a:extLst>
              <a:ext uri="{FF2B5EF4-FFF2-40B4-BE49-F238E27FC236}">
                <a16:creationId xmlns:a16="http://schemas.microsoft.com/office/drawing/2014/main" id="{F3F48E20-3080-4BA0-95BC-305B5CD00F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Patents</a:t>
            </a:r>
          </a:p>
        </p:txBody>
      </p:sp>
      <p:sp>
        <p:nvSpPr>
          <p:cNvPr id="26627" name="Slide Number Placeholder 5">
            <a:extLst>
              <a:ext uri="{FF2B5EF4-FFF2-40B4-BE49-F238E27FC236}">
                <a16:creationId xmlns:a16="http://schemas.microsoft.com/office/drawing/2014/main" id="{9CD916AF-9513-470C-8C89-1643A2DCF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E9F1D84-1C3E-4983-AA8B-0663B51801D8}" type="slidenum">
              <a:rPr lang="en-US" altLang="en-US"/>
              <a:pPr/>
              <a:t>13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3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>
            <a:extLst>
              <a:ext uri="{FF2B5EF4-FFF2-40B4-BE49-F238E27FC236}">
                <a16:creationId xmlns:a16="http://schemas.microsoft.com/office/drawing/2014/main" id="{548B832D-E11D-4F98-AA7E-A25F3FB480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What is the difference between a </a:t>
            </a:r>
            <a:r>
              <a:rPr lang="en-US" altLang="en-US" b="1" i="1"/>
              <a:t>utility patent</a:t>
            </a:r>
            <a:r>
              <a:rPr lang="en-US" altLang="en-US"/>
              <a:t> and </a:t>
            </a:r>
            <a:r>
              <a:rPr lang="en-US" altLang="en-US" b="1" i="1"/>
              <a:t>design patent</a:t>
            </a:r>
            <a:r>
              <a:rPr lang="en-US" altLang="en-US"/>
              <a:t>?</a:t>
            </a:r>
          </a:p>
        </p:txBody>
      </p:sp>
      <p:sp>
        <p:nvSpPr>
          <p:cNvPr id="16389" name="AutoShape 2">
            <a:extLst>
              <a:ext uri="{FF2B5EF4-FFF2-40B4-BE49-F238E27FC236}">
                <a16:creationId xmlns:a16="http://schemas.microsoft.com/office/drawing/2014/main" id="{84BAD1E0-899B-4BA0-A997-BE74208CD0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Types of Patents</a:t>
            </a:r>
          </a:p>
        </p:txBody>
      </p:sp>
      <p:sp>
        <p:nvSpPr>
          <p:cNvPr id="27651" name="Slide Number Placeholder 5">
            <a:extLst>
              <a:ext uri="{FF2B5EF4-FFF2-40B4-BE49-F238E27FC236}">
                <a16:creationId xmlns:a16="http://schemas.microsoft.com/office/drawing/2014/main" id="{F88453D5-51F3-4435-927D-81EE85582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BCAA30-E51E-4CE8-957C-3ACEAD3B66D9}" type="slidenum">
              <a:rPr lang="en-US" altLang="en-US"/>
              <a:pPr/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>
            <a:extLst>
              <a:ext uri="{FF2B5EF4-FFF2-40B4-BE49-F238E27FC236}">
                <a16:creationId xmlns:a16="http://schemas.microsoft.com/office/drawing/2014/main" id="{1B80F543-A71C-4AEC-8B61-B4FA85F775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/>
              <a:t>To get a utility patent, the idea must be:</a:t>
            </a:r>
          </a:p>
          <a:p>
            <a:pPr marL="609600" indent="-609600">
              <a:spcAft>
                <a:spcPts val="600"/>
              </a:spcAft>
              <a:buFont typeface="Wingdings" panose="05000000000000000000" pitchFamily="2" charset="2"/>
              <a:buAutoNum type="arabicPeriod"/>
            </a:pPr>
            <a:r>
              <a:rPr lang="en-US" altLang="en-US"/>
              <a:t>Novel</a:t>
            </a:r>
          </a:p>
          <a:p>
            <a:pPr marL="609600" indent="-609600">
              <a:spcAft>
                <a:spcPts val="600"/>
              </a:spcAft>
              <a:buFont typeface="Wingdings" panose="05000000000000000000" pitchFamily="2" charset="2"/>
              <a:buAutoNum type="arabicPeriod"/>
            </a:pPr>
            <a:r>
              <a:rPr lang="en-US" altLang="en-US"/>
              <a:t>Non-obvious</a:t>
            </a:r>
          </a:p>
          <a:p>
            <a:pPr marL="609600" indent="-609600">
              <a:spcAft>
                <a:spcPts val="600"/>
              </a:spcAft>
              <a:buFont typeface="Wingdings" panose="05000000000000000000" pitchFamily="2" charset="2"/>
              <a:buAutoNum type="arabicPeriod"/>
            </a:pPr>
            <a:r>
              <a:rPr lang="en-US" altLang="en-US"/>
              <a:t>Useful</a:t>
            </a:r>
          </a:p>
          <a:p>
            <a:pPr marL="609600" indent="-609600">
              <a:spcAft>
                <a:spcPts val="600"/>
              </a:spcAft>
              <a:buFont typeface="Wingdings" panose="05000000000000000000" pitchFamily="2" charset="2"/>
              <a:buAutoNum type="arabicPeriod"/>
            </a:pPr>
            <a:endParaRPr lang="en-US" altLang="en-US"/>
          </a:p>
          <a:p>
            <a:pPr marL="609600" indent="-609600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/>
              <a:t>Who determines this?</a:t>
            </a:r>
          </a:p>
          <a:p>
            <a:pPr marL="609600" indent="-609600">
              <a:spcAft>
                <a:spcPts val="600"/>
              </a:spcAft>
              <a:buFont typeface="Wingdings" panose="05000000000000000000" pitchFamily="2" charset="2"/>
              <a:buAutoNum type="arabicPeriod"/>
            </a:pPr>
            <a:endParaRPr lang="en-US" altLang="en-US"/>
          </a:p>
        </p:txBody>
      </p:sp>
      <p:sp>
        <p:nvSpPr>
          <p:cNvPr id="17413" name="AutoShape 2">
            <a:extLst>
              <a:ext uri="{FF2B5EF4-FFF2-40B4-BE49-F238E27FC236}">
                <a16:creationId xmlns:a16="http://schemas.microsoft.com/office/drawing/2014/main" id="{ADA917C5-B6F5-4237-81B2-2E88540CCF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Utility Patent</a:t>
            </a:r>
          </a:p>
        </p:txBody>
      </p:sp>
      <p:sp>
        <p:nvSpPr>
          <p:cNvPr id="28675" name="Slide Number Placeholder 5">
            <a:extLst>
              <a:ext uri="{FF2B5EF4-FFF2-40B4-BE49-F238E27FC236}">
                <a16:creationId xmlns:a16="http://schemas.microsoft.com/office/drawing/2014/main" id="{9F424BFA-1D1D-43F7-BA7E-98CCB22C0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4DD2C1-5D76-4EB4-B257-38A4798D2AC3}" type="slidenum">
              <a:rPr lang="en-US" altLang="en-US"/>
              <a:pPr/>
              <a:t>15</a:t>
            </a:fld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>
            <a:extLst>
              <a:ext uri="{FF2B5EF4-FFF2-40B4-BE49-F238E27FC236}">
                <a16:creationId xmlns:a16="http://schemas.microsoft.com/office/drawing/2014/main" id="{D26CC472-D787-49EF-9ED1-6B0838FD99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spcAft>
                <a:spcPts val="600"/>
              </a:spcAft>
              <a:buFont typeface="Wingdings" panose="05000000000000000000" pitchFamily="2" charset="2"/>
              <a:buAutoNum type="arabicPeriod"/>
            </a:pPr>
            <a:r>
              <a:rPr lang="en-US" altLang="en-US"/>
              <a:t>Citation of prior art.</a:t>
            </a:r>
          </a:p>
          <a:p>
            <a:pPr marL="609600" indent="-609600">
              <a:spcAft>
                <a:spcPts val="600"/>
              </a:spcAft>
              <a:buFont typeface="Wingdings" panose="05000000000000000000" pitchFamily="2" charset="2"/>
              <a:buAutoNum type="arabicPeriod"/>
            </a:pPr>
            <a:r>
              <a:rPr lang="en-US" altLang="en-US"/>
              <a:t>Description of the invention.</a:t>
            </a:r>
          </a:p>
          <a:p>
            <a:pPr marL="609600" indent="-609600">
              <a:spcAft>
                <a:spcPts val="600"/>
              </a:spcAft>
              <a:buFont typeface="Wingdings" panose="05000000000000000000" pitchFamily="2" charset="2"/>
              <a:buAutoNum type="arabicPeriod"/>
            </a:pPr>
            <a:r>
              <a:rPr lang="en-US" altLang="en-US"/>
              <a:t>Claims – legal description of the invention and its uniqueness.</a:t>
            </a:r>
          </a:p>
          <a:p>
            <a:pPr marL="609600" indent="-609600">
              <a:spcAft>
                <a:spcPts val="600"/>
              </a:spcAft>
              <a:buFont typeface="Wingdings" panose="05000000000000000000" pitchFamily="2" charset="2"/>
              <a:buAutoNum type="arabicPeriod"/>
            </a:pPr>
            <a:endParaRPr lang="en-US" altLang="en-US"/>
          </a:p>
          <a:p>
            <a:pPr marL="609600" indent="-609600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>
                <a:hlinkClick r:id="rId2"/>
              </a:rPr>
              <a:t>www.uspto.gov</a:t>
            </a:r>
            <a:endParaRPr lang="en-US" altLang="en-US"/>
          </a:p>
          <a:p>
            <a:pPr marL="609600" indent="-609600">
              <a:spcAft>
                <a:spcPts val="600"/>
              </a:spcAft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18437" name="AutoShape 2">
            <a:extLst>
              <a:ext uri="{FF2B5EF4-FFF2-40B4-BE49-F238E27FC236}">
                <a16:creationId xmlns:a16="http://schemas.microsoft.com/office/drawing/2014/main" id="{97BC925A-FDB1-421E-98C8-5DEF53CBE5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Elements of the Patent</a:t>
            </a:r>
          </a:p>
        </p:txBody>
      </p:sp>
      <p:sp>
        <p:nvSpPr>
          <p:cNvPr id="29699" name="Slide Number Placeholder 5">
            <a:extLst>
              <a:ext uri="{FF2B5EF4-FFF2-40B4-BE49-F238E27FC236}">
                <a16:creationId xmlns:a16="http://schemas.microsoft.com/office/drawing/2014/main" id="{783FF9F5-48FF-4A87-B80B-729BF8BC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D7FF976-422B-4B98-AC9A-EA1D31498F3F}" type="slidenum">
              <a:rPr lang="en-US" altLang="en-US"/>
              <a:pPr/>
              <a:t>16</a:t>
            </a:fld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>
            <a:extLst>
              <a:ext uri="{FF2B5EF4-FFF2-40B4-BE49-F238E27FC236}">
                <a16:creationId xmlns:a16="http://schemas.microsoft.com/office/drawing/2014/main" id="{2083F281-2FDE-44FB-9D52-E7B621D5D8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See example in the text.</a:t>
            </a:r>
          </a:p>
        </p:txBody>
      </p:sp>
      <p:sp>
        <p:nvSpPr>
          <p:cNvPr id="19461" name="AutoShape 2">
            <a:extLst>
              <a:ext uri="{FF2B5EF4-FFF2-40B4-BE49-F238E27FC236}">
                <a16:creationId xmlns:a16="http://schemas.microsoft.com/office/drawing/2014/main" id="{280C38EA-5199-49F4-8310-6A08C18E01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Patent Example </a:t>
            </a:r>
          </a:p>
        </p:txBody>
      </p:sp>
      <p:sp>
        <p:nvSpPr>
          <p:cNvPr id="30723" name="Slide Number Placeholder 5">
            <a:extLst>
              <a:ext uri="{FF2B5EF4-FFF2-40B4-BE49-F238E27FC236}">
                <a16:creationId xmlns:a16="http://schemas.microsoft.com/office/drawing/2014/main" id="{D475D8C2-46F5-4978-9151-940E94468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749F6CB-D6AE-45A7-BDFE-681AE1FB768D}" type="slidenum">
              <a:rPr lang="en-US" altLang="en-US"/>
              <a:pPr/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>
            <a:extLst>
              <a:ext uri="{FF2B5EF4-FFF2-40B4-BE49-F238E27FC236}">
                <a16:creationId xmlns:a16="http://schemas.microsoft.com/office/drawing/2014/main" id="{18327F25-66A5-42B2-91DB-A793BCF7E0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en-US" b="1"/>
              <a:t>Copyrights - </a:t>
            </a:r>
            <a:r>
              <a:rPr lang="en-US" altLang="en-US"/>
              <a:t>protect published works such as books, articles, software, etc. </a:t>
            </a:r>
          </a:p>
          <a:p>
            <a:pPr>
              <a:spcAft>
                <a:spcPts val="600"/>
              </a:spcAft>
            </a:pPr>
            <a:r>
              <a:rPr lang="en-US" altLang="en-US"/>
              <a:t>Copyrights are good for _____ years.</a:t>
            </a:r>
          </a:p>
          <a:p>
            <a:pPr>
              <a:spcAft>
                <a:spcPts val="600"/>
              </a:spcAft>
            </a:pPr>
            <a:r>
              <a:rPr lang="en-US" altLang="en-US" b="1"/>
              <a:t>Trade Secrets are ??? </a:t>
            </a:r>
          </a:p>
          <a:p>
            <a:pPr>
              <a:spcAft>
                <a:spcPts val="600"/>
              </a:spcAft>
            </a:pPr>
            <a:r>
              <a:rPr lang="en-US" altLang="en-US" b="1"/>
              <a:t>Question:</a:t>
            </a:r>
            <a:r>
              <a:rPr lang="en-US" altLang="en-US"/>
              <a:t> Is it legal to reverse-engineer another company's product to reveal their trade secrets?   </a:t>
            </a:r>
          </a:p>
          <a:p>
            <a:pPr>
              <a:spcAft>
                <a:spcPts val="600"/>
              </a:spcAft>
            </a:pPr>
            <a:r>
              <a:rPr lang="en-US" altLang="en-US" b="1"/>
              <a:t>How does the Digital Millennium Act affect this?</a:t>
            </a:r>
          </a:p>
        </p:txBody>
      </p:sp>
      <p:sp>
        <p:nvSpPr>
          <p:cNvPr id="20485" name="AutoShape 2">
            <a:extLst>
              <a:ext uri="{FF2B5EF4-FFF2-40B4-BE49-F238E27FC236}">
                <a16:creationId xmlns:a16="http://schemas.microsoft.com/office/drawing/2014/main" id="{76DAB32F-2AE4-41E6-A1A6-B5AB17CC2D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Copyrights &amp; Trade Secrets</a:t>
            </a:r>
          </a:p>
        </p:txBody>
      </p:sp>
      <p:sp>
        <p:nvSpPr>
          <p:cNvPr id="31747" name="Slide Number Placeholder 5">
            <a:extLst>
              <a:ext uri="{FF2B5EF4-FFF2-40B4-BE49-F238E27FC236}">
                <a16:creationId xmlns:a16="http://schemas.microsoft.com/office/drawing/2014/main" id="{C76CD3D6-8F78-46C7-B79C-5C4F8AE4B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2732B7D-8DA0-4EC0-8B25-C33778B942CF}" type="slidenum">
              <a:rPr lang="en-US" altLang="en-US"/>
              <a:pPr/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9" name="Rectangle 3">
            <a:extLst>
              <a:ext uri="{FF2B5EF4-FFF2-40B4-BE49-F238E27FC236}">
                <a16:creationId xmlns:a16="http://schemas.microsoft.com/office/drawing/2014/main" id="{B7A33C1F-9FDC-4E0F-AA00-EFE713AD57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b="1" i="1"/>
              <a:t>Liability:</a:t>
            </a:r>
            <a:r>
              <a:rPr lang="en-US" altLang="en-US"/>
              <a:t>  1. something that one owes; an obligation; debt.</a:t>
            </a:r>
            <a:endParaRPr lang="en-US" altLang="en-US" b="1" i="1"/>
          </a:p>
          <a:p>
            <a:pPr marL="533400" indent="-533400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b="1" i="1"/>
              <a:t>Tort:</a:t>
            </a:r>
            <a:r>
              <a:rPr lang="en-US" altLang="en-US"/>
              <a:t> Any wrongful act that does not involve a breach of contract and for which civil suit can be brought.</a:t>
            </a:r>
            <a:endParaRPr lang="en-US" altLang="en-US" sz="3200"/>
          </a:p>
          <a:p>
            <a:pPr marL="533400" indent="-533400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b="1" i="1"/>
              <a:t>Negligence</a:t>
            </a:r>
            <a:r>
              <a:rPr lang="en-US" altLang="en-US" i="1"/>
              <a:t>: </a:t>
            </a:r>
            <a:r>
              <a:rPr lang="en-US" altLang="en-US"/>
              <a:t>not following </a:t>
            </a:r>
            <a:r>
              <a:rPr lang="en-US" altLang="en-US" u="sng"/>
              <a:t>reasonable</a:t>
            </a:r>
            <a:r>
              <a:rPr lang="en-US" altLang="en-US"/>
              <a:t> rules and standards that apply and committed a wrongful act.</a:t>
            </a:r>
            <a:endParaRPr lang="en-US" altLang="en-US" b="1"/>
          </a:p>
          <a:p>
            <a:pPr marL="533400" indent="-533400">
              <a:spcAft>
                <a:spcPts val="600"/>
              </a:spcAft>
            </a:pPr>
            <a:endParaRPr lang="en-US" altLang="en-US"/>
          </a:p>
        </p:txBody>
      </p:sp>
      <p:sp>
        <p:nvSpPr>
          <p:cNvPr id="21509" name="AutoShape 2">
            <a:extLst>
              <a:ext uri="{FF2B5EF4-FFF2-40B4-BE49-F238E27FC236}">
                <a16:creationId xmlns:a16="http://schemas.microsoft.com/office/drawing/2014/main" id="{32B3A0D9-1C9A-4CCF-8080-73EDB2AD9B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Legal Liability</a:t>
            </a:r>
          </a:p>
        </p:txBody>
      </p:sp>
      <p:sp>
        <p:nvSpPr>
          <p:cNvPr id="32771" name="Slide Number Placeholder 5">
            <a:extLst>
              <a:ext uri="{FF2B5EF4-FFF2-40B4-BE49-F238E27FC236}">
                <a16:creationId xmlns:a16="http://schemas.microsoft.com/office/drawing/2014/main" id="{09B6B5C5-B088-48C1-8A51-656067EA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A5B052-C11C-4BD6-8DE9-97A5AF6BBC1A}" type="slidenum">
              <a:rPr lang="en-US" altLang="en-US"/>
              <a:pPr/>
              <a:t>19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1" name="Rectangle 3">
            <a:extLst>
              <a:ext uri="{FF2B5EF4-FFF2-40B4-BE49-F238E27FC236}">
                <a16:creationId xmlns:a16="http://schemas.microsoft.com/office/drawing/2014/main" id="{132FF0A9-25A0-4114-8129-89D5F94595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65760" indent="-256032" fontAlgn="auto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3200" dirty="0"/>
              <a:t>You will face ethical dilemmas in your career – count on it!</a:t>
            </a:r>
          </a:p>
          <a:p>
            <a:pPr marL="365760" indent="-256032" fontAlgn="auto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3200" dirty="0"/>
              <a:t>Your decisions will affect:</a:t>
            </a:r>
          </a:p>
          <a:p>
            <a:pPr marL="621792" lvl="1" fontAlgn="auto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Verdana"/>
              <a:buChar char="◦"/>
              <a:defRPr/>
            </a:pPr>
            <a:r>
              <a:rPr lang="en-US" sz="2800" dirty="0"/>
              <a:t>your professional reputation.</a:t>
            </a:r>
          </a:p>
          <a:p>
            <a:pPr marL="621792" lvl="1" fontAlgn="auto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Verdana"/>
              <a:buChar char="◦"/>
              <a:defRPr/>
            </a:pPr>
            <a:r>
              <a:rPr lang="en-US" sz="2800" dirty="0"/>
              <a:t>your employability.</a:t>
            </a:r>
          </a:p>
          <a:p>
            <a:pPr marL="621792" lvl="1" fontAlgn="auto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Verdana"/>
              <a:buChar char="◦"/>
              <a:defRPr/>
            </a:pPr>
            <a:r>
              <a:rPr lang="en-US" sz="2800" dirty="0"/>
              <a:t>the welfare of others.</a:t>
            </a:r>
          </a:p>
          <a:p>
            <a:pPr marL="365760" indent="-256032" fontAlgn="auto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3200" dirty="0"/>
              <a:t>Companies are placing more value on ethics (or at least saying they are – just ask Enron, </a:t>
            </a:r>
            <a:r>
              <a:rPr lang="en-US" sz="3200" dirty="0" err="1"/>
              <a:t>Worldcom</a:t>
            </a:r>
            <a:r>
              <a:rPr lang="en-US" sz="3200" dirty="0"/>
              <a:t>, and Adelphia!).</a:t>
            </a:r>
          </a:p>
        </p:txBody>
      </p:sp>
      <p:sp>
        <p:nvSpPr>
          <p:cNvPr id="4101" name="AutoShape 2">
            <a:extLst>
              <a:ext uri="{FF2B5EF4-FFF2-40B4-BE49-F238E27FC236}">
                <a16:creationId xmlns:a16="http://schemas.microsoft.com/office/drawing/2014/main" id="{6604FAC0-DA14-46E9-AEB2-2B1B595494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Motivation</a:t>
            </a:r>
          </a:p>
        </p:txBody>
      </p:sp>
      <p:sp>
        <p:nvSpPr>
          <p:cNvPr id="15363" name="Slide Number Placeholder 5">
            <a:extLst>
              <a:ext uri="{FF2B5EF4-FFF2-40B4-BE49-F238E27FC236}">
                <a16:creationId xmlns:a16="http://schemas.microsoft.com/office/drawing/2014/main" id="{99218573-BEDF-4D5F-B6BB-A6A830413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9BB8F34-AFA9-4C70-B2A9-738EC4887215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>
            <a:extLst>
              <a:ext uri="{FF2B5EF4-FFF2-40B4-BE49-F238E27FC236}">
                <a16:creationId xmlns:a16="http://schemas.microsoft.com/office/drawing/2014/main" id="{581E4A68-5125-49CF-837D-2CFD6116C7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/>
              <a:t>An act is defined a </a:t>
            </a:r>
            <a:r>
              <a:rPr lang="en-US" altLang="en-US" b="1" i="1"/>
              <a:t>legally negligent</a:t>
            </a:r>
            <a:r>
              <a:rPr lang="en-US" altLang="en-US"/>
              <a:t> if the following 4 hold true.</a:t>
            </a:r>
          </a:p>
          <a:p>
            <a:pPr marL="990600" lvl="1" indent="-533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AutoNum type="arabicPeriod"/>
            </a:pPr>
            <a:r>
              <a:rPr lang="en-US" altLang="en-US" sz="2800"/>
              <a:t>The manufacturer had a duty to follow reasonable standards and rules.</a:t>
            </a:r>
          </a:p>
          <a:p>
            <a:pPr marL="990600" lvl="1" indent="-533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AutoNum type="arabicPeriod"/>
            </a:pPr>
            <a:r>
              <a:rPr lang="en-US" altLang="en-US" sz="2800"/>
              <a:t>There was a breach of duty (i.e. failed to include safety devices).</a:t>
            </a:r>
          </a:p>
          <a:p>
            <a:pPr marL="990600" lvl="1" indent="-533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AutoNum type="arabicPeriod"/>
            </a:pPr>
            <a:r>
              <a:rPr lang="en-US" altLang="en-US" sz="2800"/>
              <a:t>The plaintiff was harmed.</a:t>
            </a:r>
          </a:p>
          <a:p>
            <a:pPr marL="990600" lvl="1" indent="-533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AutoNum type="arabicPeriod"/>
            </a:pPr>
            <a:r>
              <a:rPr lang="en-US" altLang="en-US" sz="2800"/>
              <a:t>The breach caused the harm.</a:t>
            </a:r>
          </a:p>
        </p:txBody>
      </p:sp>
      <p:sp>
        <p:nvSpPr>
          <p:cNvPr id="22533" name="AutoShape 2">
            <a:extLst>
              <a:ext uri="{FF2B5EF4-FFF2-40B4-BE49-F238E27FC236}">
                <a16:creationId xmlns:a16="http://schemas.microsoft.com/office/drawing/2014/main" id="{4CDB8CF1-C4F9-4E62-8EBB-3DF55BB4D2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Negligence</a:t>
            </a:r>
          </a:p>
        </p:txBody>
      </p:sp>
      <p:sp>
        <p:nvSpPr>
          <p:cNvPr id="33795" name="Slide Number Placeholder 5">
            <a:extLst>
              <a:ext uri="{FF2B5EF4-FFF2-40B4-BE49-F238E27FC236}">
                <a16:creationId xmlns:a16="http://schemas.microsoft.com/office/drawing/2014/main" id="{01567567-3047-4F39-BC12-7171F764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03C083D-3CB9-4047-B883-BF6C3C6D65CA}" type="slidenum">
              <a:rPr lang="en-US" altLang="en-US"/>
              <a:pPr/>
              <a:t>20</a:t>
            </a:fld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5" name="Rectangle 3">
            <a:extLst>
              <a:ext uri="{FF2B5EF4-FFF2-40B4-BE49-F238E27FC236}">
                <a16:creationId xmlns:a16="http://schemas.microsoft.com/office/drawing/2014/main" id="{64D4A971-ABF7-40C4-BA05-1F1B010EA7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/>
              <a:t>An even less stringent standard, known as </a:t>
            </a:r>
            <a:r>
              <a:rPr lang="en-US" altLang="en-US" b="1" i="1"/>
              <a:t>strict liability</a:t>
            </a:r>
            <a:r>
              <a:rPr lang="en-US" altLang="en-US"/>
              <a:t>, has been adopted.  The person/company suing you does not have to prove negligence.  You are liable if the following four things hold true.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AutoNum type="arabicPeriod"/>
            </a:pPr>
            <a:r>
              <a:rPr lang="en-US" altLang="en-US"/>
              <a:t>The product was dangerous and/or defective.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AutoNum type="arabicPeriod"/>
            </a:pPr>
            <a:r>
              <a:rPr lang="en-US" altLang="en-US"/>
              <a:t>The defect existed when is left your control. 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AutoNum type="arabicPeriod"/>
            </a:pPr>
            <a:r>
              <a:rPr lang="en-US" altLang="en-US"/>
              <a:t>Defect caused harm.  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AutoNum type="arabicPeriod"/>
            </a:pPr>
            <a:r>
              <a:rPr lang="en-US" altLang="en-US"/>
              <a:t>The harm is assignable to the defect.</a:t>
            </a:r>
          </a:p>
          <a:p>
            <a:pPr marL="381000" indent="-3810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23557" name="AutoShape 2">
            <a:extLst>
              <a:ext uri="{FF2B5EF4-FFF2-40B4-BE49-F238E27FC236}">
                <a16:creationId xmlns:a16="http://schemas.microsoft.com/office/drawing/2014/main" id="{9BBDEFA2-0A40-4F9F-AF70-67B46B8146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Strict Liability</a:t>
            </a:r>
          </a:p>
        </p:txBody>
      </p:sp>
      <p:sp>
        <p:nvSpPr>
          <p:cNvPr id="34819" name="Slide Number Placeholder 5">
            <a:extLst>
              <a:ext uri="{FF2B5EF4-FFF2-40B4-BE49-F238E27FC236}">
                <a16:creationId xmlns:a16="http://schemas.microsoft.com/office/drawing/2014/main" id="{BD9DDE32-DEB8-403C-862F-B88879C70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8285FD5-64C4-46ED-BFED-94D6F5D05479}" type="slidenum">
              <a:rPr lang="en-US" altLang="en-US"/>
              <a:pPr/>
              <a:t>21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AutoShape 2">
            <a:extLst>
              <a:ext uri="{FF2B5EF4-FFF2-40B4-BE49-F238E27FC236}">
                <a16:creationId xmlns:a16="http://schemas.microsoft.com/office/drawing/2014/main" id="{2DF041B3-1EC4-4B09-B2D6-C622FDED32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11.4 Handling Ethical Dilemmas</a:t>
            </a:r>
          </a:p>
        </p:txBody>
      </p:sp>
      <p:sp>
        <p:nvSpPr>
          <p:cNvPr id="35842" name="Slide Number Placeholder 5">
            <a:extLst>
              <a:ext uri="{FF2B5EF4-FFF2-40B4-BE49-F238E27FC236}">
                <a16:creationId xmlns:a16="http://schemas.microsoft.com/office/drawing/2014/main" id="{1786C7BD-D6D2-41BB-ABD3-BE0383E9D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FB24102-9FBD-400B-BA3D-698F2408F856}" type="slidenum">
              <a:rPr lang="en-US" altLang="en-US"/>
              <a:pPr/>
              <a:t>22</a:t>
            </a:fld>
            <a:endParaRPr lang="en-US" altLang="en-US"/>
          </a:p>
        </p:txBody>
      </p:sp>
      <p:pic>
        <p:nvPicPr>
          <p:cNvPr id="35844" name="Picture 4" descr="Legal%20Ethical%202x2">
            <a:extLst>
              <a:ext uri="{FF2B5EF4-FFF2-40B4-BE49-F238E27FC236}">
                <a16:creationId xmlns:a16="http://schemas.microsoft.com/office/drawing/2014/main" id="{EAC9D96A-DBE2-49B7-BAF0-5989F72A1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19200"/>
            <a:ext cx="5410200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>
            <a:extLst>
              <a:ext uri="{FF2B5EF4-FFF2-40B4-BE49-F238E27FC236}">
                <a16:creationId xmlns:a16="http://schemas.microsoft.com/office/drawing/2014/main" id="{337F4D61-2DB6-4D3A-855F-279875F4C0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What is a </a:t>
            </a:r>
            <a:r>
              <a:rPr lang="en-US" altLang="en-US" b="1" i="1"/>
              <a:t>whistleblower</a:t>
            </a:r>
            <a:r>
              <a:rPr lang="en-US" altLang="en-US"/>
              <a:t>?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What are some well-known examples of “whistleblowing” ?</a:t>
            </a:r>
          </a:p>
        </p:txBody>
      </p:sp>
      <p:sp>
        <p:nvSpPr>
          <p:cNvPr id="25605" name="AutoShape 2">
            <a:extLst>
              <a:ext uri="{FF2B5EF4-FFF2-40B4-BE49-F238E27FC236}">
                <a16:creationId xmlns:a16="http://schemas.microsoft.com/office/drawing/2014/main" id="{96B8E70B-54C2-43AC-990D-D003A6E953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Whistleblower</a:t>
            </a:r>
          </a:p>
        </p:txBody>
      </p:sp>
      <p:sp>
        <p:nvSpPr>
          <p:cNvPr id="36867" name="Slide Number Placeholder 5">
            <a:extLst>
              <a:ext uri="{FF2B5EF4-FFF2-40B4-BE49-F238E27FC236}">
                <a16:creationId xmlns:a16="http://schemas.microsoft.com/office/drawing/2014/main" id="{3ECCD365-15E6-428B-A267-66588F787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D1FE2A2-A155-42D7-9B2A-DDC176FF4164}" type="slidenum">
              <a:rPr lang="en-US" altLang="en-US"/>
              <a:pPr/>
              <a:t>23</a:t>
            </a:fld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5" name="Rectangle 3">
            <a:extLst>
              <a:ext uri="{FF2B5EF4-FFF2-40B4-BE49-F238E27FC236}">
                <a16:creationId xmlns:a16="http://schemas.microsoft.com/office/drawing/2014/main" id="{DD9D02E5-7AF8-46A7-9B44-C1B410C032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56032" fontAlgn="auto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dirty="0"/>
              <a:t>When it is appropriate to become a whistleblower? </a:t>
            </a:r>
          </a:p>
          <a:p>
            <a:pPr marL="621792" lvl="1" fontAlgn="auto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Verdana"/>
              <a:buChar char="◦"/>
              <a:defRPr/>
            </a:pPr>
            <a:r>
              <a:rPr lang="en-US" sz="2800" dirty="0"/>
              <a:t>The harm to the public must be considerable or serious.</a:t>
            </a:r>
          </a:p>
          <a:p>
            <a:pPr marL="621792" lvl="1" fontAlgn="auto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Verdana"/>
              <a:buChar char="◦"/>
              <a:defRPr/>
            </a:pPr>
            <a:r>
              <a:rPr lang="en-US" sz="2800" dirty="0"/>
              <a:t>Concerns must have been made to your superiors (up to the CEO) without satisfactory resolution.</a:t>
            </a:r>
          </a:p>
          <a:p>
            <a:pPr marL="621792" lvl="1" fontAlgn="auto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Verdana"/>
              <a:buChar char="◦"/>
              <a:defRPr/>
            </a:pPr>
            <a:r>
              <a:rPr lang="en-US" sz="2800" dirty="0"/>
              <a:t>You have documented evidence that would convince an impartial observer that your company is wrong.</a:t>
            </a:r>
          </a:p>
          <a:p>
            <a:pPr marL="621792" lvl="1" fontAlgn="auto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Verdana"/>
              <a:buChar char="◦"/>
              <a:defRPr/>
            </a:pPr>
            <a:r>
              <a:rPr lang="en-US" sz="2800" dirty="0"/>
              <a:t>Release of the information outside of the company will prevent the harm.</a:t>
            </a:r>
          </a:p>
          <a:p>
            <a:pPr marL="365760" indent="-256032" fontAlgn="auto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endParaRPr lang="en-US" sz="3000" dirty="0"/>
          </a:p>
        </p:txBody>
      </p:sp>
      <p:sp>
        <p:nvSpPr>
          <p:cNvPr id="26629" name="AutoShape 2">
            <a:extLst>
              <a:ext uri="{FF2B5EF4-FFF2-40B4-BE49-F238E27FC236}">
                <a16:creationId xmlns:a16="http://schemas.microsoft.com/office/drawing/2014/main" id="{86329781-2838-4A2E-95FA-67FDBED24A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Whistleblower Guidelines</a:t>
            </a:r>
          </a:p>
        </p:txBody>
      </p:sp>
      <p:sp>
        <p:nvSpPr>
          <p:cNvPr id="37891" name="Slide Number Placeholder 5">
            <a:extLst>
              <a:ext uri="{FF2B5EF4-FFF2-40B4-BE49-F238E27FC236}">
                <a16:creationId xmlns:a16="http://schemas.microsoft.com/office/drawing/2014/main" id="{EE14DDF8-AD76-49F9-B516-8F92FE869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AF1F080-7004-454C-A916-5949A9AD490D}" type="slidenum">
              <a:rPr lang="en-US" altLang="en-US"/>
              <a:pPr/>
              <a:t>24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3" name="Rectangle 3">
            <a:extLst>
              <a:ext uri="{FF2B5EF4-FFF2-40B4-BE49-F238E27FC236}">
                <a16:creationId xmlns:a16="http://schemas.microsoft.com/office/drawing/2014/main" id="{4D22C880-E089-4123-8A8F-A0AADAC1A0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80000"/>
              </a:lnSpc>
              <a:spcAft>
                <a:spcPts val="600"/>
              </a:spcAft>
              <a:buFont typeface="Wingdings" panose="05000000000000000000" pitchFamily="2" charset="2"/>
              <a:buAutoNum type="arabicPeriod"/>
            </a:pPr>
            <a:r>
              <a:rPr lang="en-US" altLang="en-US" sz="2800"/>
              <a:t>Gather information.  </a:t>
            </a:r>
          </a:p>
          <a:p>
            <a:pPr marL="609600" indent="-609600">
              <a:lnSpc>
                <a:spcPct val="80000"/>
              </a:lnSpc>
              <a:spcAft>
                <a:spcPts val="600"/>
              </a:spcAft>
              <a:buFont typeface="Wingdings" panose="05000000000000000000" pitchFamily="2" charset="2"/>
              <a:buAutoNum type="arabicPeriod"/>
            </a:pPr>
            <a:r>
              <a:rPr lang="en-US" altLang="en-US" sz="2800"/>
              <a:t>Identify the stakeholders. </a:t>
            </a:r>
          </a:p>
          <a:p>
            <a:pPr marL="609600" indent="-609600">
              <a:lnSpc>
                <a:spcPct val="80000"/>
              </a:lnSpc>
              <a:spcAft>
                <a:spcPts val="600"/>
              </a:spcAft>
              <a:buFont typeface="Wingdings" panose="05000000000000000000" pitchFamily="2" charset="2"/>
              <a:buAutoNum type="arabicPeriod"/>
            </a:pPr>
            <a:r>
              <a:rPr lang="en-US" altLang="en-US" sz="2800"/>
              <a:t>Consider the ethical values are relevant to the situation.  </a:t>
            </a:r>
          </a:p>
          <a:p>
            <a:pPr marL="609600" indent="-609600">
              <a:lnSpc>
                <a:spcPct val="80000"/>
              </a:lnSpc>
              <a:spcAft>
                <a:spcPts val="600"/>
              </a:spcAft>
              <a:buFont typeface="Wingdings" panose="05000000000000000000" pitchFamily="2" charset="2"/>
              <a:buAutoNum type="arabicPeriod"/>
            </a:pPr>
            <a:r>
              <a:rPr lang="en-US" altLang="en-US" sz="2800"/>
              <a:t>Determine the best course of action.</a:t>
            </a:r>
          </a:p>
          <a:p>
            <a:pPr marL="609600" indent="-609600">
              <a:lnSpc>
                <a:spcPct val="80000"/>
              </a:lnSpc>
              <a:spcAft>
                <a:spcPts val="600"/>
              </a:spcAft>
              <a:buFont typeface="Wingdings" panose="05000000000000000000" pitchFamily="2" charset="2"/>
              <a:buAutoNum type="arabicPeriod"/>
            </a:pPr>
            <a:endParaRPr lang="en-US" altLang="en-US" sz="2800"/>
          </a:p>
          <a:p>
            <a:pPr marL="609600" indent="-609600">
              <a:lnSpc>
                <a:spcPct val="8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sz="2800"/>
              <a:t>Apply to Example 11.1 in text and end-of-chapter problems.</a:t>
            </a:r>
          </a:p>
        </p:txBody>
      </p:sp>
      <p:sp>
        <p:nvSpPr>
          <p:cNvPr id="27653" name="AutoShape 2">
            <a:extLst>
              <a:ext uri="{FF2B5EF4-FFF2-40B4-BE49-F238E27FC236}">
                <a16:creationId xmlns:a16="http://schemas.microsoft.com/office/drawing/2014/main" id="{D1066F05-DA3E-4A7E-986F-08079C6A20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/>
              <a:t>11.5 Case Study Analysis</a:t>
            </a:r>
          </a:p>
        </p:txBody>
      </p:sp>
      <p:sp>
        <p:nvSpPr>
          <p:cNvPr id="38915" name="Slide Number Placeholder 5">
            <a:extLst>
              <a:ext uri="{FF2B5EF4-FFF2-40B4-BE49-F238E27FC236}">
                <a16:creationId xmlns:a16="http://schemas.microsoft.com/office/drawing/2014/main" id="{F0AD3FAF-0FDB-454E-A843-E5E787AC2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654B371-7268-468D-9189-20B86FD54D34}" type="slidenum">
              <a:rPr lang="en-US" altLang="en-US"/>
              <a:pPr/>
              <a:t>25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5" name="Rectangle 3">
            <a:extLst>
              <a:ext uri="{FF2B5EF4-FFF2-40B4-BE49-F238E27FC236}">
                <a16:creationId xmlns:a16="http://schemas.microsoft.com/office/drawing/2014/main" id="{2140C056-2550-4427-9407-FB797A35B0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09600" indent="-609600" fontAlgn="auto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200" dirty="0"/>
              <a:t>Have you conducted adequate research to understand prior art? Are you infringing on patents or copyrights?</a:t>
            </a:r>
          </a:p>
          <a:p>
            <a:pPr marL="609600" indent="-609600" fontAlgn="auto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200" dirty="0"/>
              <a:t>Do your requirements specifications meet the needs of the stakeholders?</a:t>
            </a:r>
          </a:p>
          <a:p>
            <a:pPr marL="609600" indent="-609600" fontAlgn="auto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200" dirty="0"/>
              <a:t>Did you make the design space as large as possible?</a:t>
            </a:r>
          </a:p>
          <a:p>
            <a:pPr marL="609600" indent="-609600" fontAlgn="auto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200" dirty="0"/>
              <a:t>Did you identify and apply relevant safety standards?</a:t>
            </a:r>
          </a:p>
          <a:p>
            <a:pPr marL="609600" indent="-609600" fontAlgn="auto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200" dirty="0"/>
              <a:t>Did you consider all possible ways a design can fail?</a:t>
            </a:r>
          </a:p>
          <a:p>
            <a:pPr marL="609600" indent="-609600" fontAlgn="auto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200" dirty="0"/>
              <a:t>Did you consider ways the product can be misused?</a:t>
            </a:r>
          </a:p>
          <a:p>
            <a:pPr marL="609600" indent="-609600" fontAlgn="auto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200" dirty="0"/>
              <a:t>Did you conduct design reviews?</a:t>
            </a:r>
          </a:p>
          <a:p>
            <a:pPr marL="609600" indent="-609600" fontAlgn="auto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200" dirty="0"/>
              <a:t>Have you reversed engineered another’s product?</a:t>
            </a:r>
          </a:p>
          <a:p>
            <a:pPr marL="609600" indent="-609600" fontAlgn="auto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200" dirty="0"/>
              <a:t>Are your cost &amp; project schedules fair &amp; realistic?</a:t>
            </a:r>
          </a:p>
          <a:p>
            <a:pPr marL="609600" indent="-609600" fontAlgn="auto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200" dirty="0"/>
              <a:t>Did the design pass acceptance tests (verification)?</a:t>
            </a:r>
            <a:r>
              <a:rPr lang="en-US" sz="1800" dirty="0"/>
              <a:t> </a:t>
            </a:r>
          </a:p>
        </p:txBody>
      </p:sp>
      <p:sp>
        <p:nvSpPr>
          <p:cNvPr id="28677" name="AutoShape 2">
            <a:extLst>
              <a:ext uri="{FF2B5EF4-FFF2-40B4-BE49-F238E27FC236}">
                <a16:creationId xmlns:a16="http://schemas.microsoft.com/office/drawing/2014/main" id="{31237878-936A-4375-A64E-C2E75A2CD5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924800" cy="6858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/>
              <a:t>11.6 Project Application: Ethics in the </a:t>
            </a:r>
            <a:br>
              <a:rPr lang="en-US" sz="2800"/>
            </a:br>
            <a:r>
              <a:rPr lang="en-US" sz="2800"/>
              <a:t>Design Process</a:t>
            </a:r>
          </a:p>
        </p:txBody>
      </p:sp>
      <p:sp>
        <p:nvSpPr>
          <p:cNvPr id="39939" name="Slide Number Placeholder 5">
            <a:extLst>
              <a:ext uri="{FF2B5EF4-FFF2-40B4-BE49-F238E27FC236}">
                <a16:creationId xmlns:a16="http://schemas.microsoft.com/office/drawing/2014/main" id="{70E661D9-7A6F-4770-8FE6-1A04B118F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F64C201-4BAE-43FE-85DB-942293D6F62D}" type="slidenum">
              <a:rPr lang="en-US" altLang="en-US"/>
              <a:pPr/>
              <a:t>26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7" name="Rectangle 3">
            <a:extLst>
              <a:ext uri="{FF2B5EF4-FFF2-40B4-BE49-F238E27FC236}">
                <a16:creationId xmlns:a16="http://schemas.microsoft.com/office/drawing/2014/main" id="{F1F9CA85-DDC1-4BBD-B240-D245C32225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spcAft>
                <a:spcPts val="600"/>
              </a:spcAft>
            </a:pPr>
            <a:r>
              <a:rPr lang="en-US" altLang="en-US"/>
              <a:t>Be prepared to encounter ethical dilemmas in your career.</a:t>
            </a:r>
          </a:p>
          <a:p>
            <a:pPr marL="609600" indent="-609600">
              <a:spcAft>
                <a:spcPts val="600"/>
              </a:spcAft>
            </a:pPr>
            <a:r>
              <a:rPr lang="en-US" altLang="en-US"/>
              <a:t>Important to understand basics of intellectual property – who owns it?</a:t>
            </a:r>
          </a:p>
          <a:p>
            <a:pPr marL="609600" indent="-609600">
              <a:spcAft>
                <a:spcPts val="600"/>
              </a:spcAft>
            </a:pPr>
            <a:r>
              <a:rPr lang="en-US" altLang="en-US"/>
              <a:t>Employ good design process activities to include ethical considerations in design..</a:t>
            </a:r>
          </a:p>
          <a:p>
            <a:pPr marL="609600" indent="-609600">
              <a:spcAft>
                <a:spcPts val="600"/>
              </a:spcAft>
            </a:pPr>
            <a:r>
              <a:rPr lang="en-US" altLang="en-US"/>
              <a:t>Apply ethical decision-making paradigm and utilize resources available to you.</a:t>
            </a:r>
            <a:endParaRPr lang="en-US" altLang="en-US" sz="2400"/>
          </a:p>
          <a:p>
            <a:pPr marL="609600" indent="-609600">
              <a:spcAft>
                <a:spcPts val="600"/>
              </a:spcAft>
            </a:pPr>
            <a:endParaRPr lang="en-US" altLang="en-US" sz="2400"/>
          </a:p>
          <a:p>
            <a:pPr marL="609600" indent="-609600">
              <a:spcAft>
                <a:spcPts val="600"/>
              </a:spcAft>
            </a:pPr>
            <a:endParaRPr lang="en-US" altLang="en-US" sz="2400"/>
          </a:p>
          <a:p>
            <a:pPr marL="609600" indent="-609600">
              <a:spcAft>
                <a:spcPts val="600"/>
              </a:spcAft>
            </a:pPr>
            <a:endParaRPr lang="en-US" altLang="en-US" sz="2400"/>
          </a:p>
        </p:txBody>
      </p:sp>
      <p:sp>
        <p:nvSpPr>
          <p:cNvPr id="29701" name="AutoShape 2">
            <a:extLst>
              <a:ext uri="{FF2B5EF4-FFF2-40B4-BE49-F238E27FC236}">
                <a16:creationId xmlns:a16="http://schemas.microsoft.com/office/drawing/2014/main" id="{F8625D2A-39C7-4E3A-9C31-A018B6490C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11.7 Summary</a:t>
            </a:r>
          </a:p>
        </p:txBody>
      </p:sp>
      <p:sp>
        <p:nvSpPr>
          <p:cNvPr id="40963" name="Slide Number Placeholder 5">
            <a:extLst>
              <a:ext uri="{FF2B5EF4-FFF2-40B4-BE49-F238E27FC236}">
                <a16:creationId xmlns:a16="http://schemas.microsoft.com/office/drawing/2014/main" id="{1346BACC-B8AE-4B2E-86E7-D4E859CB1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1B3DD88-3817-41CC-B376-8BF60A1B5272}" type="slidenum">
              <a:rPr lang="en-US" altLang="en-US"/>
              <a:pPr/>
              <a:t>27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9" name="Rectangle 3">
            <a:extLst>
              <a:ext uri="{FF2B5EF4-FFF2-40B4-BE49-F238E27FC236}">
                <a16:creationId xmlns:a16="http://schemas.microsoft.com/office/drawing/2014/main" id="{9D5E5D30-E041-4DE3-B9D0-23DB08524D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56032" fontAlgn="auto">
              <a:lnSpc>
                <a:spcPct val="90000"/>
              </a:lnSpc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sz="2000" dirty="0"/>
              <a:t>By the end of this chapter, you should:</a:t>
            </a:r>
          </a:p>
          <a:p>
            <a:pPr marL="365760" indent="-256032" fontAlgn="auto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000" dirty="0"/>
              <a:t>Understand what is meant by morals, ethics, and values.</a:t>
            </a:r>
          </a:p>
          <a:p>
            <a:pPr marL="365760" indent="-256032" fontAlgn="auto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000" dirty="0"/>
              <a:t>Be familiar with the IEEE Code of Ethics.</a:t>
            </a:r>
          </a:p>
          <a:p>
            <a:pPr marL="365760" indent="-256032" fontAlgn="auto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000" dirty="0"/>
              <a:t>Understand what a  patent is, the criteria for filing one, and the elements that constitute it.</a:t>
            </a:r>
          </a:p>
          <a:p>
            <a:pPr marL="365760" indent="-256032" fontAlgn="auto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000" dirty="0"/>
              <a:t>Understand differences between patents, copyrights, trademarks, and trade secrets.</a:t>
            </a:r>
          </a:p>
          <a:p>
            <a:pPr marL="365760" indent="-256032" fontAlgn="auto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000" dirty="0"/>
              <a:t>Understand the concepts of negligence and liability as they apply to product design.</a:t>
            </a:r>
          </a:p>
          <a:p>
            <a:pPr marL="365760" indent="-256032" fontAlgn="auto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000" dirty="0"/>
              <a:t>Understand how to incorporate ethical issues throughout the design process.</a:t>
            </a:r>
          </a:p>
          <a:p>
            <a:pPr marL="365760" indent="-256032" fontAlgn="auto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000" dirty="0"/>
              <a:t>Be able to analyze ethical case studies and suggest solutions to the dilemmas that they embody.</a:t>
            </a:r>
          </a:p>
        </p:txBody>
      </p:sp>
      <p:sp>
        <p:nvSpPr>
          <p:cNvPr id="5125" name="AutoShape 2">
            <a:extLst>
              <a:ext uri="{FF2B5EF4-FFF2-40B4-BE49-F238E27FC236}">
                <a16:creationId xmlns:a16="http://schemas.microsoft.com/office/drawing/2014/main" id="{6CCA998C-8F8B-4E0B-8D5D-9836B09109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Learning Outcomes</a:t>
            </a:r>
          </a:p>
        </p:txBody>
      </p:sp>
      <p:sp>
        <p:nvSpPr>
          <p:cNvPr id="16387" name="Slide Number Placeholder 5">
            <a:extLst>
              <a:ext uri="{FF2B5EF4-FFF2-40B4-BE49-F238E27FC236}">
                <a16:creationId xmlns:a16="http://schemas.microsoft.com/office/drawing/2014/main" id="{D605F213-3753-4533-AE03-0A643D64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DACAD3-09E9-4A6C-89EB-F23907CB4897}" type="slidenum">
              <a:rPr lang="en-US" altLang="en-US"/>
              <a:pPr/>
              <a:t>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>
            <a:extLst>
              <a:ext uri="{FF2B5EF4-FFF2-40B4-BE49-F238E27FC236}">
                <a16:creationId xmlns:a16="http://schemas.microsoft.com/office/drawing/2014/main" id="{A66B1488-7CB3-43F5-922E-4B4C397A9C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 i="1"/>
              <a:t>Ethics </a:t>
            </a:r>
            <a:r>
              <a:rPr lang="en-US" altLang="en-US"/>
              <a:t>1. Branch of philosophy that deals with the general nature of good and bad and the specific moral obligations of and choices to be made by the individual in her/his relationship to others.  2. Rules or standards governing conduct, especially those of a  profession. </a:t>
            </a:r>
            <a:endParaRPr lang="en-US" altLang="en-US" b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b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/>
              <a:t>What are the key points?</a:t>
            </a:r>
            <a:endParaRPr lang="en-US" altLang="en-US"/>
          </a:p>
        </p:txBody>
      </p:sp>
      <p:sp>
        <p:nvSpPr>
          <p:cNvPr id="6149" name="AutoShape 2">
            <a:extLst>
              <a:ext uri="{FF2B5EF4-FFF2-40B4-BE49-F238E27FC236}">
                <a16:creationId xmlns:a16="http://schemas.microsoft.com/office/drawing/2014/main" id="{DE82591B-42F6-4099-A7DB-86FD362CBD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11.1 Ethical Theory in a Nutshell</a:t>
            </a:r>
          </a:p>
        </p:txBody>
      </p:sp>
      <p:sp>
        <p:nvSpPr>
          <p:cNvPr id="17411" name="Slide Number Placeholder 5">
            <a:extLst>
              <a:ext uri="{FF2B5EF4-FFF2-40B4-BE49-F238E27FC236}">
                <a16:creationId xmlns:a16="http://schemas.microsoft.com/office/drawing/2014/main" id="{0AAF4F38-038B-4DBF-B88D-6EB9E2BF9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A9B9D19-D97C-411E-9D86-95E84DAA5CBE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>
            <a:extLst>
              <a:ext uri="{FF2B5EF4-FFF2-40B4-BE49-F238E27FC236}">
                <a16:creationId xmlns:a16="http://schemas.microsoft.com/office/drawing/2014/main" id="{8B678351-49CE-41A0-BF4C-006C7018BB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What are </a:t>
            </a:r>
          </a:p>
          <a:p>
            <a:r>
              <a:rPr lang="en-US" altLang="en-US"/>
              <a:t>Morals?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Principles?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Values?</a:t>
            </a:r>
          </a:p>
        </p:txBody>
      </p:sp>
      <p:sp>
        <p:nvSpPr>
          <p:cNvPr id="7173" name="AutoShape 2">
            <a:extLst>
              <a:ext uri="{FF2B5EF4-FFF2-40B4-BE49-F238E27FC236}">
                <a16:creationId xmlns:a16="http://schemas.microsoft.com/office/drawing/2014/main" id="{A692F69A-8575-45AC-AA51-C9BD6945D2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Ethics, Morals, and Values</a:t>
            </a:r>
          </a:p>
        </p:txBody>
      </p:sp>
      <p:sp>
        <p:nvSpPr>
          <p:cNvPr id="18435" name="Slide Number Placeholder 5">
            <a:extLst>
              <a:ext uri="{FF2B5EF4-FFF2-40B4-BE49-F238E27FC236}">
                <a16:creationId xmlns:a16="http://schemas.microsoft.com/office/drawing/2014/main" id="{D0DCA211-FB3F-4357-A9D2-93FB95F19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B733707-064C-4B42-BEF8-AC988F61E570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AutoShape 2">
            <a:extLst>
              <a:ext uri="{FF2B5EF4-FFF2-40B4-BE49-F238E27FC236}">
                <a16:creationId xmlns:a16="http://schemas.microsoft.com/office/drawing/2014/main" id="{8AE7F571-B811-43B2-9836-0C77D0E0EF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Ethical Systems</a:t>
            </a:r>
          </a:p>
        </p:txBody>
      </p:sp>
      <p:sp>
        <p:nvSpPr>
          <p:cNvPr id="220163" name="Rectangle 3">
            <a:extLst>
              <a:ext uri="{FF2B5EF4-FFF2-40B4-BE49-F238E27FC236}">
                <a16:creationId xmlns:a16="http://schemas.microsoft.com/office/drawing/2014/main" id="{F8157569-57D4-4DDC-8D17-26544749B34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295400"/>
            <a:ext cx="7277100" cy="4791075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sz="2400" b="1"/>
              <a:t>Rule-Based Ethics – </a:t>
            </a:r>
            <a:r>
              <a:rPr lang="en-US" altLang="en-US" sz="2400"/>
              <a:t>Apply a set of rules to make all decisions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/>
              <a:t>Universality: reasons for action that all people in society could accept.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/>
              <a:t>Transitivity: you would accept others applying the same decision to you.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400"/>
              <a:t>What does this remind you of?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en-US" sz="240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400"/>
              <a:t>What are problems with this?</a:t>
            </a:r>
          </a:p>
        </p:txBody>
      </p:sp>
      <p:sp>
        <p:nvSpPr>
          <p:cNvPr id="19460" name="Slide Number Placeholder 6">
            <a:extLst>
              <a:ext uri="{FF2B5EF4-FFF2-40B4-BE49-F238E27FC236}">
                <a16:creationId xmlns:a16="http://schemas.microsoft.com/office/drawing/2014/main" id="{D4B0242E-CF08-49A2-A7F4-E7827D262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A391D8-3435-478E-8C58-3F17E6230E06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AutoShape 2">
            <a:extLst>
              <a:ext uri="{FF2B5EF4-FFF2-40B4-BE49-F238E27FC236}">
                <a16:creationId xmlns:a16="http://schemas.microsoft.com/office/drawing/2014/main" id="{7DB23FD9-7938-454A-83AC-7875A8C6EE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Ethical Systems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E66E9A6E-E46B-487C-ACAA-878C577972F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295400"/>
            <a:ext cx="7351713" cy="47910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b="1"/>
              <a:t>Conditional Rule-Based Ethics - </a:t>
            </a:r>
            <a:r>
              <a:rPr lang="en-US" altLang="en-US" sz="2400"/>
              <a:t>????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/>
          </a:p>
          <a:p>
            <a:pPr>
              <a:buFont typeface="Wingdings" panose="05000000000000000000" pitchFamily="2" charset="2"/>
              <a:buNone/>
            </a:pPr>
            <a:endParaRPr lang="en-US" altLang="en-US" sz="24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Examples of this are?</a:t>
            </a:r>
          </a:p>
          <a:p>
            <a:pPr lvl="1">
              <a:buFontTx/>
              <a:buNone/>
            </a:pPr>
            <a:endParaRPr lang="en-US" altLang="en-US" sz="2000"/>
          </a:p>
          <a:p>
            <a:pPr lvl="1">
              <a:buFontTx/>
              <a:buNone/>
            </a:pPr>
            <a:endParaRPr lang="en-US" altLang="en-US" sz="2000"/>
          </a:p>
          <a:p>
            <a:pPr lvl="1">
              <a:buFontTx/>
              <a:buNone/>
            </a:pPr>
            <a:endParaRPr lang="en-US" altLang="en-US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What are the problems with this approach?</a:t>
            </a:r>
          </a:p>
        </p:txBody>
      </p:sp>
      <p:sp>
        <p:nvSpPr>
          <p:cNvPr id="20484" name="Slide Number Placeholder 6">
            <a:extLst>
              <a:ext uri="{FF2B5EF4-FFF2-40B4-BE49-F238E27FC236}">
                <a16:creationId xmlns:a16="http://schemas.microsoft.com/office/drawing/2014/main" id="{3FA5E4C7-7BF9-4808-90D1-C77EB70CF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69A77F-41B2-42FD-BD13-06E29162FC84}" type="slidenum">
              <a:rPr lang="en-US" altLang="en-US"/>
              <a:pPr/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>
            <a:extLst>
              <a:ext uri="{FF2B5EF4-FFF2-40B4-BE49-F238E27FC236}">
                <a16:creationId xmlns:a16="http://schemas.microsoft.com/office/drawing/2014/main" id="{EA19382E-82EF-4A4D-AC88-3C5B7FA565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/>
              <a:t>Utilitarian Ethics</a:t>
            </a:r>
            <a:r>
              <a:rPr lang="en-US" altLang="en-US"/>
              <a:t> - The decision that produces the highest good for all people involved.</a:t>
            </a:r>
          </a:p>
          <a:p>
            <a:pPr lvl="1">
              <a:buFontTx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Problem? </a:t>
            </a:r>
          </a:p>
        </p:txBody>
      </p:sp>
      <p:sp>
        <p:nvSpPr>
          <p:cNvPr id="10245" name="AutoShape 2">
            <a:extLst>
              <a:ext uri="{FF2B5EF4-FFF2-40B4-BE49-F238E27FC236}">
                <a16:creationId xmlns:a16="http://schemas.microsoft.com/office/drawing/2014/main" id="{BF1F7A42-7E67-4877-B63C-10D06E08FE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Ethical Systems</a:t>
            </a:r>
          </a:p>
        </p:txBody>
      </p:sp>
      <p:sp>
        <p:nvSpPr>
          <p:cNvPr id="21507" name="Slide Number Placeholder 5">
            <a:extLst>
              <a:ext uri="{FF2B5EF4-FFF2-40B4-BE49-F238E27FC236}">
                <a16:creationId xmlns:a16="http://schemas.microsoft.com/office/drawing/2014/main" id="{CAAB3569-4649-4F51-BD2F-A13F90589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F848DBD-8F80-4E3D-B492-9CF4AD8BAB55}" type="slidenum">
              <a:rPr lang="en-US" altLang="en-US"/>
              <a:pPr/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7" name="Rectangle 3">
            <a:extLst>
              <a:ext uri="{FF2B5EF4-FFF2-40B4-BE49-F238E27FC236}">
                <a16:creationId xmlns:a16="http://schemas.microsoft.com/office/drawing/2014/main" id="{8D670B96-16FB-4649-9343-2FFDF03F34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/>
              <a:t>Question: </a:t>
            </a:r>
            <a:r>
              <a:rPr lang="en-US" altLang="en-US"/>
              <a:t>Is it ethical to accept a job offer with a company, then change your mind and decline the offer if you subsequently receive a better offer from another company? YES or NO.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How do you avoid being put in this situation?</a:t>
            </a:r>
          </a:p>
        </p:txBody>
      </p:sp>
      <p:sp>
        <p:nvSpPr>
          <p:cNvPr id="11269" name="AutoShape 2">
            <a:extLst>
              <a:ext uri="{FF2B5EF4-FFF2-40B4-BE49-F238E27FC236}">
                <a16:creationId xmlns:a16="http://schemas.microsoft.com/office/drawing/2014/main" id="{C6D8312D-B653-4B49-8AA6-3D86E43A6B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Job Offers</a:t>
            </a:r>
          </a:p>
        </p:txBody>
      </p:sp>
      <p:sp>
        <p:nvSpPr>
          <p:cNvPr id="22531" name="Slide Number Placeholder 5">
            <a:extLst>
              <a:ext uri="{FF2B5EF4-FFF2-40B4-BE49-F238E27FC236}">
                <a16:creationId xmlns:a16="http://schemas.microsoft.com/office/drawing/2014/main" id="{09362106-CDEC-4744-BA32-C63261C3A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E54A5F-6562-45D9-9112-B170B527B46E}" type="slidenum">
              <a:rPr lang="en-US" altLang="en-US"/>
              <a:pPr/>
              <a:t>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7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Theme" id="{661CD92A-C36D-4F2B-8E41-E5885149E24D}" vid="{4C2F1882-CADC-4979-8569-ECF27F875A2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defaultTheme</Template>
  <TotalTime>917</TotalTime>
  <Words>1652</Words>
  <Application>Microsoft Office PowerPoint</Application>
  <PresentationFormat>On-screen Show (4:3)</PresentationFormat>
  <Paragraphs>238</Paragraphs>
  <Slides>27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Lucida Sans Unicode</vt:lpstr>
      <vt:lpstr>Wingdings 3</vt:lpstr>
      <vt:lpstr>Verdana</vt:lpstr>
      <vt:lpstr>Wingdings 2</vt:lpstr>
      <vt:lpstr>Wingdings</vt:lpstr>
      <vt:lpstr>defaultTheme</vt:lpstr>
      <vt:lpstr>Chapter 11 – Ethical and Legal Issues</vt:lpstr>
      <vt:lpstr>Motivation</vt:lpstr>
      <vt:lpstr>Learning Outcomes</vt:lpstr>
      <vt:lpstr>11.1 Ethical Theory in a Nutshell</vt:lpstr>
      <vt:lpstr>Ethics, Morals, and Values</vt:lpstr>
      <vt:lpstr>Ethical Systems</vt:lpstr>
      <vt:lpstr>Ethical Systems</vt:lpstr>
      <vt:lpstr>Ethical Systems</vt:lpstr>
      <vt:lpstr>Job Offers</vt:lpstr>
      <vt:lpstr>Job Offers, cont’d.</vt:lpstr>
      <vt:lpstr>11.2 IEEE Code of Ethics</vt:lpstr>
      <vt:lpstr>Intellectual Property Issues</vt:lpstr>
      <vt:lpstr>Patents</vt:lpstr>
      <vt:lpstr>Types of Patents</vt:lpstr>
      <vt:lpstr>Utility Patent</vt:lpstr>
      <vt:lpstr>Elements of the Patent</vt:lpstr>
      <vt:lpstr>Patent Example </vt:lpstr>
      <vt:lpstr>Copyrights &amp; Trade Secrets</vt:lpstr>
      <vt:lpstr>Legal Liability</vt:lpstr>
      <vt:lpstr>Negligence</vt:lpstr>
      <vt:lpstr>Strict Liability</vt:lpstr>
      <vt:lpstr>11.4 Handling Ethical Dilemmas</vt:lpstr>
      <vt:lpstr>Whistleblower</vt:lpstr>
      <vt:lpstr>Whistleblower Guidelines</vt:lpstr>
      <vt:lpstr>11.5 Case Study Analysis</vt:lpstr>
      <vt:lpstr>11.6 Project Application: Ethics in the  Design Process</vt:lpstr>
      <vt:lpstr>11.7 Summary</vt:lpstr>
    </vt:vector>
  </TitlesOfParts>
  <Company>Penn State Erie, The Behrend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11 - Design For Elecctrical and Computer Engineering</dc:title>
  <dc:creator>Coulston, Christopher CIV USNA Annapolis</dc:creator>
  <cp:lastModifiedBy>Coulston, Christopher CIV USNA Annapolis</cp:lastModifiedBy>
  <cp:revision>55</cp:revision>
  <dcterms:created xsi:type="dcterms:W3CDTF">2003-09-10T19:09:27Z</dcterms:created>
  <dcterms:modified xsi:type="dcterms:W3CDTF">2024-09-09T16:50:12Z</dcterms:modified>
</cp:coreProperties>
</file>